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61" r:id="rId9"/>
    <p:sldId id="262" r:id="rId10"/>
    <p:sldId id="263" r:id="rId11"/>
    <p:sldId id="264" r:id="rId12"/>
    <p:sldId id="266" r:id="rId13"/>
    <p:sldId id="267" r:id="rId14"/>
    <p:sldId id="265" r:id="rId15"/>
    <p:sldId id="268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EEC2-19E3-4E5F-96E8-5A6517943E26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2B6E311A-24A8-41B8-B124-FC382D990B7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EEC2-19E3-4E5F-96E8-5A6517943E26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311A-24A8-41B8-B124-FC382D990B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EEC2-19E3-4E5F-96E8-5A6517943E26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2B6E311A-24A8-41B8-B124-FC382D990B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EEC2-19E3-4E5F-96E8-5A6517943E26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311A-24A8-41B8-B124-FC382D990B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EEC2-19E3-4E5F-96E8-5A6517943E26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2B6E311A-24A8-41B8-B124-FC382D990B7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EEC2-19E3-4E5F-96E8-5A6517943E26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311A-24A8-41B8-B124-FC382D990B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EEC2-19E3-4E5F-96E8-5A6517943E26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311A-24A8-41B8-B124-FC382D990B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EEC2-19E3-4E5F-96E8-5A6517943E26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311A-24A8-41B8-B124-FC382D990B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EEC2-19E3-4E5F-96E8-5A6517943E26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311A-24A8-41B8-B124-FC382D990B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EEC2-19E3-4E5F-96E8-5A6517943E26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311A-24A8-41B8-B124-FC382D990B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EEC2-19E3-4E5F-96E8-5A6517943E26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311A-24A8-41B8-B124-FC382D990B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4C2EEC2-19E3-4E5F-96E8-5A6517943E26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B6E311A-24A8-41B8-B124-FC382D990B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9kuAiuXezI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ca/url?sa=i&amp;rct=j&amp;q=&amp;esrc=s&amp;frm=1&amp;source=images&amp;cd=&amp;cad=rja&amp;uact=8&amp;ved=0CAcQjRw&amp;url=http://www.pearsonschool.com/index.cfm?locator=PSZu6g&amp;PMDbProgramId=28901&amp;ei=nqp0VMWtB4qqyASPp4KIBw&amp;bvm=bv.80185997,d.aWw&amp;psig=AFQjCNEgBQIUDEz2VIfdCmAPWT_oBraeaQ&amp;ust=141701839194141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pp.discoveryeducation.ca/search?Ntt=mollusk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Z6iIowDoi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Phylum Mollusca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Unit 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Aquatic mollusks use </a:t>
            </a:r>
            <a:r>
              <a:rPr lang="en-US" b="1" dirty="0" smtClean="0">
                <a:solidFill>
                  <a:schemeClr val="accent1"/>
                </a:solidFill>
              </a:rPr>
              <a:t>gills</a:t>
            </a:r>
          </a:p>
          <a:p>
            <a:endParaRPr lang="en-US" dirty="0"/>
          </a:p>
          <a:p>
            <a:r>
              <a:rPr lang="en-US" dirty="0"/>
              <a:t>Land mollusks use mantle cavity; large surface </a:t>
            </a:r>
            <a:r>
              <a:rPr lang="en-US" dirty="0" smtClean="0"/>
              <a:t>area </a:t>
            </a:r>
            <a:r>
              <a:rPr lang="en-US" dirty="0"/>
              <a:t>lined with </a:t>
            </a:r>
            <a:r>
              <a:rPr lang="en-US" b="1" dirty="0">
                <a:solidFill>
                  <a:schemeClr val="accent1"/>
                </a:solidFill>
              </a:rPr>
              <a:t>blood </a:t>
            </a:r>
            <a:r>
              <a:rPr lang="en-US" b="1" dirty="0" smtClean="0">
                <a:solidFill>
                  <a:schemeClr val="accent1"/>
                </a:solidFill>
              </a:rPr>
              <a:t>vessels</a:t>
            </a:r>
            <a:r>
              <a:rPr lang="en-US" dirty="0" smtClean="0"/>
              <a:t>. It </a:t>
            </a:r>
            <a:r>
              <a:rPr lang="en-US" dirty="0"/>
              <a:t>is kept moist and </a:t>
            </a:r>
            <a:r>
              <a:rPr lang="en-US" dirty="0" smtClean="0"/>
              <a:t>oxygen </a:t>
            </a:r>
            <a:r>
              <a:rPr lang="en-US" dirty="0"/>
              <a:t>diffuses across.</a:t>
            </a:r>
          </a:p>
        </p:txBody>
      </p:sp>
    </p:spTree>
    <p:extLst>
      <p:ext uri="{BB962C8B-B14F-4D97-AF65-F5344CB8AC3E}">
        <p14:creationId xmlns:p14="http://schemas.microsoft.com/office/powerpoint/2010/main" val="17892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Open circulatory system</a:t>
            </a:r>
            <a:r>
              <a:rPr lang="en-US" dirty="0"/>
              <a:t>:(snails, clams)  blood is </a:t>
            </a:r>
            <a:r>
              <a:rPr lang="en-US" dirty="0" smtClean="0"/>
              <a:t>pumped </a:t>
            </a:r>
            <a:r>
              <a:rPr lang="en-US" dirty="0"/>
              <a:t>through vessels by a simple heart and </a:t>
            </a:r>
            <a:r>
              <a:rPr lang="en-US" dirty="0" smtClean="0"/>
              <a:t>works </a:t>
            </a:r>
            <a:r>
              <a:rPr lang="en-US" dirty="0"/>
              <a:t>its way into the sinuses; blood then passes to </a:t>
            </a:r>
            <a:r>
              <a:rPr lang="en-US" dirty="0" smtClean="0"/>
              <a:t>the </a:t>
            </a:r>
            <a:r>
              <a:rPr lang="en-US" dirty="0"/>
              <a:t>gills, where oxygen and carbon dioxide are </a:t>
            </a:r>
            <a:r>
              <a:rPr lang="en-US" dirty="0" smtClean="0"/>
              <a:t>exchanged.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Closed circulatory system</a:t>
            </a:r>
            <a:r>
              <a:rPr lang="en-US" dirty="0"/>
              <a:t>:  (octopi, squid) capable </a:t>
            </a:r>
            <a:r>
              <a:rPr lang="en-US" dirty="0" smtClean="0"/>
              <a:t>of </a:t>
            </a:r>
            <a:r>
              <a:rPr lang="en-US" dirty="0"/>
              <a:t>transporting blood faster</a:t>
            </a:r>
          </a:p>
        </p:txBody>
      </p:sp>
    </p:spTree>
    <p:extLst>
      <p:ext uri="{BB962C8B-B14F-4D97-AF65-F5344CB8AC3E}">
        <p14:creationId xmlns:p14="http://schemas.microsoft.com/office/powerpoint/2010/main" val="132506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vs. Closed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828799"/>
            <a:ext cx="8392517" cy="397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vs. Closed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79184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61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Clams </a:t>
            </a: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bivalves</a:t>
            </a:r>
            <a:r>
              <a:rPr lang="en-US" dirty="0"/>
              <a:t>): simple nervous system, small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ganglia</a:t>
            </a:r>
            <a:r>
              <a:rPr lang="en-US" dirty="0"/>
              <a:t>, nerve cords and simple sense organs </a:t>
            </a:r>
            <a:r>
              <a:rPr lang="en-US" dirty="0" smtClean="0"/>
              <a:t>(</a:t>
            </a:r>
            <a:r>
              <a:rPr lang="en-US" dirty="0"/>
              <a:t>eyespots, chemical receptors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Octopi</a:t>
            </a:r>
            <a:r>
              <a:rPr lang="en-US" dirty="0"/>
              <a:t>:  active predators; most highly developed </a:t>
            </a:r>
            <a:r>
              <a:rPr lang="en-US" dirty="0" smtClean="0"/>
              <a:t>nervous </a:t>
            </a:r>
            <a:r>
              <a:rPr lang="en-US" dirty="0"/>
              <a:t>system of all invertebrates; </a:t>
            </a:r>
            <a:r>
              <a:rPr lang="en-US" dirty="0" smtClean="0"/>
              <a:t>well-developed </a:t>
            </a:r>
            <a:r>
              <a:rPr lang="en-US" b="1" dirty="0">
                <a:solidFill>
                  <a:schemeClr val="accent1"/>
                </a:solidFill>
              </a:rPr>
              <a:t>brains; </a:t>
            </a:r>
            <a:r>
              <a:rPr lang="en-US" dirty="0"/>
              <a:t>capable of complex </a:t>
            </a:r>
            <a:r>
              <a:rPr lang="en-US" dirty="0" err="1"/>
              <a:t>behaviour</a:t>
            </a:r>
            <a:r>
              <a:rPr lang="en-US" dirty="0"/>
              <a:t>, </a:t>
            </a:r>
            <a:r>
              <a:rPr lang="en-US" dirty="0" smtClean="0"/>
              <a:t>such </a:t>
            </a:r>
            <a:r>
              <a:rPr lang="en-US" dirty="0"/>
              <a:t>as opening jars, responding to rewards.</a:t>
            </a:r>
          </a:p>
        </p:txBody>
      </p:sp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0"/>
            <a:ext cx="3001325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8537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r>
              <a:rPr lang="en-US" dirty="0" smtClean="0"/>
              <a:t>Variety </a:t>
            </a:r>
            <a:r>
              <a:rPr lang="en-US" dirty="0"/>
              <a:t>of methods; </a:t>
            </a:r>
            <a:r>
              <a:rPr lang="en-US" b="1" dirty="0">
                <a:solidFill>
                  <a:schemeClr val="accent1"/>
                </a:solidFill>
              </a:rPr>
              <a:t>snails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bivalves</a:t>
            </a:r>
            <a:r>
              <a:rPr lang="en-US" dirty="0"/>
              <a:t> reproduce </a:t>
            </a:r>
            <a:r>
              <a:rPr lang="en-US" dirty="0" smtClean="0"/>
              <a:t>sexually </a:t>
            </a:r>
            <a:r>
              <a:rPr lang="en-US" dirty="0"/>
              <a:t>by external </a:t>
            </a:r>
            <a:r>
              <a:rPr lang="en-US" dirty="0" smtClean="0"/>
              <a:t>fertilization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External </a:t>
            </a:r>
            <a:r>
              <a:rPr lang="en-US" b="1" dirty="0" smtClean="0">
                <a:solidFill>
                  <a:schemeClr val="accent1"/>
                </a:solidFill>
              </a:rPr>
              <a:t>fertilization</a:t>
            </a:r>
            <a:r>
              <a:rPr lang="en-US" dirty="0" smtClean="0"/>
              <a:t>:  </a:t>
            </a:r>
            <a:r>
              <a:rPr lang="en-US" dirty="0"/>
              <a:t>large number of eggs are </a:t>
            </a:r>
            <a:r>
              <a:rPr lang="en-US" dirty="0" smtClean="0"/>
              <a:t>released </a:t>
            </a:r>
            <a:r>
              <a:rPr lang="en-US" dirty="0"/>
              <a:t>into the water, then fertilized by sperm; </a:t>
            </a:r>
            <a:r>
              <a:rPr lang="en-US" dirty="0" smtClean="0"/>
              <a:t>develop </a:t>
            </a:r>
            <a:r>
              <a:rPr lang="en-US" dirty="0"/>
              <a:t>into free-swimming larvae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err="1">
                <a:solidFill>
                  <a:schemeClr val="accent1"/>
                </a:solidFill>
              </a:rPr>
              <a:t>Tentacled</a:t>
            </a:r>
            <a:r>
              <a:rPr lang="en-US" b="1" dirty="0">
                <a:solidFill>
                  <a:schemeClr val="accent1"/>
                </a:solidFill>
              </a:rPr>
              <a:t> mollusks</a:t>
            </a:r>
            <a:r>
              <a:rPr lang="en-US" dirty="0"/>
              <a:t>:  internal </a:t>
            </a:r>
            <a:r>
              <a:rPr lang="en-US" dirty="0" smtClean="0"/>
              <a:t>fertilization</a:t>
            </a:r>
          </a:p>
          <a:p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are </a:t>
            </a:r>
            <a:r>
              <a:rPr lang="en-US" b="1" dirty="0">
                <a:solidFill>
                  <a:schemeClr val="accent1"/>
                </a:solidFill>
              </a:rPr>
              <a:t>hermaphrodites</a:t>
            </a:r>
          </a:p>
        </p:txBody>
      </p:sp>
    </p:spTree>
    <p:extLst>
      <p:ext uri="{BB962C8B-B14F-4D97-AF65-F5344CB8AC3E}">
        <p14:creationId xmlns:p14="http://schemas.microsoft.com/office/powerpoint/2010/main" val="62338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of Mollusks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There are 3 groups of mollusks, they are: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Gastropods</a:t>
            </a:r>
            <a:r>
              <a:rPr lang="en-US" dirty="0"/>
              <a:t>: shell-less or one shell, ventral foot.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Bi-valves</a:t>
            </a:r>
            <a:r>
              <a:rPr lang="en-US" dirty="0"/>
              <a:t>: Two shells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Cephalopods</a:t>
            </a:r>
            <a:r>
              <a:rPr lang="en-US" dirty="0"/>
              <a:t>:  Head attached to foot.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1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pages 701-706</a:t>
            </a:r>
          </a:p>
          <a:p>
            <a:r>
              <a:rPr lang="en-US" dirty="0" smtClean="0"/>
              <a:t>Questions</a:t>
            </a:r>
          </a:p>
          <a:p>
            <a:pPr lvl="1"/>
            <a:r>
              <a:rPr lang="en-US" dirty="0" err="1" smtClean="0"/>
              <a:t>Pg</a:t>
            </a:r>
            <a:r>
              <a:rPr lang="en-US" dirty="0" smtClean="0"/>
              <a:t> 708: #1,2,3</a:t>
            </a:r>
          </a:p>
          <a:p>
            <a:pPr lvl="1"/>
            <a:r>
              <a:rPr lang="en-US" dirty="0" err="1" smtClean="0"/>
              <a:t>Pg</a:t>
            </a:r>
            <a:r>
              <a:rPr lang="en-US" dirty="0" smtClean="0"/>
              <a:t> 711: #8,10</a:t>
            </a:r>
            <a:endParaRPr lang="en-US" dirty="0"/>
          </a:p>
        </p:txBody>
      </p:sp>
      <p:sp>
        <p:nvSpPr>
          <p:cNvPr id="4" name="AutoShape 2" descr="data:image/jpeg;base64,/9j/4AAQSkZJRgABAQAAAQABAAD/2wCEAAkGBxQTEhUUEhQWFhUXFxkaGRcXGB4YGhcXFh0XHBYYFiAcHyggGholIRwcIjEhJiksLi4vHiI0OjYtNygtLiwBCgoKDg0OGhAQGzckICU0MTYtLCwvMyw3NzAsLDI0NyssMjI0NCwsMCw0LDUsNCwsNywsLCwsLC8sLCwsLCwsLP/AABEIAJYAaAMBIgACEQEDEQH/xAAcAAACAwEBAQEAAAAAAAAAAAAEBQAGBwIDAQj/xABAEAACAQIEAwYDBQUGBwEAAAABAhEAAwQSITEFQVEGEyIyYXFCgcEjcpGhsQcUM1LRFWJzorLCJDRTgpLw8Rb/xAAaAQACAwEBAAAAAAAAAAAAAAACBAABAwUG/8QAKxEAAwACAQIEBQQDAAAAAAAAAAECAxEhEjEEQVGREyJhccEyobHRFCOB/9oADAMBAAIRAxEAPwDcalZXxztji1xt+wrhUUwhCCRoDud6o+P7V49syXMTdgHkcn5rBq9c6FL8ZEtrng/RhNL7/G8MhIe/aUjcG4sj5TNfnVb5vEjE3LjgqfM5M84JMmPalvBXtrcuBFyrqV9ROk9TFafDSW2yv8veN3M9j9Ft20wXw3g56IpJ/ShbvbuwBKJddZIkAAAjfzEVkvCkJYZTAbTNE/hT6+3dxbA8IO+8tr4iff6VriwzS2wcPjHS+daLZc/aCZYDDwvws1zUzOuUJtp/NS3GduMXmZALaEDzC2zS0gZfMRz3qu4vEodVnUDfmTvPpvpXrj76tasohBIQ6RmaTq+nQCT7Vt8COODTNb6dqtBFztTj7rH7cWwApGVVGcNOq7gkQZHqKVXeM338VzE3iSSpRWYCIHiiY+UdaFw9vulthgHVgWU6gK7gb66xl9tZ518ucKZbdt3cS4H2YnMFYiH03kaxp+dA0vJHMd5H5v3Nf/tprdsAJnPq0fQzRvA+Km+DmUA+nzpBiPKKP7Ic/b6mkEzulmqVKlEQyrj75cTebxEi4ZCwNMo1n3O3pVf4zg5uyFB8B0baeYAGmtWXjaTiL8JMPJPQafrtXtieHD937795tZA2XOqs8NOgAHQ07b+WWhHN4bz+pnx4UneKYIWBIbr8Wx06xVWvYktdyLsoKqANtRM+ulazxXga27Fu/bcXrbOJuLMieTD30nlNU08Je5jAqCFa2zZjG6CZ5daqZVT316mEJx1S19V7BvBgikMXyKgkA7sdRAoTiPGG0E5ue0Ttp8ojSisZYCW/EGjkDownZjpqNI/+1XsbcALGDkmD7akAf+8qutpa7GGPHT5D7Vwllh1YQPLJYEySANy2h9KYXMJdFzxMO8gSJiEAIbORyyga/wBaW8Lwl+xesvkuR55VZ8JB1B2zZT6Ubcdi11xbchd2HIMAfHPJgymfXrQLLLXf9zXJhrXZnHFLqkKACWysCSZOU+QdJA0kR+VErxG5fnMQcmUTzIBISANtvlFefE+HvaVjcQEB8padZBdYHvlJHoPWgbOOyhQQSw2Ewqht5ESX/Sgi+v5pfBIwXO+paNfxHlo7sfz9vqaBxHlFH9kOft9TSyOuWapUqURDNuMoDfu+Ig5yYA9gSetHNYU8Oy8jdjqNfpS7jmIUXLwLQ2do/wAuv4cqOw2IuW+G5lZlfvdSACdT6giKba3KLqVU69RQ102MCmEfW5ddrhX4lsk+Et0J5A7welV3HvcGPR8JaZltFw1u74Alt1T+KTAQHl8quXFgcRhGxYXLibRyu6Aguk+H3IBDADYyKS/tPtIuGvHfvMcO9EZvLZi2GA5bGDz1qsfD0/P8MT6EtP0/o9MSVezj81rJctJagXNXtd4zhlE6ZPCCDz1qt3ezlzK3gQuqBzaLjvFTfPk3j5bcqufZ5i2EtG752w+AD5liU7++q5gf7vXlXHBbIHFLju7C9+8XPABobUN42PIZcoj260U23L2aqElorOD4JirmQJiVBvqRbV2jOmRUJUAEAEJAnfKfWiMB2eDLiPtxcFtVN4LJLmMqgQslZTL7rTvDY60WwOKCsqraK27QVs7pazBWXSIYOszGs169m2C4gliG77OLkbDvScypzIDECT0FYLFK5Ur29AFNdm37iHGcMi05e6ZW4v2ZzH7V8x8Pw5tGk8oM0Ph+AW9Ll3xEyci6mR/1D8IOnqdelWHH4fLcFot/BBBiNXeJ/wAqr/5N1r42DOrroAouSxjbeBz1NMxMpAZMVPzH2I8oo/shz9vqaAxHlFH9kOft9TXPQ4WapUqURDLOLf8ANXydg+xUn3Oknpypw2CH7i1nvLKP3mcKbq7SDqeRoTHKGv3htFw+snTkdKWPwy14hcs2ySSfCAp167gmnEnpF9W+x7Y/inc4NrNt7d64WDXMvit2kEQLhU7kiPN6zVPxXaTFPiLym3YurcFprii2e7Z9hcnPIeIEgjQQdqatw6DNpiqx8MKRPUHwlZPQe9VDtNj7iFbSMtoqknKcuYg6L01jNz1LQdaCn02ti9ptvnuh3/buMJxCs+GCOoFwm3mlUkW0EGFVQTlHL1mvR+NYm/mTMuZky3LgQC66D4Gf1GhIAPrWfkNaYkFwGXMsQuZgdCRzUGdPSrv2QsXryy65V5n4rjcy3RQCDHOTRxS6nwaYuZ1vZerWPa1asrYxlpLKW1EMbfhfXPmDahQdgNxHvUxF+xcNy69xUts5KWwct1xAy5V/vb/rQ2I4ZZaJ8RX4VJ0jYHoI+ldNjTbYsFtyRoXEkLzK6xPKrS9AljfOwizJlnILsS9yBoCxJMHmBMT0ArrFYVV38wEiTOvRgPfal9nFeXxHYrqJEfkSfnTW5hrih2uZbcgyzmWII8ML/U1fYukuEMMT5RR/ZDn7fU0BiPKKO7H8/u/U1z0Qs9SpUoiGZcWUC+8E5mutMnQ9IHKvl9hb6MNNIiYJ312ofizk4m73as7K7yvwjaJ9N6VWOIPnhgAVOublG+k8qehpykLLMppoIvFSrDeVIyx84I56iqz2u4PZS2z27TZlCNldXyjN3gblIXQRPPY6GnGEvltQty40SAp0ETtl58ufrvQHaJmuYJ7oNlAzC2FBLO3MkGRlInUkERO01WV8bRavq1soF/iZhFAyZPiWJ2ifWR9avvZTiSGyys4QKx0uNlaXEmQPE2+2nLeqVdKW1vW7ltTdcLlKjS2wLZgsaGZ9dop92WDJcuXLWu0i8u8mVnrsdqBKt8sKKSfCND/tNYCjvCegXuVjbNDQxPzNKuJZgAVtsNOSkx6AgTPPejMJxy6IJtqROoVhBHsQK8G42VIPdkx/O4kx1K+mn9a1jafY2umkGYS5iMqSmULqsLlhpiSwAn2Jr3fCXT4rj+IqdTE+GSeomZGlK7HFbrrGZVU8gMxAJnQmB+Vd3bgygGWgGM2sacuQoul+hjLTSZb8T5RR3Y/n936mgsTtR3ZDn936muYjYs1SpUoiGV8StXDiL+W2INw5WJ0mRqdRpqPwpAcLbBz3boljqJ0J56+88p23r27Y3yMReEnznn7VR8TfOat5zdlrsczNaVGn4HHB2YYZAM2zOMqruAY3fSNhy5Us45wFU+yjvGu3FAuHwx32mWBIVAUZj8t4qo4DNcbMHuW2C+EpOsb+hphgOJ3WdlxF0XJy5c2mqZgBy18be9a5FwbR4jHxPZhPE+zAt20uMQLdw5VkjMrxPi0OaY3Bpdi7KWCuRpJQH0g6/lOlD9p+0Av20tL3aZVdsqNAUnLo41Abwx115UiPEs0ZxDMAM3LTkOgqdevIlTXS6X1LBZ4xpFdvxGRFV+vezR14itCLzXrTZYsNjI0ooYslgOtI7DUy4es3EHV1H4ms1mrWi1TNUxO1HdkOf3fqaAxPlFH9kP8Ab9TSSO2WapUqURRi/arhly5ir5AAXvDqTHSl9rgFm2M1zxnq2i/IfFTXtTxvJiLyIssrnU67xtVfxOPtsM994ZcwyLLM2iZGHwqCWbT+4RvWy6Z7dzz2Z3ly1MeT/IPx/iMhTbEBJGgiQ0T8tKUYK3dutATXSBuYBgk9N6PvXh3jKuUwJyTnYK6hkkgZZ1y9ZB0ojhGKFhg6MfEuU6TB9fkaKLStOi8UPG9ZFyV/H8FW3dYONxPyrjHWkuKoTWNJHy1qx8SwL3WzAZVQ+J/MARH4gGJFV/BLqL1zMTtcAGVS0tGXQA7DanqUy3OuH3H1T/W32OLluCR0ru0a8izZmzbzPyOoru2aRppvgRtNPkNtXKacIf7a1/iL+opRaSmnB/49r/ET9RUQCvlGtYnyijux+3/b9TQOI8oo/sh/t+ppVHoyzVKlSiKMA7d4jLi8TGh7w6/IVWr+It3Gsqz5VGRbpUEQo81zxCGfXYT5aa/tDuf8diADvc+i0n4Xwe7enulzRvqAeXImaLp6uBCP9eSqlcv0D8JZRbdtu88wzN4QpRlMZTG+pkHpFEYpg9wBSYZCTAgCAdfef1ptgOyDtbJuEoZGgggAeWddZ30qYrg72HZlYMzp4QRsNd/Qz+VDkxVpdKIvC5clu6XcH7NY02VOgdWIMEkE/wAxnoYoLtFjzcbIQqqNgvOeetHWsCyW1aByAHSNCfb+tKOL2nOuUkr0BMg9KuLy9Ln0FM0ZJvoYuez4j1hfr+dd27NfcGxYtO8Lp6a0clqtpW+RTPeq19v4ObVumPCrf21r76/qK8rNqmPDrf2tv76/qK2U8Cqvdr7mj4nyijeyZ/0/U0FifKKJ7MvEfd+tII9eWsVK4ttNSiIZH2w/ZpiLuJu37TKRcbNB5aAfSldrsviLAhUFvq8F3I5hdI/IVulcsgO4Bo5tyZ/CnezNeE4fNAZ5iNCdvepiuHTfb12PoANKvuJ4PZfzIv4Utv8AZW2ZyM6ezGrrLTT1wMzkSfKKN+7k3AoEqF1+fL50Bi7V1Ce7jKDqABmAq+//AJ28gIR1YH+dfqI/OkvFuAYk6rbWYKsQfMD1HUVrjyJN7A8RrLOk2n9HozjHu/eZLmU75WygEzyJG/zrq2lNONcDxJVS1ps6ncDcUFcSD5GUdGGo61eKuWtnlfF4sm+qk/8Ap1aWjcF/ET76/qKEtGisH/ET76f6hTD7CuH9c/dGg4nyiuOD3IyfdP60sxnH0L91bV7jKSGIXwqRuJO/ypz2cwfeQSCAojURJNctHsixYK9NSi7NgLtUoiHrUqVKhCVKlSoQlSpUqEOWQHcULf4XZfzW1PyqVKhBRi+xeFf4Mp6gkfpSi72CVXDW7hEEEA67GR61KlEqpdmZVhx09uVv7Fo4dwe3bHlBY6kxuTuaYKgGwipUoTU6qVKlQ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852488"/>
            <a:ext cx="1238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2933700" cy="423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3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 the 4 main parts of any mollusk.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6" r="61028"/>
          <a:stretch/>
        </p:blipFill>
        <p:spPr bwMode="auto">
          <a:xfrm>
            <a:off x="1219200" y="2516280"/>
            <a:ext cx="5939119" cy="428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67400" y="3429000"/>
            <a:ext cx="1290919" cy="76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5105400"/>
            <a:ext cx="1290919" cy="76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0" y="3827362"/>
            <a:ext cx="1290919" cy="76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97840" y="3065362"/>
            <a:ext cx="1290919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28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Mollusk Introduction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486400" cy="45270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399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Phylum Mollusca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dirty="0" err="1" smtClean="0"/>
              <a:t>Molluscus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b="1" dirty="0" smtClean="0">
                <a:solidFill>
                  <a:schemeClr val="accent1"/>
                </a:solidFill>
              </a:rPr>
              <a:t>soft</a:t>
            </a:r>
          </a:p>
          <a:p>
            <a:endParaRPr lang="en-US" dirty="0"/>
          </a:p>
          <a:p>
            <a:r>
              <a:rPr lang="en-US" dirty="0" smtClean="0"/>
              <a:t>Soft-bodied animals that usually have an </a:t>
            </a:r>
            <a:r>
              <a:rPr lang="en-US" b="1" dirty="0" smtClean="0">
                <a:solidFill>
                  <a:schemeClr val="accent1"/>
                </a:solidFill>
              </a:rPr>
              <a:t>internal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chemeClr val="accent1"/>
                </a:solidFill>
              </a:rPr>
              <a:t>external </a:t>
            </a:r>
            <a:r>
              <a:rPr lang="en-US" dirty="0" smtClean="0"/>
              <a:t>shell.</a:t>
            </a:r>
          </a:p>
          <a:p>
            <a:endParaRPr lang="en-US" dirty="0" smtClean="0"/>
          </a:p>
          <a:p>
            <a:r>
              <a:rPr lang="en-US" dirty="0" smtClean="0"/>
              <a:t>Includes </a:t>
            </a:r>
            <a:r>
              <a:rPr lang="en-US" b="1" dirty="0">
                <a:solidFill>
                  <a:schemeClr val="accent1"/>
                </a:solidFill>
              </a:rPr>
              <a:t>snails</a:t>
            </a:r>
            <a:r>
              <a:rPr lang="en-US" dirty="0"/>
              <a:t>, slugs, clams, </a:t>
            </a:r>
            <a:r>
              <a:rPr lang="en-US" b="1" dirty="0">
                <a:solidFill>
                  <a:schemeClr val="accent1"/>
                </a:solidFill>
              </a:rPr>
              <a:t>squids</a:t>
            </a:r>
            <a:r>
              <a:rPr lang="en-US" dirty="0"/>
              <a:t>, and octopi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True </a:t>
            </a:r>
            <a:r>
              <a:rPr lang="en-US" b="1" dirty="0" smtClean="0">
                <a:solidFill>
                  <a:schemeClr val="accent1"/>
                </a:solidFill>
              </a:rPr>
              <a:t>coelom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/>
              <a:t>Complex, interrelated </a:t>
            </a:r>
            <a:r>
              <a:rPr lang="en-US" b="1" dirty="0">
                <a:solidFill>
                  <a:schemeClr val="accent1"/>
                </a:solidFill>
              </a:rPr>
              <a:t>organ</a:t>
            </a:r>
            <a:r>
              <a:rPr lang="en-US" dirty="0"/>
              <a:t> systems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17626"/>
            <a:ext cx="30480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31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qmEawR7-o5U/UUDaw8TaCjI/AAAAAAAAA10/9VRAVuaUqcI/s1600/Mollusk_classes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918"/>
            <a:ext cx="8458200" cy="65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196918"/>
            <a:ext cx="2971800" cy="1860482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body plan of most mollusks have 4 main </a:t>
            </a:r>
            <a:r>
              <a:rPr lang="en-US" dirty="0" smtClean="0"/>
              <a:t>parts</a:t>
            </a:r>
            <a:r>
              <a:rPr lang="en-US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foot</a:t>
            </a:r>
            <a:endParaRPr lang="en-US" b="1" dirty="0">
              <a:solidFill>
                <a:schemeClr val="accent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mantle</a:t>
            </a:r>
            <a:endParaRPr lang="en-US" b="1" dirty="0">
              <a:solidFill>
                <a:schemeClr val="accent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shell</a:t>
            </a:r>
            <a:endParaRPr lang="en-US" b="1" dirty="0">
              <a:solidFill>
                <a:schemeClr val="accent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visceral </a:t>
            </a:r>
            <a:r>
              <a:rPr lang="en-US" b="1" dirty="0">
                <a:solidFill>
                  <a:schemeClr val="accent1"/>
                </a:solidFill>
              </a:rPr>
              <a:t>mass</a:t>
            </a:r>
          </a:p>
          <a:p>
            <a:r>
              <a:rPr lang="en-US" b="1" dirty="0">
                <a:solidFill>
                  <a:schemeClr val="accent1"/>
                </a:solidFill>
              </a:rPr>
              <a:t>Foot</a:t>
            </a:r>
            <a:r>
              <a:rPr lang="en-US" dirty="0"/>
              <a:t>:  muscular; may be used for crawling, </a:t>
            </a:r>
            <a:r>
              <a:rPr lang="en-US" dirty="0" smtClean="0"/>
              <a:t>burrowing</a:t>
            </a:r>
            <a:r>
              <a:rPr lang="en-US" dirty="0"/>
              <a:t>, or tentacles for capturing </a:t>
            </a:r>
            <a:r>
              <a:rPr lang="en-US" dirty="0" smtClean="0"/>
              <a:t>prey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Mantle</a:t>
            </a:r>
            <a:r>
              <a:rPr lang="en-US" dirty="0"/>
              <a:t>:  thin tissue layer that covers the body </a:t>
            </a:r>
            <a:r>
              <a:rPr lang="en-US" dirty="0" smtClean="0"/>
              <a:t>(</a:t>
            </a:r>
            <a:r>
              <a:rPr lang="en-US" dirty="0"/>
              <a:t>cloak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Shell:  </a:t>
            </a:r>
            <a:r>
              <a:rPr lang="en-US" dirty="0"/>
              <a:t>made by glands in the mantle that </a:t>
            </a:r>
            <a:r>
              <a:rPr lang="en-US" dirty="0" smtClean="0"/>
              <a:t>secrete </a:t>
            </a:r>
            <a:r>
              <a:rPr lang="en-US" dirty="0"/>
              <a:t>calcium </a:t>
            </a:r>
            <a:r>
              <a:rPr lang="en-US" dirty="0" smtClean="0"/>
              <a:t>carbonate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Visceral mass</a:t>
            </a:r>
            <a:r>
              <a:rPr lang="en-US" dirty="0"/>
              <a:t>:  internal organs</a:t>
            </a:r>
          </a:p>
        </p:txBody>
      </p:sp>
    </p:spTree>
    <p:extLst>
      <p:ext uri="{BB962C8B-B14F-4D97-AF65-F5344CB8AC3E}">
        <p14:creationId xmlns:p14="http://schemas.microsoft.com/office/powerpoint/2010/main" val="34456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Plan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" b="4499"/>
          <a:stretch/>
        </p:blipFill>
        <p:spPr bwMode="auto">
          <a:xfrm>
            <a:off x="914399" y="1600200"/>
            <a:ext cx="7370677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4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Plan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3" b="17165"/>
          <a:stretch/>
        </p:blipFill>
        <p:spPr bwMode="auto">
          <a:xfrm>
            <a:off x="-191127" y="1752600"/>
            <a:ext cx="933512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8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6248400" cy="4951878"/>
          </a:xfrm>
        </p:spPr>
        <p:txBody>
          <a:bodyPr>
            <a:normAutofit/>
          </a:bodyPr>
          <a:lstStyle/>
          <a:p>
            <a:r>
              <a:rPr lang="en-US" dirty="0" smtClean="0"/>
              <a:t>Many </a:t>
            </a:r>
            <a:r>
              <a:rPr lang="en-US" dirty="0"/>
              <a:t>(snails, slugs) use </a:t>
            </a:r>
            <a:r>
              <a:rPr lang="en-US" b="1" dirty="0">
                <a:solidFill>
                  <a:schemeClr val="accent1"/>
                </a:solidFill>
              </a:rPr>
              <a:t>radula</a:t>
            </a:r>
            <a:r>
              <a:rPr lang="en-US" dirty="0"/>
              <a:t>:  flexible, </a:t>
            </a:r>
            <a:r>
              <a:rPr lang="en-US" dirty="0" smtClean="0"/>
              <a:t>tongue-shaped </a:t>
            </a:r>
            <a:r>
              <a:rPr lang="en-US" dirty="0"/>
              <a:t>structure with hundreds of tiny </a:t>
            </a:r>
            <a:r>
              <a:rPr lang="en-US" dirty="0" smtClean="0"/>
              <a:t>teeth </a:t>
            </a:r>
            <a:r>
              <a:rPr lang="en-US" dirty="0"/>
              <a:t>to scrape food, or drill into other </a:t>
            </a:r>
            <a:r>
              <a:rPr lang="en-US" dirty="0" smtClean="0"/>
              <a:t>animals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Octopus</a:t>
            </a:r>
            <a:r>
              <a:rPr lang="en-US" dirty="0"/>
              <a:t>:  sharp jaws to eat </a:t>
            </a:r>
            <a:r>
              <a:rPr lang="en-US" dirty="0" smtClean="0"/>
              <a:t>prey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2505075" cy="404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95800"/>
            <a:ext cx="2628900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44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/>
          <a:lstStyle/>
          <a:p>
            <a:r>
              <a:rPr lang="en-US" dirty="0"/>
              <a:t>Clams, oysters, scallops:  filter feeders; use </a:t>
            </a:r>
            <a:r>
              <a:rPr lang="en-US" b="1" dirty="0">
                <a:solidFill>
                  <a:schemeClr val="accent1"/>
                </a:solidFill>
              </a:rPr>
              <a:t>siphon</a:t>
            </a:r>
            <a:r>
              <a:rPr lang="en-US" dirty="0"/>
              <a:t> </a:t>
            </a:r>
            <a:r>
              <a:rPr lang="en-US" dirty="0" smtClean="0"/>
              <a:t>– tube-like </a:t>
            </a:r>
            <a:r>
              <a:rPr lang="en-US" dirty="0"/>
              <a:t>structure through which water flows</a:t>
            </a:r>
          </a:p>
          <a:p>
            <a:endParaRPr lang="en-US" dirty="0"/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87" y="2514600"/>
            <a:ext cx="550545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50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190</TotalTime>
  <Words>413</Words>
  <Application>Microsoft Office PowerPoint</Application>
  <PresentationFormat>On-screen Show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Decatur</vt:lpstr>
      <vt:lpstr>Phylum Mollusca </vt:lpstr>
      <vt:lpstr>Mollusk Introduction</vt:lpstr>
      <vt:lpstr>Phylum Mollusca </vt:lpstr>
      <vt:lpstr>PowerPoint Presentation</vt:lpstr>
      <vt:lpstr>Body Plan </vt:lpstr>
      <vt:lpstr>Body Plan</vt:lpstr>
      <vt:lpstr>Body Plan</vt:lpstr>
      <vt:lpstr>Feeding</vt:lpstr>
      <vt:lpstr>Feeding</vt:lpstr>
      <vt:lpstr>Respiration </vt:lpstr>
      <vt:lpstr>Circulation</vt:lpstr>
      <vt:lpstr>Open vs. Closed </vt:lpstr>
      <vt:lpstr>Open vs. Closed</vt:lpstr>
      <vt:lpstr>Response </vt:lpstr>
      <vt:lpstr>Reproduction</vt:lpstr>
      <vt:lpstr>Groups of Mollusks</vt:lpstr>
      <vt:lpstr>Practice </vt:lpstr>
      <vt:lpstr>Warm-Up!</vt:lpstr>
    </vt:vector>
  </TitlesOfParts>
  <Company>NBED School District 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Mollusca</dc:title>
  <dc:creator>Russell, Olivia (ASD-N)</dc:creator>
  <cp:lastModifiedBy>Russell, Olivia (ASD-N)</cp:lastModifiedBy>
  <cp:revision>12</cp:revision>
  <dcterms:created xsi:type="dcterms:W3CDTF">2014-11-25T13:49:33Z</dcterms:created>
  <dcterms:modified xsi:type="dcterms:W3CDTF">2014-12-07T22:48:45Z</dcterms:modified>
</cp:coreProperties>
</file>