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CB0E87-7A59-4AD2-A9C4-D8B312BA45D7}"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4AADC-35EB-4684-924B-336594F080EF}" type="slidenum">
              <a:rPr lang="en-US" smtClean="0"/>
              <a:t>‹#›</a:t>
            </a:fld>
            <a:endParaRPr lang="en-US"/>
          </a:p>
        </p:txBody>
      </p:sp>
    </p:spTree>
    <p:extLst>
      <p:ext uri="{BB962C8B-B14F-4D97-AF65-F5344CB8AC3E}">
        <p14:creationId xmlns:p14="http://schemas.microsoft.com/office/powerpoint/2010/main" val="2778845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CB0E87-7A59-4AD2-A9C4-D8B312BA45D7}"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4AADC-35EB-4684-924B-336594F080EF}" type="slidenum">
              <a:rPr lang="en-US" smtClean="0"/>
              <a:t>‹#›</a:t>
            </a:fld>
            <a:endParaRPr lang="en-US"/>
          </a:p>
        </p:txBody>
      </p:sp>
    </p:spTree>
    <p:extLst>
      <p:ext uri="{BB962C8B-B14F-4D97-AF65-F5344CB8AC3E}">
        <p14:creationId xmlns:p14="http://schemas.microsoft.com/office/powerpoint/2010/main" val="1454622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CB0E87-7A59-4AD2-A9C4-D8B312BA45D7}"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4AADC-35EB-4684-924B-336594F080E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11628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CB0E87-7A59-4AD2-A9C4-D8B312BA45D7}"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4AADC-35EB-4684-924B-336594F080EF}" type="slidenum">
              <a:rPr lang="en-US" smtClean="0"/>
              <a:t>‹#›</a:t>
            </a:fld>
            <a:endParaRPr lang="en-US"/>
          </a:p>
        </p:txBody>
      </p:sp>
    </p:spTree>
    <p:extLst>
      <p:ext uri="{BB962C8B-B14F-4D97-AF65-F5344CB8AC3E}">
        <p14:creationId xmlns:p14="http://schemas.microsoft.com/office/powerpoint/2010/main" val="1083655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CB0E87-7A59-4AD2-A9C4-D8B312BA45D7}"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4AADC-35EB-4684-924B-336594F080E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636884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CB0E87-7A59-4AD2-A9C4-D8B312BA45D7}"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4AADC-35EB-4684-924B-336594F080EF}" type="slidenum">
              <a:rPr lang="en-US" smtClean="0"/>
              <a:t>‹#›</a:t>
            </a:fld>
            <a:endParaRPr lang="en-US"/>
          </a:p>
        </p:txBody>
      </p:sp>
    </p:spTree>
    <p:extLst>
      <p:ext uri="{BB962C8B-B14F-4D97-AF65-F5344CB8AC3E}">
        <p14:creationId xmlns:p14="http://schemas.microsoft.com/office/powerpoint/2010/main" val="40845440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CB0E87-7A59-4AD2-A9C4-D8B312BA45D7}"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4AADC-35EB-4684-924B-336594F080EF}" type="slidenum">
              <a:rPr lang="en-US" smtClean="0"/>
              <a:t>‹#›</a:t>
            </a:fld>
            <a:endParaRPr lang="en-US"/>
          </a:p>
        </p:txBody>
      </p:sp>
    </p:spTree>
    <p:extLst>
      <p:ext uri="{BB962C8B-B14F-4D97-AF65-F5344CB8AC3E}">
        <p14:creationId xmlns:p14="http://schemas.microsoft.com/office/powerpoint/2010/main" val="191239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CB0E87-7A59-4AD2-A9C4-D8B312BA45D7}"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4AADC-35EB-4684-924B-336594F080EF}" type="slidenum">
              <a:rPr lang="en-US" smtClean="0"/>
              <a:t>‹#›</a:t>
            </a:fld>
            <a:endParaRPr lang="en-US"/>
          </a:p>
        </p:txBody>
      </p:sp>
    </p:spTree>
    <p:extLst>
      <p:ext uri="{BB962C8B-B14F-4D97-AF65-F5344CB8AC3E}">
        <p14:creationId xmlns:p14="http://schemas.microsoft.com/office/powerpoint/2010/main" val="182269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CB0E87-7A59-4AD2-A9C4-D8B312BA45D7}"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4AADC-35EB-4684-924B-336594F080EF}" type="slidenum">
              <a:rPr lang="en-US" smtClean="0"/>
              <a:t>‹#›</a:t>
            </a:fld>
            <a:endParaRPr lang="en-US"/>
          </a:p>
        </p:txBody>
      </p:sp>
    </p:spTree>
    <p:extLst>
      <p:ext uri="{BB962C8B-B14F-4D97-AF65-F5344CB8AC3E}">
        <p14:creationId xmlns:p14="http://schemas.microsoft.com/office/powerpoint/2010/main" val="3272645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CB0E87-7A59-4AD2-A9C4-D8B312BA45D7}"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4AADC-35EB-4684-924B-336594F080EF}" type="slidenum">
              <a:rPr lang="en-US" smtClean="0"/>
              <a:t>‹#›</a:t>
            </a:fld>
            <a:endParaRPr lang="en-US"/>
          </a:p>
        </p:txBody>
      </p:sp>
    </p:spTree>
    <p:extLst>
      <p:ext uri="{BB962C8B-B14F-4D97-AF65-F5344CB8AC3E}">
        <p14:creationId xmlns:p14="http://schemas.microsoft.com/office/powerpoint/2010/main" val="141837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CB0E87-7A59-4AD2-A9C4-D8B312BA45D7}"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4AADC-35EB-4684-924B-336594F080EF}" type="slidenum">
              <a:rPr lang="en-US" smtClean="0"/>
              <a:t>‹#›</a:t>
            </a:fld>
            <a:endParaRPr lang="en-US"/>
          </a:p>
        </p:txBody>
      </p:sp>
    </p:spTree>
    <p:extLst>
      <p:ext uri="{BB962C8B-B14F-4D97-AF65-F5344CB8AC3E}">
        <p14:creationId xmlns:p14="http://schemas.microsoft.com/office/powerpoint/2010/main" val="1428538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CB0E87-7A59-4AD2-A9C4-D8B312BA45D7}" type="datetimeFigureOut">
              <a:rPr lang="en-US" smtClean="0"/>
              <a:t>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94AADC-35EB-4684-924B-336594F080EF}" type="slidenum">
              <a:rPr lang="en-US" smtClean="0"/>
              <a:t>‹#›</a:t>
            </a:fld>
            <a:endParaRPr lang="en-US"/>
          </a:p>
        </p:txBody>
      </p:sp>
    </p:spTree>
    <p:extLst>
      <p:ext uri="{BB962C8B-B14F-4D97-AF65-F5344CB8AC3E}">
        <p14:creationId xmlns:p14="http://schemas.microsoft.com/office/powerpoint/2010/main" val="1216252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4CB0E87-7A59-4AD2-A9C4-D8B312BA45D7}" type="datetimeFigureOut">
              <a:rPr lang="en-US" smtClean="0"/>
              <a:t>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94AADC-35EB-4684-924B-336594F080EF}" type="slidenum">
              <a:rPr lang="en-US" smtClean="0"/>
              <a:t>‹#›</a:t>
            </a:fld>
            <a:endParaRPr lang="en-US"/>
          </a:p>
        </p:txBody>
      </p:sp>
    </p:spTree>
    <p:extLst>
      <p:ext uri="{BB962C8B-B14F-4D97-AF65-F5344CB8AC3E}">
        <p14:creationId xmlns:p14="http://schemas.microsoft.com/office/powerpoint/2010/main" val="2413784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CB0E87-7A59-4AD2-A9C4-D8B312BA45D7}" type="datetimeFigureOut">
              <a:rPr lang="en-US" smtClean="0"/>
              <a:t>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94AADC-35EB-4684-924B-336594F080EF}" type="slidenum">
              <a:rPr lang="en-US" smtClean="0"/>
              <a:t>‹#›</a:t>
            </a:fld>
            <a:endParaRPr lang="en-US"/>
          </a:p>
        </p:txBody>
      </p:sp>
    </p:spTree>
    <p:extLst>
      <p:ext uri="{BB962C8B-B14F-4D97-AF65-F5344CB8AC3E}">
        <p14:creationId xmlns:p14="http://schemas.microsoft.com/office/powerpoint/2010/main" val="321603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CB0E87-7A59-4AD2-A9C4-D8B312BA45D7}"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4AADC-35EB-4684-924B-336594F080EF}" type="slidenum">
              <a:rPr lang="en-US" smtClean="0"/>
              <a:t>‹#›</a:t>
            </a:fld>
            <a:endParaRPr lang="en-US"/>
          </a:p>
        </p:txBody>
      </p:sp>
    </p:spTree>
    <p:extLst>
      <p:ext uri="{BB962C8B-B14F-4D97-AF65-F5344CB8AC3E}">
        <p14:creationId xmlns:p14="http://schemas.microsoft.com/office/powerpoint/2010/main" val="167252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CB0E87-7A59-4AD2-A9C4-D8B312BA45D7}"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4AADC-35EB-4684-924B-336594F080EF}" type="slidenum">
              <a:rPr lang="en-US" smtClean="0"/>
              <a:t>‹#›</a:t>
            </a:fld>
            <a:endParaRPr lang="en-US"/>
          </a:p>
        </p:txBody>
      </p:sp>
    </p:spTree>
    <p:extLst>
      <p:ext uri="{BB962C8B-B14F-4D97-AF65-F5344CB8AC3E}">
        <p14:creationId xmlns:p14="http://schemas.microsoft.com/office/powerpoint/2010/main" val="2236524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4CB0E87-7A59-4AD2-A9C4-D8B312BA45D7}" type="datetimeFigureOut">
              <a:rPr lang="en-US" smtClean="0"/>
              <a:t>2/3/2016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F94AADC-35EB-4684-924B-336594F080EF}" type="slidenum">
              <a:rPr lang="en-US" smtClean="0"/>
              <a:t>‹#›</a:t>
            </a:fld>
            <a:endParaRPr lang="en-US"/>
          </a:p>
        </p:txBody>
      </p:sp>
    </p:spTree>
    <p:extLst>
      <p:ext uri="{BB962C8B-B14F-4D97-AF65-F5344CB8AC3E}">
        <p14:creationId xmlns:p14="http://schemas.microsoft.com/office/powerpoint/2010/main" val="2187269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simplypsychology.org/classical-conditioning.html" TargetMode="External"/><Relationship Id="rId2" Type="http://schemas.openxmlformats.org/officeDocument/2006/relationships/hyperlink" Target="http://www.simplypsychology.org/behaviorism.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ncbi.nlm.nih.gov/pmc/articles/PMC1284863/pdf/12083682.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simplypsychology.org/operant-conditioning.html"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implypsychology.org/edward-thorndike.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implypsychology.org/operant-conditioning.html" TargetMode="Externa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B.F. Skinner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8861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Positive Reinforcement</a:t>
            </a:r>
            <a:endParaRPr lang="en-US" sz="5400" dirty="0"/>
          </a:p>
        </p:txBody>
      </p:sp>
      <p:sp>
        <p:nvSpPr>
          <p:cNvPr id="3" name="Content Placeholder 2"/>
          <p:cNvSpPr>
            <a:spLocks noGrp="1"/>
          </p:cNvSpPr>
          <p:nvPr>
            <p:ph idx="1"/>
          </p:nvPr>
        </p:nvSpPr>
        <p:spPr/>
        <p:txBody>
          <a:bodyPr>
            <a:normAutofit fontScale="92500" lnSpcReduction="10000"/>
          </a:bodyPr>
          <a:lstStyle/>
          <a:p>
            <a:r>
              <a:rPr lang="en-US" sz="2800" dirty="0"/>
              <a:t>Skinner showed how positive reinforcement worked by placing a hungry rat in his Skinner box. The box contained a lever on the side and as the rat moved about the box it would accidentally knock the lever. Immediately it did so a food pellet would drop into a container next to the lever. The rats quickly learned to go straight to the lever after a few times of being put in the box. The consequence of receiving food if they pressed the lever ensured that they would repeat the action again and again.</a:t>
            </a:r>
            <a:endParaRPr lang="en-US" sz="2800" dirty="0"/>
          </a:p>
        </p:txBody>
      </p:sp>
    </p:spTree>
    <p:extLst>
      <p:ext uri="{BB962C8B-B14F-4D97-AF65-F5344CB8AC3E}">
        <p14:creationId xmlns:p14="http://schemas.microsoft.com/office/powerpoint/2010/main" val="3256078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Positive reinforcement strengthens a behavior by providing a consequence an individual finds rewarding. For example, if your teacher gives you £5 each time you complete your homework (i.e. a reward) you will be more likely to repeat this behavior in the future, thus strengthening the behavior of completing your homework.</a:t>
            </a:r>
            <a:endParaRPr lang="en-US" sz="2800" dirty="0"/>
          </a:p>
        </p:txBody>
      </p:sp>
    </p:spTree>
    <p:extLst>
      <p:ext uri="{BB962C8B-B14F-4D97-AF65-F5344CB8AC3E}">
        <p14:creationId xmlns:p14="http://schemas.microsoft.com/office/powerpoint/2010/main" val="834337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Negative Reinforcement</a:t>
            </a:r>
            <a:endParaRPr lang="en-US" sz="4800" dirty="0"/>
          </a:p>
        </p:txBody>
      </p:sp>
      <p:sp>
        <p:nvSpPr>
          <p:cNvPr id="3" name="Content Placeholder 2"/>
          <p:cNvSpPr>
            <a:spLocks noGrp="1"/>
          </p:cNvSpPr>
          <p:nvPr>
            <p:ph idx="1"/>
          </p:nvPr>
        </p:nvSpPr>
        <p:spPr/>
        <p:txBody>
          <a:bodyPr>
            <a:normAutofit/>
          </a:bodyPr>
          <a:lstStyle/>
          <a:p>
            <a:r>
              <a:rPr lang="en-US" sz="2800" dirty="0"/>
              <a:t>The removal of an unpleasant </a:t>
            </a:r>
            <a:r>
              <a:rPr lang="en-US" sz="2800" dirty="0" err="1"/>
              <a:t>reinforcer</a:t>
            </a:r>
            <a:r>
              <a:rPr lang="en-US" sz="2800" dirty="0"/>
              <a:t> can also strengthen behavior. This is known as negative reinforcement because it is the removal of an adverse stimulus which is ‘rewarding’ to the animal or person. Negative reinforcement strengthens behavior because it stops or removes an unpleasant experience. </a:t>
            </a:r>
            <a:endParaRPr lang="en-US" sz="2800" dirty="0"/>
          </a:p>
        </p:txBody>
      </p:sp>
    </p:spTree>
    <p:extLst>
      <p:ext uri="{BB962C8B-B14F-4D97-AF65-F5344CB8AC3E}">
        <p14:creationId xmlns:p14="http://schemas.microsoft.com/office/powerpoint/2010/main" val="153875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fontAlgn="base"/>
            <a:r>
              <a:rPr lang="en-US" sz="2800" b="1" dirty="0"/>
              <a:t>For example</a:t>
            </a:r>
            <a:r>
              <a:rPr lang="en-US" sz="2800" dirty="0"/>
              <a:t>, if you do not complete your homework, you give your teacher £5. You will complete your homework to avoid paying £5, thus strengthening the behavior of completing your homework.</a:t>
            </a:r>
          </a:p>
          <a:p>
            <a:endParaRPr lang="en-US" sz="2800" dirty="0"/>
          </a:p>
        </p:txBody>
      </p:sp>
    </p:spTree>
    <p:extLst>
      <p:ext uri="{BB962C8B-B14F-4D97-AF65-F5344CB8AC3E}">
        <p14:creationId xmlns:p14="http://schemas.microsoft.com/office/powerpoint/2010/main" val="3423366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2800" dirty="0"/>
              <a:t>Skinner showed how negative reinforcement worked by placing a rat in his Skinner box and then subjecting it to an unpleasant electric current which caused it some discomfort. As the rat moved about the box it would accidentally knock the lever. Immediately it did so the electric current would be switched off. The rats quickly learned to go straight to the lever after a few times of being put in the box. The consequence of escaping the electric current ensured that they would repeat the action again and again.</a:t>
            </a:r>
          </a:p>
          <a:p>
            <a:endParaRPr lang="en-US" sz="2800" dirty="0"/>
          </a:p>
        </p:txBody>
      </p:sp>
    </p:spTree>
    <p:extLst>
      <p:ext uri="{BB962C8B-B14F-4D97-AF65-F5344CB8AC3E}">
        <p14:creationId xmlns:p14="http://schemas.microsoft.com/office/powerpoint/2010/main" val="3928104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sz="2800" dirty="0"/>
              <a:t>In fact Skinner even taught the rats to avoid the electric current by turning on a light just before the electric current came on. The rats soon learned to press the lever when the light came on because they knew that this would stop the electric current being switched on.</a:t>
            </a:r>
            <a:br>
              <a:rPr lang="en-US" sz="2800" dirty="0"/>
            </a:br>
            <a:endParaRPr lang="en-US" sz="2800" dirty="0"/>
          </a:p>
          <a:p>
            <a:pPr fontAlgn="base"/>
            <a:r>
              <a:rPr lang="en-US" sz="2800" dirty="0"/>
              <a:t>These two learned responses are known as </a:t>
            </a:r>
            <a:r>
              <a:rPr lang="en-US" sz="2800" i="1" dirty="0"/>
              <a:t>Escape Learning</a:t>
            </a:r>
            <a:r>
              <a:rPr lang="en-US" sz="2800" dirty="0"/>
              <a:t> and </a:t>
            </a:r>
            <a:r>
              <a:rPr lang="en-US" sz="2800" i="1" dirty="0"/>
              <a:t>Avoidance Learning</a:t>
            </a:r>
            <a:r>
              <a:rPr lang="en-US" sz="2800" dirty="0"/>
              <a:t>.</a:t>
            </a:r>
          </a:p>
          <a:p>
            <a:endParaRPr lang="en-US" sz="2800" dirty="0"/>
          </a:p>
        </p:txBody>
      </p:sp>
    </p:spTree>
    <p:extLst>
      <p:ext uri="{BB962C8B-B14F-4D97-AF65-F5344CB8AC3E}">
        <p14:creationId xmlns:p14="http://schemas.microsoft.com/office/powerpoint/2010/main" val="208867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Punishment (weakens behavior) </a:t>
            </a:r>
            <a:endParaRPr lang="en-US" sz="4400" dirty="0"/>
          </a:p>
        </p:txBody>
      </p:sp>
      <p:sp>
        <p:nvSpPr>
          <p:cNvPr id="3" name="Content Placeholder 2"/>
          <p:cNvSpPr>
            <a:spLocks noGrp="1"/>
          </p:cNvSpPr>
          <p:nvPr>
            <p:ph idx="1"/>
          </p:nvPr>
        </p:nvSpPr>
        <p:spPr/>
        <p:txBody>
          <a:bodyPr>
            <a:normAutofit fontScale="92500" lnSpcReduction="20000"/>
          </a:bodyPr>
          <a:lstStyle/>
          <a:p>
            <a:pPr fontAlgn="base"/>
            <a:r>
              <a:rPr lang="en-US" sz="2800" dirty="0"/>
              <a:t>Punishment is defined as the opposite of reinforcement since it is designed to weaken or eliminate a response rather than increase it. It is an aversive event that decreases the behavior that it follows </a:t>
            </a:r>
          </a:p>
          <a:p>
            <a:pPr fontAlgn="base"/>
            <a:r>
              <a:rPr lang="en-US" sz="2800" dirty="0"/>
              <a:t>Like reinforcement, punishment can work either by directly applying an unpleasant stimulus like a shock after a response or by removing a potentially rewarding stimulus, for instance, deducting someone’s pocket money to punish undesirable behavior.</a:t>
            </a:r>
          </a:p>
          <a:p>
            <a:endParaRPr lang="en-US" sz="2800" dirty="0"/>
          </a:p>
        </p:txBody>
      </p:sp>
    </p:spTree>
    <p:extLst>
      <p:ext uri="{BB962C8B-B14F-4D97-AF65-F5344CB8AC3E}">
        <p14:creationId xmlns:p14="http://schemas.microsoft.com/office/powerpoint/2010/main" val="3028865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fontAlgn="base"/>
            <a:r>
              <a:rPr lang="en-US" sz="2800" dirty="0"/>
              <a:t>There are many problems with using punishment, such as:</a:t>
            </a:r>
          </a:p>
          <a:p>
            <a:pPr fontAlgn="base"/>
            <a:r>
              <a:rPr lang="en-US" sz="2800" dirty="0"/>
              <a:t>Punished behavior is not forgotten, it's suppressed - behavior returns when punishment is no longer present.</a:t>
            </a:r>
          </a:p>
          <a:p>
            <a:pPr fontAlgn="base"/>
            <a:r>
              <a:rPr lang="en-US" sz="2800" dirty="0"/>
              <a:t>Causes increased aggression - shows that aggression is a way to cope with problems.</a:t>
            </a:r>
          </a:p>
          <a:p>
            <a:endParaRPr lang="en-US" dirty="0"/>
          </a:p>
        </p:txBody>
      </p:sp>
    </p:spTree>
    <p:extLst>
      <p:ext uri="{BB962C8B-B14F-4D97-AF65-F5344CB8AC3E}">
        <p14:creationId xmlns:p14="http://schemas.microsoft.com/office/powerpoint/2010/main" val="4129382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sz="2800" dirty="0"/>
              <a:t>Creates fear that can generalize to undesirable behaviors, e.g., fear of school.</a:t>
            </a:r>
          </a:p>
          <a:p>
            <a:pPr fontAlgn="base"/>
            <a:r>
              <a:rPr lang="en-US" sz="2800" dirty="0"/>
              <a:t>Does not necessarily guide toward desired behavior - reinforcement tells you what to do, punishment only tells you what not to do.</a:t>
            </a:r>
          </a:p>
          <a:p>
            <a:endParaRPr lang="en-US" sz="2800" dirty="0"/>
          </a:p>
          <a:p>
            <a:endParaRPr lang="en-US" sz="2800" dirty="0"/>
          </a:p>
        </p:txBody>
      </p:sp>
    </p:spTree>
    <p:extLst>
      <p:ext uri="{BB962C8B-B14F-4D97-AF65-F5344CB8AC3E}">
        <p14:creationId xmlns:p14="http://schemas.microsoft.com/office/powerpoint/2010/main" val="1664393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Schedules of Reinforcement</a:t>
            </a:r>
            <a:endParaRPr lang="en-US" sz="4800" dirty="0"/>
          </a:p>
        </p:txBody>
      </p:sp>
      <p:sp>
        <p:nvSpPr>
          <p:cNvPr id="3" name="Content Placeholder 2"/>
          <p:cNvSpPr>
            <a:spLocks noGrp="1"/>
          </p:cNvSpPr>
          <p:nvPr>
            <p:ph idx="1"/>
          </p:nvPr>
        </p:nvSpPr>
        <p:spPr/>
        <p:txBody>
          <a:bodyPr>
            <a:normAutofit/>
          </a:bodyPr>
          <a:lstStyle/>
          <a:p>
            <a:r>
              <a:rPr lang="en-US" sz="2800" dirty="0"/>
              <a:t>Imagine a rat in a “Skinner box". In operant conditioning if no food pellet is delivered immediately after the lever is pressed then after several attempts the rat stops pressing the lever (how long would someone continue to go to work if their employer stopped paying them?). The behavior has been extinguished. </a:t>
            </a:r>
            <a:endParaRPr lang="en-US" sz="2800" dirty="0"/>
          </a:p>
        </p:txBody>
      </p:sp>
    </p:spTree>
    <p:extLst>
      <p:ext uri="{BB962C8B-B14F-4D97-AF65-F5344CB8AC3E}">
        <p14:creationId xmlns:p14="http://schemas.microsoft.com/office/powerpoint/2010/main" val="3349776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Operant Conditioning</a:t>
            </a:r>
            <a:endParaRPr lang="en-US" sz="5400" dirty="0"/>
          </a:p>
        </p:txBody>
      </p:sp>
      <p:sp>
        <p:nvSpPr>
          <p:cNvPr id="3" name="Content Placeholder 2"/>
          <p:cNvSpPr>
            <a:spLocks noGrp="1"/>
          </p:cNvSpPr>
          <p:nvPr>
            <p:ph idx="1"/>
          </p:nvPr>
        </p:nvSpPr>
        <p:spPr/>
        <p:txBody>
          <a:bodyPr>
            <a:normAutofit fontScale="92500"/>
          </a:bodyPr>
          <a:lstStyle/>
          <a:p>
            <a:r>
              <a:rPr lang="en-US" sz="2800" dirty="0"/>
              <a:t>By the 1920s, John B. </a:t>
            </a:r>
            <a:r>
              <a:rPr lang="en-US" sz="2800" dirty="0" smtClean="0"/>
              <a:t>Watson </a:t>
            </a:r>
            <a:r>
              <a:rPr lang="en-US" sz="2800" dirty="0"/>
              <a:t>and other </a:t>
            </a:r>
            <a:r>
              <a:rPr lang="en-US" sz="2800" dirty="0">
                <a:hlinkClick r:id="rId2"/>
              </a:rPr>
              <a:t>behaviorists</a:t>
            </a:r>
            <a:r>
              <a:rPr lang="en-US" sz="2800" dirty="0"/>
              <a:t> were becoming influential, proposing new forms of learning other than </a:t>
            </a:r>
            <a:r>
              <a:rPr lang="en-US" sz="2800" dirty="0">
                <a:hlinkClick r:id="rId3"/>
              </a:rPr>
              <a:t>classical conditioning</a:t>
            </a:r>
            <a:r>
              <a:rPr lang="en-US" sz="2800" dirty="0"/>
              <a:t>. Perhaps the most important of these was </a:t>
            </a:r>
            <a:r>
              <a:rPr lang="en-US" sz="2800" dirty="0" smtClean="0"/>
              <a:t>B.F. Skinner </a:t>
            </a:r>
          </a:p>
          <a:p>
            <a:r>
              <a:rPr lang="en-US" sz="2800" dirty="0"/>
              <a:t>Skinner's views were slightly less extreme than those of </a:t>
            </a:r>
            <a:r>
              <a:rPr lang="en-US" sz="2800" dirty="0">
                <a:hlinkClick r:id="rId3"/>
              </a:rPr>
              <a:t>Watson</a:t>
            </a:r>
            <a:r>
              <a:rPr lang="en-US" sz="2800" dirty="0"/>
              <a:t> (1913). Skinner believed that we do have such a thing as a mind, but that it is simply more productive to study observable behavior rather than internal mental events.</a:t>
            </a:r>
            <a:endParaRPr lang="en-US" sz="2800" dirty="0"/>
          </a:p>
        </p:txBody>
      </p:sp>
    </p:spTree>
    <p:extLst>
      <p:ext uri="{BB962C8B-B14F-4D97-AF65-F5344CB8AC3E}">
        <p14:creationId xmlns:p14="http://schemas.microsoft.com/office/powerpoint/2010/main" val="3419409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sz="2800" dirty="0"/>
              <a:t>Behaviorists discovered that different patterns </a:t>
            </a:r>
            <a:r>
              <a:rPr lang="en-US" sz="2800" dirty="0">
                <a:hlinkClick r:id="rId2"/>
              </a:rPr>
              <a:t>(or schedules) of reinforcement</a:t>
            </a:r>
            <a:r>
              <a:rPr lang="en-US" sz="2800" dirty="0"/>
              <a:t> had different effects on the speed of learning and on extinction. </a:t>
            </a:r>
            <a:r>
              <a:rPr lang="en-US" sz="2800" dirty="0" err="1"/>
              <a:t>Ferster</a:t>
            </a:r>
            <a:r>
              <a:rPr lang="en-US" sz="2800" dirty="0"/>
              <a:t> and Skinner (1957) devised different ways of delivering reinforcement, and found that this had effects on</a:t>
            </a:r>
          </a:p>
          <a:p>
            <a:pPr fontAlgn="base"/>
            <a:r>
              <a:rPr lang="en-US" sz="2800" dirty="0"/>
              <a:t>1. </a:t>
            </a:r>
            <a:r>
              <a:rPr lang="en-US" sz="2800" b="1" dirty="0"/>
              <a:t>The Response Rate</a:t>
            </a:r>
            <a:r>
              <a:rPr lang="en-US" sz="2800" dirty="0"/>
              <a:t> - The rate at which the rat pressed the lever (i.e. how hard the rat worked).</a:t>
            </a:r>
          </a:p>
          <a:p>
            <a:pPr fontAlgn="base"/>
            <a:r>
              <a:rPr lang="en-US" sz="2800" dirty="0"/>
              <a:t>2. </a:t>
            </a:r>
            <a:r>
              <a:rPr lang="en-US" sz="2800" b="1" dirty="0"/>
              <a:t>The Extinction Rate</a:t>
            </a:r>
            <a:r>
              <a:rPr lang="en-US" sz="2800" dirty="0"/>
              <a:t> - The rate at which lever pressing dies out (i.e. how soon the rat gave up).</a:t>
            </a:r>
          </a:p>
          <a:p>
            <a:endParaRPr lang="en-US" sz="2800" dirty="0"/>
          </a:p>
        </p:txBody>
      </p:sp>
    </p:spTree>
    <p:extLst>
      <p:ext uri="{BB962C8B-B14F-4D97-AF65-F5344CB8AC3E}">
        <p14:creationId xmlns:p14="http://schemas.microsoft.com/office/powerpoint/2010/main" val="24152887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9356006" y="-414106"/>
            <a:ext cx="28552558" cy="4915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551" tIns="0" rIns="0" bIns="204723"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t>
            </a:r>
          </a:p>
          <a:p>
            <a:pPr marL="0" marR="0" lvl="0" indent="0" algn="r" defTabSz="914400" rtl="0" eaLnBrk="0" fontAlgn="t"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Helvetica" panose="020B0604020202020204" pitchFamily="34" charset="0"/>
              </a:rPr>
              <a:t>  </a:t>
            </a:r>
            <a:r>
              <a:rPr kumimoji="0" lang="en-US" altLang="en-US" sz="28800" b="0" i="0" u="none" strike="noStrike" cap="none" normalizeH="0" baseline="0" dirty="0" smtClean="0">
                <a:ln>
                  <a:noFill/>
                </a:ln>
                <a:solidFill>
                  <a:schemeClr val="tx1"/>
                </a:solidFill>
                <a:effectLst/>
                <a:latin typeface="Helvetica" panose="020B0604020202020204" pitchFamily="34" charset="0"/>
              </a:rPr>
              <a:t> </a:t>
            </a:r>
            <a:r>
              <a:rPr kumimoji="0" lang="en-US" altLang="en-US" sz="1100" b="0" i="0" u="none" strike="noStrike" cap="none" normalizeH="0" baseline="0" dirty="0" smtClean="0">
                <a:ln>
                  <a:noFill/>
                </a:ln>
                <a:solidFill>
                  <a:schemeClr val="tx1"/>
                </a:solidFill>
                <a:effectLst/>
                <a:latin typeface="Helvetica" panose="020B0604020202020204" pitchFamily="34" charset="0"/>
                <a:hlinkClick r:id="rId2" tooltip="Pin this image on Pinterest"/>
              </a:rPr>
              <a:t>  </a:t>
            </a:r>
            <a:r>
              <a:rPr kumimoji="0" lang="en-US" altLang="en-US" sz="1200" b="0" i="0" u="none" strike="noStrike" cap="none" normalizeH="0" baseline="0" dirty="0" smtClean="0">
                <a:ln>
                  <a:noFill/>
                </a:ln>
                <a:solidFill>
                  <a:schemeClr val="tx1"/>
                </a:solidFill>
                <a:effectLst/>
                <a:latin typeface="Helvetica" panose="020B0604020202020204" pitchFamily="34" charset="0"/>
              </a:rPr>
              <a:t> </a:t>
            </a:r>
            <a:r>
              <a:rPr kumimoji="0" lang="en-US" altLang="en-US" sz="1100" b="0" i="0" u="none" strike="noStrike" cap="none" normalizeH="0" baseline="0" dirty="0" smtClean="0">
                <a:ln>
                  <a:noFill/>
                </a:ln>
                <a:solidFill>
                  <a:schemeClr val="tx1"/>
                </a:solidFill>
                <a:effectLst/>
                <a:latin typeface="Helvetica" panose="020B0604020202020204" pitchFamily="34" charset="0"/>
                <a:hlinkClick r:id="rId2" tooltip="Share this image on Facebook"/>
              </a:rPr>
              <a:t>  </a:t>
            </a:r>
            <a:r>
              <a:rPr kumimoji="0" lang="en-US" altLang="en-US" sz="1000" b="0" i="0" u="none" strike="noStrike" cap="none" normalizeH="0" baseline="0" dirty="0" smtClean="0">
                <a:ln>
                  <a:noFill/>
                </a:ln>
                <a:solidFill>
                  <a:schemeClr val="tx1"/>
                </a:solidFill>
                <a:effectLst/>
                <a:latin typeface="Helvetica" panose="020B0604020202020204" pitchFamily="34" charset="0"/>
              </a:rPr>
              <a:t> </a:t>
            </a:r>
            <a:endParaRPr kumimoji="0" lang="en-US" altLang="en-US" sz="1100" b="0" i="0" u="none" strike="noStrike" cap="none" normalizeH="0" baseline="0" dirty="0" smtClean="0">
              <a:ln>
                <a:noFill/>
              </a:ln>
              <a:solidFill>
                <a:schemeClr val="tx1"/>
              </a:solidFill>
              <a:effectLst/>
              <a:latin typeface="Helvetica" panose="020B0604020202020204" pitchFamily="34" charset="0"/>
            </a:endParaRPr>
          </a:p>
        </p:txBody>
      </p:sp>
      <p:pic>
        <p:nvPicPr>
          <p:cNvPr id="2050" name="Picture 2" descr="schedules of reinforc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140" y="446134"/>
            <a:ext cx="9602667" cy="5723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12099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Skinner found that the type of reinforcement which produces the slowest rate of extinction (i.e. people will go on repeating the behavior for the longest time without reinforcement) is variable-ratio reinforcement. The type of reinforcement which has the quickest rate of extinction is continuous reinforcement.</a:t>
            </a:r>
            <a:endParaRPr lang="en-US" sz="2800" dirty="0"/>
          </a:p>
        </p:txBody>
      </p:sp>
    </p:spTree>
    <p:extLst>
      <p:ext uri="{BB962C8B-B14F-4D97-AF65-F5344CB8AC3E}">
        <p14:creationId xmlns:p14="http://schemas.microsoft.com/office/powerpoint/2010/main" val="2929538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sz="2800" b="1" dirty="0"/>
              <a:t>(A) Continuous Reinforcement</a:t>
            </a:r>
          </a:p>
          <a:p>
            <a:pPr fontAlgn="base"/>
            <a:r>
              <a:rPr lang="en-US" sz="2800" dirty="0"/>
              <a:t>An animal/human is positively reinforced every time a specific </a:t>
            </a:r>
            <a:r>
              <a:rPr lang="en-US" sz="2800" dirty="0" err="1"/>
              <a:t>behaviour</a:t>
            </a:r>
            <a:r>
              <a:rPr lang="en-US" sz="2800" dirty="0"/>
              <a:t> occurs, e.g. every time a lever is pressed a pellet is delivered and then food delivery is shut off.</a:t>
            </a:r>
          </a:p>
          <a:p>
            <a:pPr fontAlgn="base"/>
            <a:r>
              <a:rPr lang="en-US" sz="2800" dirty="0"/>
              <a:t>Response rate is SLOW</a:t>
            </a:r>
          </a:p>
          <a:p>
            <a:pPr fontAlgn="base"/>
            <a:r>
              <a:rPr lang="en-US" sz="2800" dirty="0"/>
              <a:t>Extinction rate is FAST</a:t>
            </a:r>
          </a:p>
          <a:p>
            <a:endParaRPr lang="en-US" sz="2800" dirty="0"/>
          </a:p>
        </p:txBody>
      </p:sp>
    </p:spTree>
    <p:extLst>
      <p:ext uri="{BB962C8B-B14F-4D97-AF65-F5344CB8AC3E}">
        <p14:creationId xmlns:p14="http://schemas.microsoft.com/office/powerpoint/2010/main" val="419966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fontAlgn="base"/>
            <a:r>
              <a:rPr lang="en-US" sz="2800" b="1" dirty="0"/>
              <a:t>(B) Fixed Ratio Reinforcement</a:t>
            </a:r>
          </a:p>
          <a:p>
            <a:pPr fontAlgn="base"/>
            <a:r>
              <a:rPr lang="en-US" sz="2800" dirty="0"/>
              <a:t>Behavior is reinforced only after the behavior occurs a specified number of times. E.g. one reinforcement is given after every so many correct responses, e.g. after every 5th response. For example a child receives a star for every five words spelt correctly.</a:t>
            </a:r>
          </a:p>
          <a:p>
            <a:pPr fontAlgn="base"/>
            <a:r>
              <a:rPr lang="en-US" sz="2800" dirty="0"/>
              <a:t>Response rate is FAST</a:t>
            </a:r>
          </a:p>
          <a:p>
            <a:pPr fontAlgn="base"/>
            <a:r>
              <a:rPr lang="en-US" sz="2800" dirty="0"/>
              <a:t>Extinction rate is MEDIUM</a:t>
            </a:r>
          </a:p>
          <a:p>
            <a:endParaRPr lang="en-US" sz="2800" dirty="0"/>
          </a:p>
        </p:txBody>
      </p:sp>
    </p:spTree>
    <p:extLst>
      <p:ext uri="{BB962C8B-B14F-4D97-AF65-F5344CB8AC3E}">
        <p14:creationId xmlns:p14="http://schemas.microsoft.com/office/powerpoint/2010/main" val="2283714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sz="2800" b="1" dirty="0"/>
              <a:t>(C) Fixed Interval Reinforcement</a:t>
            </a:r>
          </a:p>
          <a:p>
            <a:pPr fontAlgn="base"/>
            <a:r>
              <a:rPr lang="en-US" sz="2800" dirty="0"/>
              <a:t>One reinforcement is given after a fixed time interval providing at least one correct response has been made. An example is being paid by the hour. Another example would be every 15 minutes (half hour, hour, etc.) a pellet is delivered (providing at least one lever press has been made) then food delivery is shut off.</a:t>
            </a:r>
          </a:p>
          <a:p>
            <a:pPr fontAlgn="base"/>
            <a:r>
              <a:rPr lang="en-US" sz="2800" dirty="0"/>
              <a:t>Response rate is MEDIUM</a:t>
            </a:r>
          </a:p>
          <a:p>
            <a:pPr fontAlgn="base"/>
            <a:r>
              <a:rPr lang="en-US" sz="2800" dirty="0"/>
              <a:t>Extinction rate is MEDIUM</a:t>
            </a:r>
          </a:p>
          <a:p>
            <a:endParaRPr lang="en-US" sz="2800" dirty="0"/>
          </a:p>
        </p:txBody>
      </p:sp>
    </p:spTree>
    <p:extLst>
      <p:ext uri="{BB962C8B-B14F-4D97-AF65-F5344CB8AC3E}">
        <p14:creationId xmlns:p14="http://schemas.microsoft.com/office/powerpoint/2010/main" val="3706682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sz="2800" b="1" dirty="0"/>
              <a:t>(D) Variable Ratio Reinforcement</a:t>
            </a:r>
          </a:p>
          <a:p>
            <a:pPr fontAlgn="base"/>
            <a:r>
              <a:rPr lang="en-US" sz="2800" dirty="0"/>
              <a:t>Behavior is reinforced after an unpredictable number of times. For examples gambling or fishing. </a:t>
            </a:r>
          </a:p>
          <a:p>
            <a:pPr fontAlgn="base"/>
            <a:r>
              <a:rPr lang="en-US" sz="2800" dirty="0"/>
              <a:t>Response rate is FAST</a:t>
            </a:r>
          </a:p>
          <a:p>
            <a:pPr fontAlgn="base"/>
            <a:r>
              <a:rPr lang="en-US" sz="2800" dirty="0"/>
              <a:t>Extinction rate is SLOW (very hard to extinguish because of unpredictability )</a:t>
            </a:r>
          </a:p>
          <a:p>
            <a:endParaRPr lang="en-US" sz="2800" dirty="0"/>
          </a:p>
        </p:txBody>
      </p:sp>
    </p:spTree>
    <p:extLst>
      <p:ext uri="{BB962C8B-B14F-4D97-AF65-F5344CB8AC3E}">
        <p14:creationId xmlns:p14="http://schemas.microsoft.com/office/powerpoint/2010/main" val="2799204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sz="2800" b="1" dirty="0"/>
              <a:t>(E) Variable Interval Reinforcement</a:t>
            </a:r>
          </a:p>
          <a:p>
            <a:pPr fontAlgn="base"/>
            <a:r>
              <a:rPr lang="en-US" sz="2800" dirty="0"/>
              <a:t>Providing one correct response has been made, reinforcement is given after an unpredictable amount of time has passed, e.g. on average every 5 minutes. An example is a self-employed person being paid at unpredictable times. </a:t>
            </a:r>
          </a:p>
          <a:p>
            <a:pPr fontAlgn="base"/>
            <a:r>
              <a:rPr lang="en-US" sz="2800" dirty="0"/>
              <a:t>Response rate is FAST</a:t>
            </a:r>
          </a:p>
          <a:p>
            <a:pPr fontAlgn="base"/>
            <a:r>
              <a:rPr lang="en-US" sz="2800" dirty="0"/>
              <a:t>Extinction rate is SLOW</a:t>
            </a:r>
          </a:p>
          <a:p>
            <a:endParaRPr lang="en-US" sz="2800" dirty="0"/>
          </a:p>
        </p:txBody>
      </p:sp>
    </p:spTree>
    <p:extLst>
      <p:ext uri="{BB962C8B-B14F-4D97-AF65-F5344CB8AC3E}">
        <p14:creationId xmlns:p14="http://schemas.microsoft.com/office/powerpoint/2010/main" val="15724458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Behavior Shaping</a:t>
            </a:r>
            <a:endParaRPr lang="en-US" sz="5400" dirty="0"/>
          </a:p>
        </p:txBody>
      </p:sp>
      <p:sp>
        <p:nvSpPr>
          <p:cNvPr id="3" name="Content Placeholder 2"/>
          <p:cNvSpPr>
            <a:spLocks noGrp="1"/>
          </p:cNvSpPr>
          <p:nvPr>
            <p:ph idx="1"/>
          </p:nvPr>
        </p:nvSpPr>
        <p:spPr/>
        <p:txBody>
          <a:bodyPr>
            <a:normAutofit/>
          </a:bodyPr>
          <a:lstStyle/>
          <a:p>
            <a:r>
              <a:rPr lang="en-US" sz="2800" dirty="0"/>
              <a:t>A further important contribution made by Skinner (1951) is the notion of </a:t>
            </a:r>
            <a:r>
              <a:rPr lang="en-US" sz="2800" dirty="0" err="1"/>
              <a:t>behaviour</a:t>
            </a:r>
            <a:r>
              <a:rPr lang="en-US" sz="2800" dirty="0"/>
              <a:t> shaping through successive approximation. Skinner argues that the principles of operant conditioning can be used to produce extremely complex </a:t>
            </a:r>
            <a:r>
              <a:rPr lang="en-US" sz="2800" dirty="0" err="1"/>
              <a:t>behaviour</a:t>
            </a:r>
            <a:r>
              <a:rPr lang="en-US" sz="2800" dirty="0"/>
              <a:t> if rewards and punishments are delivered in such a way as to encourage move an organism closer and closer to the desired </a:t>
            </a:r>
            <a:r>
              <a:rPr lang="en-US" sz="2800" dirty="0" err="1"/>
              <a:t>behaviour</a:t>
            </a:r>
            <a:r>
              <a:rPr lang="en-US" sz="2800" dirty="0"/>
              <a:t> each time. </a:t>
            </a:r>
            <a:endParaRPr lang="en-US" sz="2800" dirty="0"/>
          </a:p>
        </p:txBody>
      </p:sp>
    </p:spTree>
    <p:extLst>
      <p:ext uri="{BB962C8B-B14F-4D97-AF65-F5344CB8AC3E}">
        <p14:creationId xmlns:p14="http://schemas.microsoft.com/office/powerpoint/2010/main" val="23395798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sz="2800" dirty="0"/>
              <a:t>In order to do this, the conditions (or contingencies) required to receive the reward should shift each time the organism moves a step closer to the desired </a:t>
            </a:r>
            <a:r>
              <a:rPr lang="en-US" sz="2800" dirty="0" err="1"/>
              <a:t>behaviour</a:t>
            </a:r>
            <a:r>
              <a:rPr lang="en-US" sz="2800" dirty="0"/>
              <a:t>.</a:t>
            </a:r>
          </a:p>
          <a:p>
            <a:pPr fontAlgn="base"/>
            <a:r>
              <a:rPr lang="en-US" sz="2800" dirty="0"/>
              <a:t>According to Skinner, most animal and human </a:t>
            </a:r>
            <a:r>
              <a:rPr lang="en-US" sz="2800" dirty="0" err="1"/>
              <a:t>behaviour</a:t>
            </a:r>
            <a:r>
              <a:rPr lang="en-US" sz="2800" dirty="0"/>
              <a:t> (including language) can be explained as a product of this type of successive approximation.</a:t>
            </a:r>
          </a:p>
          <a:p>
            <a:endParaRPr lang="en-US" sz="2800" dirty="0"/>
          </a:p>
        </p:txBody>
      </p:sp>
    </p:spTree>
    <p:extLst>
      <p:ext uri="{BB962C8B-B14F-4D97-AF65-F5344CB8AC3E}">
        <p14:creationId xmlns:p14="http://schemas.microsoft.com/office/powerpoint/2010/main" val="2903804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The work of Skinner was rooted in a view that classical conditioning was far too simplistic to be a complete explanation of complex human behavior. He believed that the best way to understand behavior is to look at the causes of an action and its consequences. He called this approach operant conditioning.</a:t>
            </a:r>
            <a:endParaRPr lang="en-US" sz="2800" dirty="0"/>
          </a:p>
        </p:txBody>
      </p:sp>
    </p:spTree>
    <p:extLst>
      <p:ext uri="{BB962C8B-B14F-4D97-AF65-F5344CB8AC3E}">
        <p14:creationId xmlns:p14="http://schemas.microsoft.com/office/powerpoint/2010/main" val="916030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Behavior Modification</a:t>
            </a:r>
            <a:endParaRPr lang="en-US" sz="5400" dirty="0"/>
          </a:p>
        </p:txBody>
      </p:sp>
      <p:sp>
        <p:nvSpPr>
          <p:cNvPr id="3" name="Content Placeholder 2"/>
          <p:cNvSpPr>
            <a:spLocks noGrp="1"/>
          </p:cNvSpPr>
          <p:nvPr>
            <p:ph idx="1"/>
          </p:nvPr>
        </p:nvSpPr>
        <p:spPr/>
        <p:txBody>
          <a:bodyPr>
            <a:normAutofit/>
          </a:bodyPr>
          <a:lstStyle/>
          <a:p>
            <a:r>
              <a:rPr lang="en-US" sz="2800" dirty="0"/>
              <a:t>Behavior modification is a set of therapies / techniques based on operant conditioning (Skinner, 1938, 1953). The main principle comprises changing environmental events that are related to a person's behavior. For example, the reinforcement of desired behaviors and ignoring or punishing undesired ones. </a:t>
            </a:r>
            <a:endParaRPr lang="en-US" sz="2800" dirty="0"/>
          </a:p>
        </p:txBody>
      </p:sp>
    </p:spTree>
    <p:extLst>
      <p:ext uri="{BB962C8B-B14F-4D97-AF65-F5344CB8AC3E}">
        <p14:creationId xmlns:p14="http://schemas.microsoft.com/office/powerpoint/2010/main" val="42312626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sz="2800" dirty="0"/>
              <a:t>This is not as simple as it sounds — always reinforcing desired behavior, for example, is basically bribery.</a:t>
            </a:r>
          </a:p>
          <a:p>
            <a:pPr fontAlgn="base"/>
            <a:r>
              <a:rPr lang="en-US" sz="2800" dirty="0"/>
              <a:t>There are different types of positive reinforcements. Primary reinforcement is when a reward strengths a behavior by itself. Secondary reinforcement is when something strengthens a behavior because it leads </a:t>
            </a:r>
            <a:r>
              <a:rPr lang="en-US" sz="2800" dirty="0" smtClean="0"/>
              <a:t>to a primary reinforce i.e., token economy</a:t>
            </a:r>
            <a:endParaRPr lang="en-US" sz="2800" dirty="0"/>
          </a:p>
          <a:p>
            <a:endParaRPr lang="en-US" sz="2800" dirty="0"/>
          </a:p>
        </p:txBody>
      </p:sp>
    </p:spTree>
    <p:extLst>
      <p:ext uri="{BB962C8B-B14F-4D97-AF65-F5344CB8AC3E}">
        <p14:creationId xmlns:p14="http://schemas.microsoft.com/office/powerpoint/2010/main" val="1243608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Token Economy</a:t>
            </a:r>
            <a:endParaRPr lang="en-US" sz="5400" dirty="0"/>
          </a:p>
        </p:txBody>
      </p:sp>
      <p:sp>
        <p:nvSpPr>
          <p:cNvPr id="3" name="Content Placeholder 2"/>
          <p:cNvSpPr>
            <a:spLocks noGrp="1"/>
          </p:cNvSpPr>
          <p:nvPr>
            <p:ph idx="1"/>
          </p:nvPr>
        </p:nvSpPr>
        <p:spPr/>
        <p:txBody>
          <a:bodyPr>
            <a:normAutofit/>
          </a:bodyPr>
          <a:lstStyle/>
          <a:p>
            <a:pPr fontAlgn="base"/>
            <a:r>
              <a:rPr lang="en-US" sz="2800" dirty="0"/>
              <a:t>Token economy is a system in which targeted behaviors are reinforced with tokens (secondary </a:t>
            </a:r>
            <a:r>
              <a:rPr lang="en-US" sz="2800" dirty="0" err="1"/>
              <a:t>reinforcers</a:t>
            </a:r>
            <a:r>
              <a:rPr lang="en-US" sz="2800" dirty="0"/>
              <a:t>) and later exchanged for rewards (primary </a:t>
            </a:r>
            <a:r>
              <a:rPr lang="en-US" sz="2800" dirty="0" err="1"/>
              <a:t>reinforcers</a:t>
            </a:r>
            <a:r>
              <a:rPr lang="en-US" sz="2800" dirty="0"/>
              <a:t>). </a:t>
            </a:r>
          </a:p>
          <a:p>
            <a:pPr fontAlgn="base"/>
            <a:r>
              <a:rPr lang="en-US" sz="2800" dirty="0"/>
              <a:t>Tokens can be in the form of fake money, buttons, poker chips, stickers, etc. While the rewards can range anywhere from snacks to privileges or activities.</a:t>
            </a:r>
          </a:p>
          <a:p>
            <a:endParaRPr lang="en-US" sz="2800" dirty="0"/>
          </a:p>
        </p:txBody>
      </p:sp>
    </p:spTree>
    <p:extLst>
      <p:ext uri="{BB962C8B-B14F-4D97-AF65-F5344CB8AC3E}">
        <p14:creationId xmlns:p14="http://schemas.microsoft.com/office/powerpoint/2010/main" val="31931100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sz="2800" dirty="0"/>
              <a:t>Token economy has been found to be very effective in managing psychiatric patients. However, the patients can become over reliant on the tokens, making it difficult for them to adjust to society once they leave prisons, hospital etc.</a:t>
            </a:r>
          </a:p>
          <a:p>
            <a:pPr fontAlgn="base"/>
            <a:r>
              <a:rPr lang="en-US" sz="2800" dirty="0"/>
              <a:t>Teachers also use token economy at primary school by giving young children stickers to reward good behavior.</a:t>
            </a:r>
          </a:p>
          <a:p>
            <a:endParaRPr lang="en-US" sz="2800" dirty="0"/>
          </a:p>
        </p:txBody>
      </p:sp>
    </p:spTree>
    <p:extLst>
      <p:ext uri="{BB962C8B-B14F-4D97-AF65-F5344CB8AC3E}">
        <p14:creationId xmlns:p14="http://schemas.microsoft.com/office/powerpoint/2010/main" val="41010281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220" y="294289"/>
            <a:ext cx="8596668" cy="1320800"/>
          </a:xfrm>
        </p:spPr>
        <p:txBody>
          <a:bodyPr>
            <a:noAutofit/>
          </a:bodyPr>
          <a:lstStyle/>
          <a:p>
            <a:r>
              <a:rPr lang="en-US" sz="4400" b="1" dirty="0"/>
              <a:t>Operant Conditioning in the Classroom</a:t>
            </a:r>
            <a:endParaRPr lang="en-US" sz="4400" dirty="0"/>
          </a:p>
        </p:txBody>
      </p:sp>
      <p:sp>
        <p:nvSpPr>
          <p:cNvPr id="3" name="Content Placeholder 2"/>
          <p:cNvSpPr>
            <a:spLocks noGrp="1"/>
          </p:cNvSpPr>
          <p:nvPr>
            <p:ph idx="1"/>
          </p:nvPr>
        </p:nvSpPr>
        <p:spPr/>
        <p:txBody>
          <a:bodyPr>
            <a:normAutofit fontScale="85000" lnSpcReduction="20000"/>
          </a:bodyPr>
          <a:lstStyle/>
          <a:p>
            <a:pPr fontAlgn="base"/>
            <a:r>
              <a:rPr lang="en-US" sz="2800" dirty="0"/>
              <a:t>In the conventional learning situation operant conditioning applies largely to issues of class and student management, rather than to learning content. It is very relevant to shaping skill performance.</a:t>
            </a:r>
          </a:p>
          <a:p>
            <a:pPr fontAlgn="base"/>
            <a:r>
              <a:rPr lang="en-US" sz="2800" dirty="0"/>
              <a:t>A simple way to shape behavior is to provide feedback on learner performance, e.g. compliments, approval, encouragement, and affirmation. A variable-ratio produces the highest response rate for students learning a new task, whereby initially reinforcement (e.g. praise) occurs at frequent intervals, and as the performance improves reinforcement occurs less frequently, until eventually only exceptional outcomes are reinforced. </a:t>
            </a:r>
          </a:p>
          <a:p>
            <a:endParaRPr lang="en-US" sz="2800" dirty="0"/>
          </a:p>
        </p:txBody>
      </p:sp>
    </p:spTree>
    <p:extLst>
      <p:ext uri="{BB962C8B-B14F-4D97-AF65-F5344CB8AC3E}">
        <p14:creationId xmlns:p14="http://schemas.microsoft.com/office/powerpoint/2010/main" val="24537148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sz="2800" dirty="0"/>
              <a:t>For example, if a teacher wanted to encourage students to answer questions in class they should praise them for every attempt (regardless of whether their answer is correct). Gradually the teacher will only praise the students when their answer is correct, and over time only exceptional answers will be praised. </a:t>
            </a:r>
          </a:p>
          <a:p>
            <a:pPr fontAlgn="base"/>
            <a:r>
              <a:rPr lang="en-US" sz="2800" dirty="0"/>
              <a:t>Unwanted behaviors, such as tardiness and dominating class discussion can be extinguished through being ignored by the teacher (rather than being reinforced by having attention drawn to them).</a:t>
            </a:r>
          </a:p>
          <a:p>
            <a:endParaRPr lang="en-US" sz="2800" dirty="0"/>
          </a:p>
        </p:txBody>
      </p:sp>
    </p:spTree>
    <p:extLst>
      <p:ext uri="{BB962C8B-B14F-4D97-AF65-F5344CB8AC3E}">
        <p14:creationId xmlns:p14="http://schemas.microsoft.com/office/powerpoint/2010/main" val="17160433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Knowledge of success is also important as it motivates future learning. However it is important to vary the type of reinforcement given, so that the behavior is maintained. This is not an easy task, as the teacher may appear insincere if he/she thinks too much about the way to behave.</a:t>
            </a:r>
            <a:endParaRPr lang="en-US" sz="2800" dirty="0"/>
          </a:p>
        </p:txBody>
      </p:sp>
    </p:spTree>
    <p:extLst>
      <p:ext uri="{BB962C8B-B14F-4D97-AF65-F5344CB8AC3E}">
        <p14:creationId xmlns:p14="http://schemas.microsoft.com/office/powerpoint/2010/main" val="3535649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fontAlgn="base"/>
            <a:r>
              <a:rPr lang="en-US" sz="2800" dirty="0"/>
              <a:t>Operant Conditioning deals with </a:t>
            </a:r>
            <a:r>
              <a:rPr lang="en-US" sz="2800" dirty="0" err="1"/>
              <a:t>operants</a:t>
            </a:r>
            <a:r>
              <a:rPr lang="en-US" sz="2800" dirty="0"/>
              <a:t> - intentional actions that have an effect on the surrounding environment. Skinner set out to identify the processes which made certain operant </a:t>
            </a:r>
            <a:r>
              <a:rPr lang="en-US" sz="2800" dirty="0" err="1"/>
              <a:t>behaviours</a:t>
            </a:r>
            <a:r>
              <a:rPr lang="en-US" sz="2800" dirty="0"/>
              <a:t> more or less likely to occur.</a:t>
            </a:r>
          </a:p>
          <a:p>
            <a:pPr fontAlgn="base"/>
            <a:r>
              <a:rPr lang="en-US" sz="2800" dirty="0"/>
              <a:t>Skinner's theory of operant conditioning was based on the work of </a:t>
            </a:r>
            <a:r>
              <a:rPr lang="en-US" sz="2800" dirty="0">
                <a:hlinkClick r:id="rId2"/>
              </a:rPr>
              <a:t>Thorndike</a:t>
            </a:r>
            <a:r>
              <a:rPr lang="en-US" sz="2800" dirty="0"/>
              <a:t> (1905). Edward Thorndike studied learning in animals using a puzzle box to propose the theory known as the '</a:t>
            </a:r>
            <a:r>
              <a:rPr lang="en-US" sz="2800" i="1" dirty="0"/>
              <a:t>Law of Effect</a:t>
            </a:r>
            <a:r>
              <a:rPr lang="en-US" sz="2800" dirty="0"/>
              <a:t>'.</a:t>
            </a:r>
          </a:p>
          <a:p>
            <a:endParaRPr lang="en-US" sz="2800" dirty="0"/>
          </a:p>
        </p:txBody>
      </p:sp>
    </p:spTree>
    <p:extLst>
      <p:ext uri="{BB962C8B-B14F-4D97-AF65-F5344CB8AC3E}">
        <p14:creationId xmlns:p14="http://schemas.microsoft.com/office/powerpoint/2010/main" val="1982254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Skinner is regarded as the father of Operant Conditioning, but his work was based on Thorndike’s law of effect. Skinner introduced a new term into the Law of Effect - Reinforcement. Behavior which is reinforced tends to be repeated (i.e. strengthened); behavior which is not reinforced tends to die out-or be extinguished (i.e. weakened).</a:t>
            </a:r>
            <a:endParaRPr lang="en-US" sz="2800" dirty="0"/>
          </a:p>
        </p:txBody>
      </p:sp>
    </p:spTree>
    <p:extLst>
      <p:ext uri="{BB962C8B-B14F-4D97-AF65-F5344CB8AC3E}">
        <p14:creationId xmlns:p14="http://schemas.microsoft.com/office/powerpoint/2010/main" val="2188669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60945" y="441243"/>
            <a:ext cx="11771235"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Skinner (1948) studied operant conditioning by conducting experiments using animals which he placed in a</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1" u="none" strike="noStrike" cap="none" normalizeH="0" baseline="0" dirty="0" smtClean="0">
                <a:ln>
                  <a:noFill/>
                </a:ln>
                <a:solidFill>
                  <a:srgbClr val="CC0033"/>
                </a:solidFill>
                <a:effectLst/>
                <a:latin typeface="Arial" panose="020B0604020202020204" pitchFamily="34" charset="0"/>
              </a:rPr>
              <a:t>Skinner Box</a:t>
            </a:r>
            <a:r>
              <a:rPr kumimoji="0" lang="en-US" altLang="en-US" sz="1800" b="0" i="0" u="none" strike="noStrike" cap="none" normalizeH="0" baseline="0" dirty="0" smtClean="0">
                <a:ln>
                  <a:noFill/>
                </a:ln>
                <a:solidFill>
                  <a:schemeClr val="tx1"/>
                </a:solidFill>
                <a:effectLst/>
                <a:latin typeface="Arial" panose="020B0604020202020204" pitchFamily="34" charset="0"/>
              </a:rPr>
              <a:t>' which was similar to Thorndike’s puzzle box.</a:t>
            </a:r>
          </a:p>
          <a:p>
            <a:pPr marL="0" marR="0" lvl="0" indent="0" algn="r" defTabSz="914400" rtl="0" eaLnBrk="0" fontAlgn="t"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Helvetica" panose="020B0604020202020204" pitchFamily="34" charset="0"/>
              </a:rPr>
              <a:t>  </a:t>
            </a:r>
            <a:r>
              <a:rPr kumimoji="0" lang="en-US" altLang="en-US" sz="20200" b="0" i="0" u="none" strike="noStrike" cap="none" normalizeH="0" baseline="0" dirty="0" smtClean="0">
                <a:ln>
                  <a:noFill/>
                </a:ln>
                <a:solidFill>
                  <a:schemeClr val="tx1"/>
                </a:solidFill>
                <a:effectLst/>
                <a:latin typeface="Helvetica" panose="020B0604020202020204" pitchFamily="34" charset="0"/>
              </a:rPr>
              <a:t> </a:t>
            </a:r>
            <a:r>
              <a:rPr kumimoji="0" lang="en-US" altLang="en-US" sz="1100" b="0" i="0" u="none" strike="noStrike" cap="none" normalizeH="0" baseline="0" dirty="0" smtClean="0">
                <a:ln>
                  <a:noFill/>
                </a:ln>
                <a:solidFill>
                  <a:schemeClr val="tx1"/>
                </a:solidFill>
                <a:effectLst/>
                <a:latin typeface="Helvetica" panose="020B0604020202020204" pitchFamily="34" charset="0"/>
              </a:rPr>
              <a:t>                                                                                                                                                  </a:t>
            </a:r>
            <a:r>
              <a:rPr kumimoji="0" lang="en-US" altLang="en-US" sz="1100" b="0" i="0" u="none" strike="noStrike" cap="none" normalizeH="0" baseline="0" dirty="0" smtClean="0">
                <a:ln>
                  <a:noFill/>
                </a:ln>
                <a:solidFill>
                  <a:schemeClr val="tx1"/>
                </a:solidFill>
                <a:effectLst/>
                <a:latin typeface="Helvetica" panose="020B0604020202020204" pitchFamily="34" charset="0"/>
                <a:hlinkClick r:id="rId2" tooltip="Pin this image on Pinterest"/>
              </a:rPr>
              <a:t>  </a:t>
            </a:r>
            <a:r>
              <a:rPr kumimoji="0" lang="en-US" altLang="en-US" sz="1200" b="0" i="0" u="none" strike="noStrike" cap="none" normalizeH="0" baseline="0" dirty="0" smtClean="0">
                <a:ln>
                  <a:noFill/>
                </a:ln>
                <a:solidFill>
                  <a:schemeClr val="tx1"/>
                </a:solidFill>
                <a:effectLst/>
                <a:latin typeface="Helvetica" panose="020B0604020202020204" pitchFamily="34" charset="0"/>
              </a:rPr>
              <a:t> </a:t>
            </a:r>
            <a:r>
              <a:rPr kumimoji="0" lang="en-US" altLang="en-US" sz="1100" b="0" i="0" u="none" strike="noStrike" cap="none" normalizeH="0" baseline="0" dirty="0" smtClean="0">
                <a:ln>
                  <a:noFill/>
                </a:ln>
                <a:solidFill>
                  <a:schemeClr val="tx1"/>
                </a:solidFill>
                <a:effectLst/>
                <a:latin typeface="Helvetica" panose="020B0604020202020204" pitchFamily="34" charset="0"/>
                <a:hlinkClick r:id="rId2" tooltip="Share this image on Facebook"/>
              </a:rPr>
              <a:t>  </a:t>
            </a:r>
            <a:r>
              <a:rPr kumimoji="0" lang="en-US" altLang="en-US" sz="1000" b="0" i="0" u="none" strike="noStrike" cap="none" normalizeH="0" baseline="0" dirty="0" smtClean="0">
                <a:ln>
                  <a:noFill/>
                </a:ln>
                <a:solidFill>
                  <a:schemeClr val="tx1"/>
                </a:solidFill>
                <a:effectLst/>
                <a:latin typeface="Helvetica" panose="020B0604020202020204" pitchFamily="34" charset="0"/>
              </a:rPr>
              <a:t> </a:t>
            </a:r>
            <a:endParaRPr kumimoji="0" lang="en-US" altLang="en-US" sz="1100" b="0" i="0" u="none" strike="noStrike" cap="none" normalizeH="0" baseline="0" dirty="0" smtClean="0">
              <a:ln>
                <a:noFill/>
              </a:ln>
              <a:solidFill>
                <a:schemeClr val="tx1"/>
              </a:solidFill>
              <a:effectLst/>
              <a:latin typeface="Helvetica" panose="020B0604020202020204" pitchFamily="34" charset="0"/>
            </a:endParaRPr>
          </a:p>
        </p:txBody>
      </p:sp>
      <p:pic>
        <p:nvPicPr>
          <p:cNvPr id="1026" name="Picture 2" descr="Skinner Box illustration operant condition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7962" y="1497724"/>
            <a:ext cx="8619004" cy="497363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in it!">
            <a:hlinkClick r:id="rId2" tooltip="Pin this image on Pintere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54335" y="30369"/>
            <a:ext cx="590342" cy="29517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hare on Facebook">
            <a:hlinkClick r:id="rId2" tooltip="Share this image on Facebook"/>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45281" y="21110"/>
            <a:ext cx="885514" cy="2656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8018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fontAlgn="base"/>
            <a:r>
              <a:rPr lang="en-US" sz="2800" dirty="0"/>
              <a:t>B.F. Skinner (1938) coined the term operant conditioning; it means roughly changing of behavior by the use of reinforcement which is given after the desired response. Skinner identified three types of responses or operant that can follow behavior.</a:t>
            </a:r>
          </a:p>
          <a:p>
            <a:pPr fontAlgn="base"/>
            <a:r>
              <a:rPr lang="en-US" sz="2800" dirty="0"/>
              <a:t>• </a:t>
            </a:r>
            <a:r>
              <a:rPr lang="en-US" sz="2800" b="1" dirty="0"/>
              <a:t>Neutral </a:t>
            </a:r>
            <a:r>
              <a:rPr lang="en-US" sz="2800" b="1" dirty="0" err="1"/>
              <a:t>operants</a:t>
            </a:r>
            <a:r>
              <a:rPr lang="en-US" sz="2800" dirty="0"/>
              <a:t>: responses from the environment that neither increase nor decrease the probability of a behavior being repeated.</a:t>
            </a:r>
            <a:br>
              <a:rPr lang="en-US" sz="2800" dirty="0"/>
            </a:br>
            <a:endParaRPr lang="en-US" sz="2800" dirty="0"/>
          </a:p>
          <a:p>
            <a:endParaRPr lang="en-US" dirty="0"/>
          </a:p>
        </p:txBody>
      </p:sp>
    </p:spTree>
    <p:extLst>
      <p:ext uri="{BB962C8B-B14F-4D97-AF65-F5344CB8AC3E}">
        <p14:creationId xmlns:p14="http://schemas.microsoft.com/office/powerpoint/2010/main" val="4174697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sz="2800" dirty="0"/>
              <a:t>• </a:t>
            </a:r>
            <a:r>
              <a:rPr lang="en-US" sz="2800" b="1" dirty="0" err="1"/>
              <a:t>Reinforcers</a:t>
            </a:r>
            <a:r>
              <a:rPr lang="en-US" sz="2800" dirty="0"/>
              <a:t>: Responses from the environment that increase the probability of a behavior being repeated. </a:t>
            </a:r>
            <a:r>
              <a:rPr lang="en-US" sz="2800" dirty="0" err="1"/>
              <a:t>Reinforcers</a:t>
            </a:r>
            <a:r>
              <a:rPr lang="en-US" sz="2800" dirty="0"/>
              <a:t> can be either positive or negative.</a:t>
            </a:r>
            <a:br>
              <a:rPr lang="en-US" sz="2800" dirty="0"/>
            </a:br>
            <a:endParaRPr lang="en-US" sz="2800" dirty="0"/>
          </a:p>
          <a:p>
            <a:pPr fontAlgn="base"/>
            <a:r>
              <a:rPr lang="en-US" sz="2800" dirty="0"/>
              <a:t>• </a:t>
            </a:r>
            <a:r>
              <a:rPr lang="en-US" sz="2800" b="1" dirty="0"/>
              <a:t>Punishers</a:t>
            </a:r>
            <a:r>
              <a:rPr lang="en-US" sz="2800" dirty="0"/>
              <a:t>: Responses from the environment that decrease the likelihood of a behavior being repeated. Punishment weakens behavior.</a:t>
            </a:r>
          </a:p>
          <a:p>
            <a:endParaRPr lang="en-US" sz="2800" dirty="0"/>
          </a:p>
        </p:txBody>
      </p:sp>
    </p:spTree>
    <p:extLst>
      <p:ext uri="{BB962C8B-B14F-4D97-AF65-F5344CB8AC3E}">
        <p14:creationId xmlns:p14="http://schemas.microsoft.com/office/powerpoint/2010/main" val="1436191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We can all think of examples of how our own behavior has been affected by </a:t>
            </a:r>
            <a:r>
              <a:rPr lang="en-US" sz="2800" dirty="0" err="1"/>
              <a:t>reinforcers</a:t>
            </a:r>
            <a:r>
              <a:rPr lang="en-US" sz="2800" dirty="0"/>
              <a:t> and punishers. As a child you probably tried out a number of behaviors and learned from their consequences.  </a:t>
            </a:r>
            <a:endParaRPr lang="en-US" sz="2800" dirty="0"/>
          </a:p>
        </p:txBody>
      </p:sp>
    </p:spTree>
    <p:extLst>
      <p:ext uri="{BB962C8B-B14F-4D97-AF65-F5344CB8AC3E}">
        <p14:creationId xmlns:p14="http://schemas.microsoft.com/office/powerpoint/2010/main" val="20566805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TotalTime>
  <Words>2070</Words>
  <Application>Microsoft Office PowerPoint</Application>
  <PresentationFormat>Widescreen</PresentationFormat>
  <Paragraphs>80</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Helvetica</vt:lpstr>
      <vt:lpstr>Trebuchet MS</vt:lpstr>
      <vt:lpstr>Wingdings 3</vt:lpstr>
      <vt:lpstr>Facet</vt:lpstr>
      <vt:lpstr>B.F. Skinner </vt:lpstr>
      <vt:lpstr>Operant Conditioning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Positive Reinforcement</vt:lpstr>
      <vt:lpstr>PowerPoint Presentation</vt:lpstr>
      <vt:lpstr>Negative Reinforcement</vt:lpstr>
      <vt:lpstr>PowerPoint Presentation</vt:lpstr>
      <vt:lpstr>PowerPoint Presentation</vt:lpstr>
      <vt:lpstr>PowerPoint Presentation</vt:lpstr>
      <vt:lpstr>Punishment (weakens behavior) </vt:lpstr>
      <vt:lpstr>PowerPoint Presentation</vt:lpstr>
      <vt:lpstr>PowerPoint Presentation</vt:lpstr>
      <vt:lpstr>Schedules of Reinforcement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Behavior Shaping</vt:lpstr>
      <vt:lpstr>PowerPoint Presentation</vt:lpstr>
      <vt:lpstr>Behavior Modification</vt:lpstr>
      <vt:lpstr>PowerPoint Presentation</vt:lpstr>
      <vt:lpstr>Token Economy</vt:lpstr>
      <vt:lpstr>PowerPoint Presentation</vt:lpstr>
      <vt:lpstr>Operant Conditioning in the Classroom</vt:lpstr>
      <vt:lpstr>PowerPoint Presentation</vt:lpstr>
      <vt:lpstr>PowerPoint Presentation</vt:lpstr>
    </vt:vector>
  </TitlesOfParts>
  <Company>Province of New Brunswick -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B.F. Skinner</dc:title>
  <dc:creator>Daley, Connie (ASD-N)</dc:creator>
  <cp:lastModifiedBy>Daley, Connie (ASD-N)</cp:lastModifiedBy>
  <cp:revision>4</cp:revision>
  <dcterms:created xsi:type="dcterms:W3CDTF">2016-02-03T19:50:57Z</dcterms:created>
  <dcterms:modified xsi:type="dcterms:W3CDTF">2016-02-03T20:23:29Z</dcterms:modified>
</cp:coreProperties>
</file>