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3" d="100"/>
          <a:sy n="73" d="100"/>
        </p:scale>
        <p:origin x="-46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5A59E90-98D1-41AA-978B-EB360853B9CA}" type="datetimeFigureOut">
              <a:rPr lang="en-US" smtClean="0"/>
              <a:pPr/>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AF7F6-7ED5-4754-BFB1-E10E4F7D4D79}"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0148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A59E90-98D1-41AA-978B-EB360853B9CA}" type="datetimeFigureOut">
              <a:rPr lang="en-US" smtClean="0"/>
              <a:pPr/>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AF7F6-7ED5-4754-BFB1-E10E4F7D4D79}" type="slidenum">
              <a:rPr lang="en-US" smtClean="0"/>
              <a:pPr/>
              <a:t>‹#›</a:t>
            </a:fld>
            <a:endParaRPr lang="en-US"/>
          </a:p>
        </p:txBody>
      </p:sp>
    </p:spTree>
    <p:extLst>
      <p:ext uri="{BB962C8B-B14F-4D97-AF65-F5344CB8AC3E}">
        <p14:creationId xmlns:p14="http://schemas.microsoft.com/office/powerpoint/2010/main" xmlns="" val="3283692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A59E90-98D1-41AA-978B-EB360853B9CA}" type="datetimeFigureOut">
              <a:rPr lang="en-US" smtClean="0"/>
              <a:pPr/>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AF7F6-7ED5-4754-BFB1-E10E4F7D4D79}" type="slidenum">
              <a:rPr lang="en-US" smtClean="0"/>
              <a:pPr/>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56658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A59E90-98D1-41AA-978B-EB360853B9CA}" type="datetimeFigureOut">
              <a:rPr lang="en-US" smtClean="0"/>
              <a:pPr/>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AF7F6-7ED5-4754-BFB1-E10E4F7D4D79}" type="slidenum">
              <a:rPr lang="en-US" smtClean="0"/>
              <a:pPr/>
              <a:t>‹#›</a:t>
            </a:fld>
            <a:endParaRPr lang="en-US"/>
          </a:p>
        </p:txBody>
      </p:sp>
    </p:spTree>
    <p:extLst>
      <p:ext uri="{BB962C8B-B14F-4D97-AF65-F5344CB8AC3E}">
        <p14:creationId xmlns:p14="http://schemas.microsoft.com/office/powerpoint/2010/main" xmlns="" val="1444987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A59E90-98D1-41AA-978B-EB360853B9CA}" type="datetimeFigureOut">
              <a:rPr lang="en-US" smtClean="0"/>
              <a:pPr/>
              <a:t>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7AF7F6-7ED5-4754-BFB1-E10E4F7D4D79}"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19321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A59E90-98D1-41AA-978B-EB360853B9CA}" type="datetimeFigureOut">
              <a:rPr lang="en-US" smtClean="0"/>
              <a:pPr/>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AF7F6-7ED5-4754-BFB1-E10E4F7D4D79}" type="slidenum">
              <a:rPr lang="en-US" smtClean="0"/>
              <a:pPr/>
              <a:t>‹#›</a:t>
            </a:fld>
            <a:endParaRPr lang="en-US"/>
          </a:p>
        </p:txBody>
      </p:sp>
    </p:spTree>
    <p:extLst>
      <p:ext uri="{BB962C8B-B14F-4D97-AF65-F5344CB8AC3E}">
        <p14:creationId xmlns:p14="http://schemas.microsoft.com/office/powerpoint/2010/main" xmlns="" val="1455190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A59E90-98D1-41AA-978B-EB360853B9CA}" type="datetimeFigureOut">
              <a:rPr lang="en-US" smtClean="0"/>
              <a:pPr/>
              <a:t>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7AF7F6-7ED5-4754-BFB1-E10E4F7D4D79}" type="slidenum">
              <a:rPr lang="en-US" smtClean="0"/>
              <a:pPr/>
              <a:t>‹#›</a:t>
            </a:fld>
            <a:endParaRPr lang="en-US"/>
          </a:p>
        </p:txBody>
      </p:sp>
    </p:spTree>
    <p:extLst>
      <p:ext uri="{BB962C8B-B14F-4D97-AF65-F5344CB8AC3E}">
        <p14:creationId xmlns:p14="http://schemas.microsoft.com/office/powerpoint/2010/main" xmlns="" val="3873361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A59E90-98D1-41AA-978B-EB360853B9CA}" type="datetimeFigureOut">
              <a:rPr lang="en-US" smtClean="0"/>
              <a:pPr/>
              <a:t>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7AF7F6-7ED5-4754-BFB1-E10E4F7D4D79}" type="slidenum">
              <a:rPr lang="en-US" smtClean="0"/>
              <a:pPr/>
              <a:t>‹#›</a:t>
            </a:fld>
            <a:endParaRPr lang="en-US"/>
          </a:p>
        </p:txBody>
      </p:sp>
    </p:spTree>
    <p:extLst>
      <p:ext uri="{BB962C8B-B14F-4D97-AF65-F5344CB8AC3E}">
        <p14:creationId xmlns:p14="http://schemas.microsoft.com/office/powerpoint/2010/main" xmlns="" val="2755044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A59E90-98D1-41AA-978B-EB360853B9CA}" type="datetimeFigureOut">
              <a:rPr lang="en-US" smtClean="0"/>
              <a:pPr/>
              <a:t>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7AF7F6-7ED5-4754-BFB1-E10E4F7D4D79}" type="slidenum">
              <a:rPr lang="en-US" smtClean="0"/>
              <a:pPr/>
              <a:t>‹#›</a:t>
            </a:fld>
            <a:endParaRPr lang="en-US"/>
          </a:p>
        </p:txBody>
      </p:sp>
    </p:spTree>
    <p:extLst>
      <p:ext uri="{BB962C8B-B14F-4D97-AF65-F5344CB8AC3E}">
        <p14:creationId xmlns:p14="http://schemas.microsoft.com/office/powerpoint/2010/main" xmlns="" val="416452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A59E90-98D1-41AA-978B-EB360853B9CA}" type="datetimeFigureOut">
              <a:rPr lang="en-US" smtClean="0"/>
              <a:pPr/>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AF7F6-7ED5-4754-BFB1-E10E4F7D4D79}" type="slidenum">
              <a:rPr lang="en-US" smtClean="0"/>
              <a:pPr/>
              <a:t>‹#›</a:t>
            </a:fld>
            <a:endParaRPr lang="en-US"/>
          </a:p>
        </p:txBody>
      </p:sp>
    </p:spTree>
    <p:extLst>
      <p:ext uri="{BB962C8B-B14F-4D97-AF65-F5344CB8AC3E}">
        <p14:creationId xmlns:p14="http://schemas.microsoft.com/office/powerpoint/2010/main" xmlns="" val="52287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A59E90-98D1-41AA-978B-EB360853B9CA}" type="datetimeFigureOut">
              <a:rPr lang="en-US" smtClean="0"/>
              <a:pPr/>
              <a:t>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7AF7F6-7ED5-4754-BFB1-E10E4F7D4D79}" type="slidenum">
              <a:rPr lang="en-US" smtClean="0"/>
              <a:pPr/>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1067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5A59E90-98D1-41AA-978B-EB360853B9CA}" type="datetimeFigureOut">
              <a:rPr lang="en-US" smtClean="0"/>
              <a:pPr/>
              <a:t>2/7/2016</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77AF7F6-7ED5-4754-BFB1-E10E4F7D4D79}" type="slidenum">
              <a:rPr lang="en-US" smtClean="0"/>
              <a:pPr/>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98398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implypsychology.org/psyche.html" TargetMode="External"/><Relationship Id="rId2" Type="http://schemas.openxmlformats.org/officeDocument/2006/relationships/hyperlink" Target="http://www.simplypsychology.org/self-concept.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implypsychology.org/self-esteem.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simplypsychology.org/maslow.html" TargetMode="External"/><Relationship Id="rId2" Type="http://schemas.openxmlformats.org/officeDocument/2006/relationships/hyperlink" Target="http://www.simplypsychology.org/humanistic.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simplypsychology.org/self-concept.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implypsychology.org/self-concept.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implypsychology.org/psychoanalysi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simplypsychology.org/self-concept.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Carl Rogers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433894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For Rogers, fully functioning people are well adjusted, well balanced and interesting to know. Often such people are high achievers in society. Critics claim that the fully functioning person is a product of Western culture. In other cultures, such as Eastern cultures, the achievement of the group is valued more highly than the achievement of any one person. </a:t>
            </a:r>
          </a:p>
        </p:txBody>
      </p:sp>
    </p:spTree>
    <p:extLst>
      <p:ext uri="{BB962C8B-B14F-4D97-AF65-F5344CB8AC3E}">
        <p14:creationId xmlns:p14="http://schemas.microsoft.com/office/powerpoint/2010/main" xmlns="" val="2968133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Personality Development</a:t>
            </a:r>
            <a:endParaRPr lang="en-US" sz="5400" dirty="0"/>
          </a:p>
        </p:txBody>
      </p:sp>
      <p:sp>
        <p:nvSpPr>
          <p:cNvPr id="3" name="Content Placeholder 2"/>
          <p:cNvSpPr>
            <a:spLocks noGrp="1"/>
          </p:cNvSpPr>
          <p:nvPr>
            <p:ph idx="1"/>
          </p:nvPr>
        </p:nvSpPr>
        <p:spPr/>
        <p:txBody>
          <a:bodyPr/>
          <a:lstStyle/>
          <a:p>
            <a:pPr fontAlgn="base"/>
            <a:r>
              <a:rPr lang="en-US" sz="2800" dirty="0"/>
              <a:t>Central to Rogers' personality theory is the notion of self or </a:t>
            </a:r>
            <a:r>
              <a:rPr lang="en-US" sz="2800" dirty="0">
                <a:hlinkClick r:id="rId2"/>
              </a:rPr>
              <a:t>self-concept</a:t>
            </a:r>
            <a:r>
              <a:rPr lang="en-US" sz="2800" dirty="0"/>
              <a:t>.  This is defined as "the organized, consistent set of perceptions and beliefs about oneself". </a:t>
            </a:r>
          </a:p>
          <a:p>
            <a:pPr fontAlgn="base"/>
            <a:r>
              <a:rPr lang="en-US" sz="2800" dirty="0"/>
              <a:t>The self is the humanistic term for who we really are as a person.  The self is our inner personality, and can be likened to the soul, or </a:t>
            </a:r>
            <a:r>
              <a:rPr lang="en-US" sz="2800" dirty="0">
                <a:hlinkClick r:id="rId3"/>
              </a:rPr>
              <a:t>Freud's psyche</a:t>
            </a:r>
            <a:r>
              <a:rPr lang="en-US" sz="2800" dirty="0"/>
              <a:t>.  The self is influenced by the experiences a person has in their life, and out interpretations of those experiences.  Two primary sources that influence our self-concept are childhood experiences and evaluation by others.</a:t>
            </a:r>
          </a:p>
          <a:p>
            <a:endParaRPr lang="en-US" dirty="0"/>
          </a:p>
        </p:txBody>
      </p:sp>
    </p:spTree>
    <p:extLst>
      <p:ext uri="{BB962C8B-B14F-4D97-AF65-F5344CB8AC3E}">
        <p14:creationId xmlns:p14="http://schemas.microsoft.com/office/powerpoint/2010/main" xmlns="" val="3020620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According to Rogers (1959), we want to feel, experience and behave in ways which are consistent with our self-image and which reflect what we would like to be like, our ideal-self.  The closer our self-image and ideal-self are to each other, the more consistent or congruent we are and the higher our sense of self-worth.  A person is said to be in a state of incongruence if some of the totality of their experience is unacceptable to them and is denied or distorted in the self-image</a:t>
            </a:r>
            <a:r>
              <a:rPr lang="en-US" dirty="0"/>
              <a:t>.</a:t>
            </a:r>
          </a:p>
        </p:txBody>
      </p:sp>
    </p:spTree>
    <p:extLst>
      <p:ext uri="{BB962C8B-B14F-4D97-AF65-F5344CB8AC3E}">
        <p14:creationId xmlns:p14="http://schemas.microsoft.com/office/powerpoint/2010/main" xmlns="" val="2122073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sz="2400" dirty="0"/>
              <a:t>The humanistic approach states that the self is composed of concepts unique to ourselves. </a:t>
            </a:r>
            <a:r>
              <a:rPr lang="en-US" sz="2400" b="1" dirty="0"/>
              <a:t>The self-concept includes three components</a:t>
            </a:r>
            <a:r>
              <a:rPr lang="en-US" sz="2400" dirty="0"/>
              <a:t>:</a:t>
            </a:r>
          </a:p>
          <a:p>
            <a:pPr fontAlgn="base"/>
            <a:r>
              <a:rPr lang="en-US" sz="2400" b="1" dirty="0"/>
              <a:t>Self worth</a:t>
            </a:r>
            <a:r>
              <a:rPr lang="en-US" sz="2400" dirty="0"/>
              <a:t> (or </a:t>
            </a:r>
            <a:r>
              <a:rPr lang="en-US" sz="2400" dirty="0">
                <a:hlinkClick r:id="rId2"/>
              </a:rPr>
              <a:t>self-esteem</a:t>
            </a:r>
            <a:r>
              <a:rPr lang="en-US" sz="2400" dirty="0"/>
              <a:t>) – what we think about ourselves. Rogers believed feelings of self-worth developed in early childhood and were formed from the interaction of the child with the mother and father.</a:t>
            </a:r>
          </a:p>
          <a:p>
            <a:pPr fontAlgn="base"/>
            <a:r>
              <a:rPr lang="en-US" sz="2400" b="1" dirty="0"/>
              <a:t>Self-image</a:t>
            </a:r>
            <a:r>
              <a:rPr lang="en-US" sz="2400" dirty="0"/>
              <a:t> – How we see ourselves, which is important to good psychological health. Self-image includes the influence of our body image on inner personality. At a simple level, we might perceive ourselves as a good or bad person, beautiful or ugly. Self-image has an effect on how a person thinks, feels and behaves in the world.</a:t>
            </a:r>
          </a:p>
          <a:p>
            <a:endParaRPr lang="en-US" dirty="0"/>
          </a:p>
        </p:txBody>
      </p:sp>
    </p:spTree>
    <p:extLst>
      <p:ext uri="{BB962C8B-B14F-4D97-AF65-F5344CB8AC3E}">
        <p14:creationId xmlns:p14="http://schemas.microsoft.com/office/powerpoint/2010/main" xmlns="" val="1259370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dirty="0"/>
              <a:t>Ideal self</a:t>
            </a:r>
            <a:r>
              <a:rPr lang="en-US" sz="3200" dirty="0"/>
              <a:t> – This is the person who we would like to be. It consists of our goals and ambitions in life, and is dynamic – i.e. forever changing. The ideal self in childhood is not the ideal self in our teens or late twenties etc.</a:t>
            </a:r>
          </a:p>
        </p:txBody>
      </p:sp>
    </p:spTree>
    <p:extLst>
      <p:ext uri="{BB962C8B-B14F-4D97-AF65-F5344CB8AC3E}">
        <p14:creationId xmlns:p14="http://schemas.microsoft.com/office/powerpoint/2010/main" xmlns="" val="2921837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Self Worth and Positive Regard</a:t>
            </a:r>
            <a:endParaRPr lang="en-US" sz="5400" dirty="0"/>
          </a:p>
        </p:txBody>
      </p:sp>
      <p:sp>
        <p:nvSpPr>
          <p:cNvPr id="3" name="Content Placeholder 2"/>
          <p:cNvSpPr>
            <a:spLocks noGrp="1"/>
          </p:cNvSpPr>
          <p:nvPr>
            <p:ph idx="1"/>
          </p:nvPr>
        </p:nvSpPr>
        <p:spPr/>
        <p:txBody>
          <a:bodyPr/>
          <a:lstStyle/>
          <a:p>
            <a:pPr fontAlgn="base"/>
            <a:r>
              <a:rPr lang="en-US" sz="2800" dirty="0"/>
              <a:t>Carl Rogers (1951) viewed the child as having two basic needs: positive regard from other people and self-worth.</a:t>
            </a:r>
            <a:br>
              <a:rPr lang="en-US" sz="2800" dirty="0"/>
            </a:br>
            <a:endParaRPr lang="en-US" sz="2800" dirty="0"/>
          </a:p>
          <a:p>
            <a:pPr fontAlgn="base"/>
            <a:r>
              <a:rPr lang="en-US" sz="2800" dirty="0"/>
              <a:t>How we think about ourselves, our feelings of self-worth are of fundamental importance both to psychological health and to the likelihood that we can achieve goals and ambitions in life and achieve self-actualization.</a:t>
            </a:r>
          </a:p>
          <a:p>
            <a:endParaRPr lang="en-US" dirty="0"/>
          </a:p>
        </p:txBody>
      </p:sp>
    </p:spTree>
    <p:extLst>
      <p:ext uri="{BB962C8B-B14F-4D97-AF65-F5344CB8AC3E}">
        <p14:creationId xmlns:p14="http://schemas.microsoft.com/office/powerpoint/2010/main" xmlns="" val="1905561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Self-worth may be seen as a continuum from very high to very low.  For Carl Rogers (1959) a person who has high self-worth, that is, has confidence and positive feelings about him or herself, faces challenges in life, accepts failure and unhappiness at times, and is open with people. </a:t>
            </a:r>
            <a:endParaRPr lang="en-US" sz="2800" dirty="0" smtClean="0"/>
          </a:p>
          <a:p>
            <a:r>
              <a:rPr lang="en-US" sz="2800" dirty="0"/>
              <a:t>A person with low self-worth may avoid challenges in life, not accept that life can be painful and unhappy at times, and will be defensive and guarded with other people</a:t>
            </a:r>
            <a:r>
              <a:rPr lang="en-US" dirty="0"/>
              <a:t>.</a:t>
            </a:r>
          </a:p>
        </p:txBody>
      </p:sp>
    </p:spTree>
    <p:extLst>
      <p:ext uri="{BB962C8B-B14F-4D97-AF65-F5344CB8AC3E}">
        <p14:creationId xmlns:p14="http://schemas.microsoft.com/office/powerpoint/2010/main" xmlns="" val="1998281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sz="2400" dirty="0"/>
              <a:t>Rogers believed feelings of self-worth developed in early childhood and were formed from the interaction of the child with the mother and father. As a child grows older, interactions with significant others will affect feelings of self-worth.</a:t>
            </a:r>
            <a:br>
              <a:rPr lang="en-US" sz="2400" dirty="0"/>
            </a:br>
            <a:endParaRPr lang="en-US" sz="2400" dirty="0"/>
          </a:p>
          <a:p>
            <a:pPr fontAlgn="base"/>
            <a:r>
              <a:rPr lang="en-US" sz="2400" dirty="0"/>
              <a:t>Rogers believed that we need to be regarded positively by others; we need to feel valued, respected, treated with affection and loved. Positive regard is to do with how other people evaluate and judge us in social interaction. Rogers made a distinction between unconditional positive regard and conditional positive regard</a:t>
            </a:r>
            <a:r>
              <a:rPr lang="en-US" dirty="0"/>
              <a:t>.</a:t>
            </a:r>
          </a:p>
        </p:txBody>
      </p:sp>
    </p:spTree>
    <p:extLst>
      <p:ext uri="{BB962C8B-B14F-4D97-AF65-F5344CB8AC3E}">
        <p14:creationId xmlns:p14="http://schemas.microsoft.com/office/powerpoint/2010/main" xmlns="" val="1015228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a:t>Unconditional positive regard</a:t>
            </a:r>
            <a:r>
              <a:rPr lang="en-US" sz="2800" dirty="0"/>
              <a:t> is where parents, </a:t>
            </a:r>
            <a:r>
              <a:rPr lang="en-US" sz="2800" dirty="0" smtClean="0"/>
              <a:t>and significant </a:t>
            </a:r>
            <a:r>
              <a:rPr lang="en-US" sz="2800" dirty="0"/>
              <a:t>others </a:t>
            </a:r>
            <a:r>
              <a:rPr lang="en-US" sz="2800" dirty="0" smtClean="0"/>
              <a:t> </a:t>
            </a:r>
            <a:r>
              <a:rPr lang="en-US" sz="2800" dirty="0"/>
              <a:t>accepts and loves the person for what he or she is.  Positive regard is not withdrawn if the person does something wrong or makes a mistake.  The consequences of unconditional positive regard are that the person feels free to try things out and make mistakes, even though this may lead to getting it worse at times.  People who are able to self-actualize are more likely to have received unconditional positive regard from others, especially their parents in childhood</a:t>
            </a:r>
          </a:p>
        </p:txBody>
      </p:sp>
    </p:spTree>
    <p:extLst>
      <p:ext uri="{BB962C8B-B14F-4D97-AF65-F5344CB8AC3E}">
        <p14:creationId xmlns:p14="http://schemas.microsoft.com/office/powerpoint/2010/main" xmlns="" val="3145687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a:t>Conditional positive</a:t>
            </a:r>
            <a:r>
              <a:rPr lang="en-US" sz="2800" dirty="0"/>
              <a:t> regard is where positive regard, praise and approval, depend upon the child, for example, behaving in ways that the parents think correct.  Hence the child is not loved for the person he or she is, but on condition that he or she behaves only in ways approved by the parent(s).  At the extreme, a person who constantly seeks approval from other people is likely only to have experienced conditional positive regard as a child.</a:t>
            </a:r>
          </a:p>
        </p:txBody>
      </p:sp>
    </p:spTree>
    <p:extLst>
      <p:ext uri="{BB962C8B-B14F-4D97-AF65-F5344CB8AC3E}">
        <p14:creationId xmlns:p14="http://schemas.microsoft.com/office/powerpoint/2010/main" xmlns="" val="1261132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5400" dirty="0"/>
          </a:p>
        </p:txBody>
      </p:sp>
      <p:sp>
        <p:nvSpPr>
          <p:cNvPr id="3" name="Content Placeholder 2"/>
          <p:cNvSpPr>
            <a:spLocks noGrp="1"/>
          </p:cNvSpPr>
          <p:nvPr>
            <p:ph idx="1"/>
          </p:nvPr>
        </p:nvSpPr>
        <p:spPr/>
        <p:txBody>
          <a:bodyPr>
            <a:normAutofit/>
          </a:bodyPr>
          <a:lstStyle/>
          <a:p>
            <a:r>
              <a:rPr lang="en-US" sz="2800" dirty="0"/>
              <a:t>Carl Rogers (1902-1987) was a </a:t>
            </a:r>
            <a:r>
              <a:rPr lang="en-US" sz="2800" dirty="0">
                <a:hlinkClick r:id="rId2"/>
              </a:rPr>
              <a:t>humanistic</a:t>
            </a:r>
            <a:r>
              <a:rPr lang="en-US" sz="2800" dirty="0"/>
              <a:t> psychologist who agreed with the main assumptions of </a:t>
            </a:r>
            <a:r>
              <a:rPr lang="en-US" sz="2800" dirty="0">
                <a:hlinkClick r:id="rId3"/>
              </a:rPr>
              <a:t>Abraham Maslow</a:t>
            </a:r>
            <a:r>
              <a:rPr lang="en-US" sz="2800" dirty="0"/>
              <a:t>, but added that for a person to "grow", they need an environment that provides them with genuineness (openness and self-disclosure), acceptance (being seen with unconditional positive regard), and empathy (being listened to and understood</a:t>
            </a:r>
            <a:r>
              <a:rPr lang="en-US" sz="2800" dirty="0" smtClean="0"/>
              <a:t>).</a:t>
            </a:r>
          </a:p>
          <a:p>
            <a:r>
              <a:rPr lang="en-US" sz="2800" dirty="0"/>
              <a:t>Without these, relationships and healthy personalities will not develop as they should, much like a tree will not grow without sunlight and water.</a:t>
            </a:r>
          </a:p>
        </p:txBody>
      </p:sp>
    </p:spTree>
    <p:extLst>
      <p:ext uri="{BB962C8B-B14F-4D97-AF65-F5344CB8AC3E}">
        <p14:creationId xmlns:p14="http://schemas.microsoft.com/office/powerpoint/2010/main" xmlns="" val="29801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Congruence</a:t>
            </a:r>
            <a:endParaRPr lang="en-US" sz="6000" dirty="0"/>
          </a:p>
        </p:txBody>
      </p:sp>
      <p:sp>
        <p:nvSpPr>
          <p:cNvPr id="3" name="Content Placeholder 2"/>
          <p:cNvSpPr>
            <a:spLocks noGrp="1"/>
          </p:cNvSpPr>
          <p:nvPr>
            <p:ph idx="1"/>
          </p:nvPr>
        </p:nvSpPr>
        <p:spPr/>
        <p:txBody>
          <a:bodyPr>
            <a:normAutofit/>
          </a:bodyPr>
          <a:lstStyle/>
          <a:p>
            <a:r>
              <a:rPr lang="en-US" sz="3200" dirty="0"/>
              <a:t>A person’s </a:t>
            </a:r>
            <a:r>
              <a:rPr lang="en-US" sz="3200" dirty="0">
                <a:hlinkClick r:id="rId2"/>
              </a:rPr>
              <a:t>ideal self</a:t>
            </a:r>
            <a:r>
              <a:rPr lang="en-US" sz="3200" dirty="0"/>
              <a:t> may not be consistent with what actually happens in life and experiences of the person. Hence, a difference may exist between a person’s ideal self and actual experience. This is called incongruence. </a:t>
            </a:r>
            <a:endParaRPr lang="en-US" sz="3200" dirty="0" smtClean="0"/>
          </a:p>
          <a:p>
            <a:r>
              <a:rPr lang="en-US" sz="3200" dirty="0"/>
              <a:t>Where a person’s ideal self and actual experience are consistent or very similar, a state of congruence exists. Rarely, if ever, does a total state of congruence exist; all people experience a certain amount of incongruence. </a:t>
            </a:r>
            <a:endParaRPr lang="en-US" sz="3200" dirty="0" smtClean="0"/>
          </a:p>
        </p:txBody>
      </p:sp>
    </p:spTree>
    <p:extLst>
      <p:ext uri="{BB962C8B-B14F-4D97-AF65-F5344CB8AC3E}">
        <p14:creationId xmlns:p14="http://schemas.microsoft.com/office/powerpoint/2010/main" xmlns="" val="1560900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dirty="0" smtClean="0"/>
              <a:t>The closer our </a:t>
            </a:r>
            <a:r>
              <a:rPr lang="en-US" sz="3200" dirty="0" smtClean="0">
                <a:hlinkClick r:id="rId2"/>
              </a:rPr>
              <a:t>self-image</a:t>
            </a:r>
            <a:r>
              <a:rPr lang="en-US" sz="3200" dirty="0" smtClean="0"/>
              <a:t> and ideal-self are to each other, the more consistent or congruent we are and the higher our sense of self-worth. A person is said to be in a state of incongruence if some of the totality of their experience is unacceptable to them and is denied or distorted in the self-image. </a:t>
            </a:r>
          </a:p>
          <a:p>
            <a:endParaRPr lang="en-US" dirty="0"/>
          </a:p>
        </p:txBody>
      </p:sp>
    </p:spTree>
    <p:extLst>
      <p:ext uri="{BB962C8B-B14F-4D97-AF65-F5344CB8AC3E}">
        <p14:creationId xmlns:p14="http://schemas.microsoft.com/office/powerpoint/2010/main" xmlns="" val="4867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Rogers believed that every person can achieve their goals, wishes and desires in life. When, or rather if they did so, </a:t>
            </a:r>
            <a:r>
              <a:rPr lang="en-US" sz="3200" b="1" i="1" dirty="0"/>
              <a:t>self actualization</a:t>
            </a:r>
            <a:r>
              <a:rPr lang="en-US" sz="3200" dirty="0"/>
              <a:t> took place.  This was one of Carl Rogers most important contributions to psychology and for a person to reach their potential a number of factors must be satisfied</a:t>
            </a:r>
            <a:r>
              <a:rPr lang="en-US" sz="3200" dirty="0" smtClean="0"/>
              <a:t>.</a:t>
            </a:r>
          </a:p>
          <a:p>
            <a:endParaRPr lang="en-US" sz="3200" dirty="0"/>
          </a:p>
        </p:txBody>
      </p:sp>
    </p:spTree>
    <p:extLst>
      <p:ext uri="{BB962C8B-B14F-4D97-AF65-F5344CB8AC3E}">
        <p14:creationId xmlns:p14="http://schemas.microsoft.com/office/powerpoint/2010/main" xmlns="" val="114388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Self Actualization</a:t>
            </a:r>
            <a:endParaRPr lang="en-US" sz="5400" dirty="0"/>
          </a:p>
        </p:txBody>
      </p:sp>
      <p:sp>
        <p:nvSpPr>
          <p:cNvPr id="3" name="Content Placeholder 2"/>
          <p:cNvSpPr>
            <a:spLocks noGrp="1"/>
          </p:cNvSpPr>
          <p:nvPr>
            <p:ph idx="1"/>
          </p:nvPr>
        </p:nvSpPr>
        <p:spPr/>
        <p:txBody>
          <a:bodyPr>
            <a:noAutofit/>
          </a:bodyPr>
          <a:lstStyle/>
          <a:p>
            <a:r>
              <a:rPr lang="en-US" sz="2800" dirty="0"/>
              <a:t>Rogers rejected the deterministic nature of both </a:t>
            </a:r>
            <a:r>
              <a:rPr lang="en-US" sz="2800" dirty="0">
                <a:hlinkClick r:id="rId2"/>
              </a:rPr>
              <a:t>psychoanalysis</a:t>
            </a:r>
            <a:r>
              <a:rPr lang="en-US" sz="2800" dirty="0"/>
              <a:t> and behaviorism and maintained that we behave as we do because of the way we perceive our situation. "As no one else can know how we perceive, we are the best experts on ourselves</a:t>
            </a:r>
            <a:r>
              <a:rPr lang="en-US" sz="2800" dirty="0" smtClean="0"/>
              <a:t>.“</a:t>
            </a:r>
          </a:p>
          <a:p>
            <a:r>
              <a:rPr lang="en-US" sz="2800" dirty="0"/>
              <a:t>Carl Rogers (1959) believed that humans have one basic motive, that is the tendency to self-actualize - i.e. to fulfill one's potential and achieve the highest level of 'human-</a:t>
            </a:r>
            <a:r>
              <a:rPr lang="en-US" sz="2800" dirty="0" err="1"/>
              <a:t>beingness</a:t>
            </a:r>
            <a:r>
              <a:rPr lang="en-US" sz="2800" dirty="0"/>
              <a:t>' we can.  Like a flower that will grow to its full potential if the conditions are right, but which is constrained by its environment, so people will flourish and reach their potential if their environment is good enough. </a:t>
            </a:r>
          </a:p>
        </p:txBody>
      </p:sp>
    </p:spTree>
    <p:extLst>
      <p:ext uri="{BB962C8B-B14F-4D97-AF65-F5344CB8AC3E}">
        <p14:creationId xmlns:p14="http://schemas.microsoft.com/office/powerpoint/2010/main" xmlns="" val="4079208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However, unlike a flower, the potential of the individual human is unique, and we are meant to develop in different ways according to our personality.  Rogers believed that people are inherently good and creative.  They become destructive only when a poor self-concept or external constraints override the valuing process.  Carl Rogers believed that for a person to achieve self-actualization they must be in a state of congruence. </a:t>
            </a:r>
          </a:p>
        </p:txBody>
      </p:sp>
    </p:spTree>
    <p:extLst>
      <p:ext uri="{BB962C8B-B14F-4D97-AF65-F5344CB8AC3E}">
        <p14:creationId xmlns:p14="http://schemas.microsoft.com/office/powerpoint/2010/main" xmlns="" val="389855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a:t>This means that self-actualization occurs when a person’s “</a:t>
            </a:r>
            <a:r>
              <a:rPr lang="en-US" sz="3200" dirty="0">
                <a:hlinkClick r:id="rId2"/>
              </a:rPr>
              <a:t>ideal self</a:t>
            </a:r>
            <a:r>
              <a:rPr lang="en-US" sz="3200" dirty="0"/>
              <a:t>” (i.e. who they would like to be) is congruent with their actual behavior (</a:t>
            </a:r>
            <a:r>
              <a:rPr lang="en-US" sz="3200" dirty="0">
                <a:hlinkClick r:id="rId2"/>
              </a:rPr>
              <a:t>self-image</a:t>
            </a:r>
            <a:r>
              <a:rPr lang="en-US" sz="3200" dirty="0"/>
              <a:t>).  Rogers describes an individual who is actualizing as a fully functioning person. The main determinant of whether we will become self-actualized is childhood experience.</a:t>
            </a:r>
          </a:p>
        </p:txBody>
      </p:sp>
    </p:spTree>
    <p:extLst>
      <p:ext uri="{BB962C8B-B14F-4D97-AF65-F5344CB8AC3E}">
        <p14:creationId xmlns:p14="http://schemas.microsoft.com/office/powerpoint/2010/main" xmlns="" val="2024217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The Fully Functioning Person</a:t>
            </a:r>
            <a:endParaRPr lang="en-US" sz="5400" dirty="0"/>
          </a:p>
        </p:txBody>
      </p:sp>
      <p:sp>
        <p:nvSpPr>
          <p:cNvPr id="3" name="Content Placeholder 2"/>
          <p:cNvSpPr>
            <a:spLocks noGrp="1"/>
          </p:cNvSpPr>
          <p:nvPr>
            <p:ph idx="1"/>
          </p:nvPr>
        </p:nvSpPr>
        <p:spPr/>
        <p:txBody>
          <a:bodyPr>
            <a:normAutofit/>
          </a:bodyPr>
          <a:lstStyle/>
          <a:p>
            <a:pPr fontAlgn="base"/>
            <a:r>
              <a:rPr lang="en-US" sz="2400" dirty="0"/>
              <a:t>Rogers believed that every person could achieve their goals, wishes, and desires in life. When they did so self-actualization took place. For Rogers (1961) people who are able be self-actualize, and that is not all of us, are called fully functioning persons. This means that the person is in touch with the here and now, his or her subjective experiences and feelings, continually growing and changing.</a:t>
            </a:r>
          </a:p>
          <a:p>
            <a:pPr fontAlgn="base"/>
            <a:r>
              <a:rPr lang="en-US" sz="2400" dirty="0"/>
              <a:t>In many ways Rogers regarded the fully functioning person as an ideal and one that people do not ultimately achieve. </a:t>
            </a:r>
          </a:p>
          <a:p>
            <a:r>
              <a:rPr lang="en-US" sz="2400" dirty="0"/>
              <a:t>It is wrong to think of this as an end or completion of life’s journey; rather it is a process of always becoming and changing. </a:t>
            </a:r>
          </a:p>
        </p:txBody>
      </p:sp>
    </p:spTree>
    <p:extLst>
      <p:ext uri="{BB962C8B-B14F-4D97-AF65-F5344CB8AC3E}">
        <p14:creationId xmlns:p14="http://schemas.microsoft.com/office/powerpoint/2010/main" xmlns="" val="3368232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sz="2800" dirty="0"/>
              <a:t>Rogers identified five characteristics of the fully functioning person:</a:t>
            </a:r>
          </a:p>
          <a:p>
            <a:pPr fontAlgn="base"/>
            <a:r>
              <a:rPr lang="en-US" sz="2800" b="1" dirty="0"/>
              <a:t>1. Open to experience</a:t>
            </a:r>
            <a:r>
              <a:rPr lang="en-US" sz="2800" dirty="0"/>
              <a:t>: both positive and negative emotions accepted. Negative feelings are not denied, but worked through (rather than resorting to ego </a:t>
            </a:r>
            <a:r>
              <a:rPr lang="en-US" sz="2800" dirty="0" err="1"/>
              <a:t>defence</a:t>
            </a:r>
            <a:r>
              <a:rPr lang="en-US" sz="2800" dirty="0"/>
              <a:t> mechanisms).</a:t>
            </a:r>
          </a:p>
          <a:p>
            <a:pPr fontAlgn="base"/>
            <a:r>
              <a:rPr lang="en-US" sz="2800" b="1" dirty="0"/>
              <a:t>2. Existential living</a:t>
            </a:r>
            <a:r>
              <a:rPr lang="en-US" sz="2800" dirty="0"/>
              <a:t>: in touch with different experiences as they occur in life, avoiding prejudging and preconceptions. Being able to live and fully appreciate the present, not always looking back to the past or forward to the future (i.e. living for the moment). </a:t>
            </a:r>
          </a:p>
          <a:p>
            <a:endParaRPr lang="en-US" sz="2800" dirty="0"/>
          </a:p>
        </p:txBody>
      </p:sp>
    </p:spTree>
    <p:extLst>
      <p:ext uri="{BB962C8B-B14F-4D97-AF65-F5344CB8AC3E}">
        <p14:creationId xmlns:p14="http://schemas.microsoft.com/office/powerpoint/2010/main" xmlns="" val="103568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fontAlgn="base"/>
            <a:r>
              <a:rPr lang="en-US" sz="2800" b="1" dirty="0"/>
              <a:t>3. Trust feelings</a:t>
            </a:r>
            <a:r>
              <a:rPr lang="en-US" sz="2800" dirty="0"/>
              <a:t>: feeling, instincts and gut-reactions are paid attention to and trusted. People’s own decisions are the right ones and we should trust ourselves to make the right choices.</a:t>
            </a:r>
          </a:p>
          <a:p>
            <a:pPr fontAlgn="base"/>
            <a:r>
              <a:rPr lang="en-US" sz="2800" b="1" dirty="0"/>
              <a:t>4. Creativity</a:t>
            </a:r>
            <a:r>
              <a:rPr lang="en-US" sz="2800" dirty="0"/>
              <a:t>: creative thinking and risk taking are features of a person’s life. A person does not play safe all the time. This involves the ability to adjust and change and seek new experiences.</a:t>
            </a:r>
          </a:p>
          <a:p>
            <a:pPr fontAlgn="base"/>
            <a:r>
              <a:rPr lang="en-US" sz="2800" b="1" dirty="0"/>
              <a:t>5. Fulfilled life</a:t>
            </a:r>
            <a:r>
              <a:rPr lang="en-US" sz="2800" dirty="0"/>
              <a:t>: person is happy and satisfied with life, and always looking for new challenges and experiences. </a:t>
            </a:r>
          </a:p>
          <a:p>
            <a:endParaRPr lang="en-US" sz="2800" dirty="0"/>
          </a:p>
        </p:txBody>
      </p:sp>
    </p:spTree>
    <p:extLst>
      <p:ext uri="{BB962C8B-B14F-4D97-AF65-F5344CB8AC3E}">
        <p14:creationId xmlns:p14="http://schemas.microsoft.com/office/powerpoint/2010/main" xmlns="" val="40552477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28</TotalTime>
  <Words>1146</Words>
  <Application>Microsoft Office PowerPoint</Application>
  <PresentationFormat>Custom</PresentationFormat>
  <Paragraphs>41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Integral</vt:lpstr>
      <vt:lpstr>Carl Rogers</vt:lpstr>
      <vt:lpstr>Slide 2</vt:lpstr>
      <vt:lpstr>Slide 3</vt:lpstr>
      <vt:lpstr>Self Actualization</vt:lpstr>
      <vt:lpstr>Slide 5</vt:lpstr>
      <vt:lpstr>Slide 6</vt:lpstr>
      <vt:lpstr>The Fully Functioning Person</vt:lpstr>
      <vt:lpstr>Slide 8</vt:lpstr>
      <vt:lpstr>Slide 9</vt:lpstr>
      <vt:lpstr>Slide 10</vt:lpstr>
      <vt:lpstr>Personality Development</vt:lpstr>
      <vt:lpstr>Slide 12</vt:lpstr>
      <vt:lpstr>Slide 13</vt:lpstr>
      <vt:lpstr>Slide 14</vt:lpstr>
      <vt:lpstr>Self Worth and Positive Regard</vt:lpstr>
      <vt:lpstr>Slide 16</vt:lpstr>
      <vt:lpstr>Slide 17</vt:lpstr>
      <vt:lpstr>Slide 18</vt:lpstr>
      <vt:lpstr>Slide 19</vt:lpstr>
      <vt:lpstr>Congruence</vt:lpstr>
      <vt:lpstr>Slide 21</vt:lpstr>
    </vt:vector>
  </TitlesOfParts>
  <Company>Province of New Brunswick -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Carl Rogers</dc:title>
  <dc:creator>Daley, Connie (ASD-N)</dc:creator>
  <cp:lastModifiedBy>Windows User</cp:lastModifiedBy>
  <cp:revision>5</cp:revision>
  <dcterms:created xsi:type="dcterms:W3CDTF">2016-02-04T17:27:02Z</dcterms:created>
  <dcterms:modified xsi:type="dcterms:W3CDTF">2016-02-07T19:56:24Z</dcterms:modified>
</cp:coreProperties>
</file>