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1718772-1C2B-4074-AD7A-F07B5408DA41}" type="datetimeFigureOut">
              <a:rPr lang="en-US" smtClean="0"/>
              <a:pPr/>
              <a:t>2/21/2016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D1B624F-340F-4AB9-95F7-714A0EBE50A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718772-1C2B-4074-AD7A-F07B5408DA41}" type="datetimeFigureOut">
              <a:rPr lang="en-US" smtClean="0"/>
              <a:pPr/>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B624F-340F-4AB9-95F7-714A0EBE50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718772-1C2B-4074-AD7A-F07B5408DA41}" type="datetimeFigureOut">
              <a:rPr lang="en-US" smtClean="0"/>
              <a:pPr/>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B624F-340F-4AB9-95F7-714A0EBE50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1718772-1C2B-4074-AD7A-F07B5408DA41}" type="datetimeFigureOut">
              <a:rPr lang="en-US" smtClean="0"/>
              <a:pPr/>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B624F-340F-4AB9-95F7-714A0EBE50A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718772-1C2B-4074-AD7A-F07B5408DA41}" type="datetimeFigureOut">
              <a:rPr lang="en-US" smtClean="0"/>
              <a:pPr/>
              <a:t>2/21/2016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D1B624F-340F-4AB9-95F7-714A0EBE50A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1718772-1C2B-4074-AD7A-F07B5408DA41}" type="datetimeFigureOut">
              <a:rPr lang="en-US" smtClean="0"/>
              <a:pPr/>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1B624F-340F-4AB9-95F7-714A0EBE50A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1718772-1C2B-4074-AD7A-F07B5408DA41}" type="datetimeFigureOut">
              <a:rPr lang="en-US" smtClean="0"/>
              <a:pPr/>
              <a:t>2/21/2016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1B624F-340F-4AB9-95F7-714A0EBE50A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718772-1C2B-4074-AD7A-F07B5408DA41}" type="datetimeFigureOut">
              <a:rPr lang="en-US" smtClean="0"/>
              <a:pPr/>
              <a:t>2/21/2016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1B624F-340F-4AB9-95F7-714A0EBE50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718772-1C2B-4074-AD7A-F07B5408DA41}" type="datetimeFigureOut">
              <a:rPr lang="en-US" smtClean="0"/>
              <a:pPr/>
              <a:t>2/21/2016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1B624F-340F-4AB9-95F7-714A0EBE50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718772-1C2B-4074-AD7A-F07B5408DA41}" type="datetimeFigureOut">
              <a:rPr lang="en-US" smtClean="0"/>
              <a:pPr/>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1B624F-340F-4AB9-95F7-714A0EBE50A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718772-1C2B-4074-AD7A-F07B5408DA41}" type="datetimeFigureOut">
              <a:rPr lang="en-US" smtClean="0"/>
              <a:pPr/>
              <a:t>2/21/2016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D1B624F-340F-4AB9-95F7-714A0EBE50A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1718772-1C2B-4074-AD7A-F07B5408DA41}" type="datetimeFigureOut">
              <a:rPr lang="en-US" smtClean="0"/>
              <a:pPr/>
              <a:t>2/21/2016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D1B624F-340F-4AB9-95F7-714A0EBE50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a/url?sa=i&amp;rct=j&amp;q=&amp;esrc=s&amp;frm=1&amp;source=images&amp;cd=&amp;cad=rja&amp;uact=8&amp;ved=0ahUKEwiF1fis6vzKAhXslIMKHae5BJ0QjRwIBw&amp;url=http://www.slideshare.net/Laurrana/stress-management-conference&amp;psig=AFQjCNEA2jDEclK1ypxmsvgRgbu-rbgxGA&amp;ust=1455730853828959"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normAutofit/>
          </a:bodyPr>
          <a:lstStyle/>
          <a:p>
            <a:r>
              <a:rPr lang="en-US" sz="6000" dirty="0" smtClean="0"/>
              <a:t>Mindful Movement </a:t>
            </a:r>
            <a:r>
              <a:rPr lang="en-US" sz="6000" dirty="0" err="1" smtClean="0"/>
              <a:t>ll</a:t>
            </a:r>
            <a:endParaRPr lang="en-US" sz="6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Journal writing </a:t>
            </a:r>
            <a:endParaRPr lang="en-US" sz="6000" dirty="0"/>
          </a:p>
        </p:txBody>
      </p:sp>
      <p:sp>
        <p:nvSpPr>
          <p:cNvPr id="3" name="Content Placeholder 2"/>
          <p:cNvSpPr>
            <a:spLocks noGrp="1"/>
          </p:cNvSpPr>
          <p:nvPr>
            <p:ph sz="quarter" idx="1"/>
          </p:nvPr>
        </p:nvSpPr>
        <p:spPr/>
        <p:txBody>
          <a:bodyPr>
            <a:normAutofit lnSpcReduction="10000"/>
          </a:bodyPr>
          <a:lstStyle/>
          <a:p>
            <a:r>
              <a:rPr lang="en-US" sz="2800" dirty="0" smtClean="0"/>
              <a:t>Reflect on what you have learned about mindful movement</a:t>
            </a:r>
          </a:p>
          <a:p>
            <a:r>
              <a:rPr lang="en-US" sz="2800" dirty="0" smtClean="0"/>
              <a:t>Which of your favorite physical activities requires you to focus and control your body? Choose one and list three ways you control parts of your body as you do this activity</a:t>
            </a:r>
          </a:p>
          <a:p>
            <a:r>
              <a:rPr lang="en-US" sz="2800" dirty="0" smtClean="0"/>
              <a:t>How is balancing time important? Think about the perfect “balanced” schedule for a school day or a Saturday. What would you be doing and for how long? Write your ideal schedule, thinking of times and events during the day.</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about mindful movement</a:t>
            </a:r>
            <a:endParaRPr lang="en-US" dirty="0"/>
          </a:p>
        </p:txBody>
      </p:sp>
      <p:sp>
        <p:nvSpPr>
          <p:cNvPr id="3" name="Content Placeholder 2"/>
          <p:cNvSpPr>
            <a:spLocks noGrp="1"/>
          </p:cNvSpPr>
          <p:nvPr>
            <p:ph sz="quarter" idx="1"/>
          </p:nvPr>
        </p:nvSpPr>
        <p:spPr/>
        <p:txBody>
          <a:bodyPr>
            <a:normAutofit/>
          </a:bodyPr>
          <a:lstStyle/>
          <a:p>
            <a:r>
              <a:rPr lang="en-US" sz="3600" dirty="0" smtClean="0"/>
              <a:t>Mindful movement begins with a developing awareness of our constantly changing </a:t>
            </a:r>
            <a:r>
              <a:rPr lang="en-US" sz="3600" dirty="0" smtClean="0"/>
              <a:t> physical </a:t>
            </a:r>
            <a:r>
              <a:rPr lang="en-US" sz="3600" dirty="0" smtClean="0"/>
              <a:t>sensations</a:t>
            </a:r>
          </a:p>
          <a:p>
            <a:r>
              <a:rPr lang="en-US" sz="3600" dirty="0" smtClean="0"/>
              <a:t>We can build on this awareness by using movement challenges to help our brains focus and work more efficiently </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Linking to the brain</a:t>
            </a:r>
            <a:endParaRPr lang="en-US" sz="6000" dirty="0"/>
          </a:p>
        </p:txBody>
      </p:sp>
      <p:sp>
        <p:nvSpPr>
          <p:cNvPr id="3" name="Content Placeholder 2"/>
          <p:cNvSpPr>
            <a:spLocks noGrp="1"/>
          </p:cNvSpPr>
          <p:nvPr>
            <p:ph sz="quarter" idx="1"/>
          </p:nvPr>
        </p:nvSpPr>
        <p:spPr/>
        <p:txBody>
          <a:bodyPr>
            <a:normAutofit lnSpcReduction="10000"/>
          </a:bodyPr>
          <a:lstStyle/>
          <a:p>
            <a:r>
              <a:rPr lang="en-US" sz="2800" b="1" dirty="0" smtClean="0"/>
              <a:t>Emotional balance: Key to Efficient Executive Function</a:t>
            </a:r>
          </a:p>
          <a:p>
            <a:r>
              <a:rPr lang="en-US" sz="2800" dirty="0" smtClean="0"/>
              <a:t>Executive function is mental management that takes the big picture into account</a:t>
            </a:r>
          </a:p>
          <a:p>
            <a:r>
              <a:rPr lang="en-US" sz="2800" dirty="0" smtClean="0"/>
              <a:t>Executive function comprises many higher-order skills that depend upon the thinker’s ability to reflect before reacting</a:t>
            </a:r>
          </a:p>
          <a:p>
            <a:r>
              <a:rPr lang="en-US" sz="2800" dirty="0" smtClean="0"/>
              <a:t>Among these skills are evaluating information, organizing, focusing attention, prioritizing, planning and problem solving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sz="2800" dirty="0" smtClean="0"/>
              <a:t>The control of executive function is guided by our prefrontal cortex, proportionally the largest of any primate</a:t>
            </a:r>
          </a:p>
          <a:p>
            <a:r>
              <a:rPr lang="en-US" sz="2800" dirty="0" smtClean="0"/>
              <a:t>Executive function skills are affected by our emotional state in part because the neural networks for emotional response overlap with the neural networks for executive functions</a:t>
            </a:r>
          </a:p>
          <a:p>
            <a:r>
              <a:rPr lang="en-US" sz="2800" dirty="0" smtClean="0"/>
              <a:t>Thanks to the brain’s </a:t>
            </a:r>
            <a:r>
              <a:rPr lang="en-US" sz="2800" dirty="0" err="1" smtClean="0"/>
              <a:t>neuroplasticity</a:t>
            </a:r>
            <a:r>
              <a:rPr lang="en-US" sz="2800" dirty="0" smtClean="0"/>
              <a:t>, both of these overlapping networks in the prefrontal cortex are strengthened when the brain is engaged in either an emotional response or an executive function.</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2800" dirty="0" smtClean="0"/>
              <a:t>Learners who can recognize and control their own emotional state become confident and successful, both socially and academically</a:t>
            </a:r>
          </a:p>
          <a:p>
            <a:r>
              <a:rPr lang="en-US" sz="2800" dirty="0" smtClean="0"/>
              <a:t>Engaging in physical challenges, the arts, and mindful practices that enhance learning and reduce stress activate both emotional response and executive function networks simultaneously</a:t>
            </a:r>
          </a:p>
          <a:p>
            <a:r>
              <a:rPr lang="en-US" sz="2800" dirty="0" smtClean="0"/>
              <a:t>Some stress is necessary to normal functioning, but ever increasing amounts of stress produce diminishing returns on learning, achieving, socializing and living</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age.slidesharecdn.com/stress-management-popa-conference-1234200332980508-1/95/stress-management-conference-30-728.jpg?cb=1234178890">
            <a:hlinkClick r:id="rId2"/>
          </p:cNvPr>
          <p:cNvPicPr>
            <a:picLocks noChangeAspect="1" noChangeArrowheads="1"/>
          </p:cNvPicPr>
          <p:nvPr/>
        </p:nvPicPr>
        <p:blipFill>
          <a:blip r:embed="rId3" cstate="print"/>
          <a:srcRect/>
          <a:stretch>
            <a:fillRect/>
          </a:stretch>
        </p:blipFill>
        <p:spPr bwMode="auto">
          <a:xfrm>
            <a:off x="381000" y="457200"/>
            <a:ext cx="8027452" cy="58674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Mindful walking </a:t>
            </a:r>
            <a:endParaRPr lang="en-US" sz="6600" dirty="0"/>
          </a:p>
        </p:txBody>
      </p:sp>
      <p:sp>
        <p:nvSpPr>
          <p:cNvPr id="3" name="Content Placeholder 2"/>
          <p:cNvSpPr>
            <a:spLocks noGrp="1"/>
          </p:cNvSpPr>
          <p:nvPr>
            <p:ph sz="quarter" idx="1"/>
          </p:nvPr>
        </p:nvSpPr>
        <p:spPr/>
        <p:txBody>
          <a:bodyPr>
            <a:normAutofit/>
          </a:bodyPr>
          <a:lstStyle/>
          <a:p>
            <a:r>
              <a:rPr lang="en-US" sz="2800" dirty="0" smtClean="0"/>
              <a:t>Mindful walking combines mindfulness with movement</a:t>
            </a:r>
          </a:p>
          <a:p>
            <a:r>
              <a:rPr lang="en-US" sz="2800" dirty="0" smtClean="0"/>
              <a:t>Walk with good posture, paying attention to your moving body and focusing on your breathing</a:t>
            </a:r>
          </a:p>
          <a:p>
            <a:r>
              <a:rPr lang="en-US" sz="2800" dirty="0" smtClean="0"/>
              <a:t>Feel the air move in through your nose and out through your mouth</a:t>
            </a:r>
          </a:p>
          <a:p>
            <a:r>
              <a:rPr lang="en-US" sz="2800" dirty="0" smtClean="0"/>
              <a:t>Pay attention to each step – how each foot meets the ground, what your arms are doing, how your posture is</a:t>
            </a:r>
          </a:p>
          <a:p>
            <a:r>
              <a:rPr lang="en-US" sz="2800" dirty="0" smtClean="0"/>
              <a:t>Bring stray thoughts back to your breathing and moving body</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4800" dirty="0" smtClean="0"/>
              <a:t>Do you pace when you think or worry?</a:t>
            </a:r>
          </a:p>
          <a:p>
            <a:r>
              <a:rPr lang="en-US" sz="4800" dirty="0" smtClean="0"/>
              <a:t>Why do you think moving around can sometimes help us process information?</a:t>
            </a:r>
          </a:p>
          <a:p>
            <a:pPr>
              <a:buNone/>
            </a:pPr>
            <a:endParaRPr lang="en-US" sz="4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Practice</a:t>
            </a:r>
            <a:endParaRPr lang="en-US" sz="6000" dirty="0"/>
          </a:p>
        </p:txBody>
      </p:sp>
      <p:sp>
        <p:nvSpPr>
          <p:cNvPr id="3" name="Content Placeholder 2"/>
          <p:cNvSpPr>
            <a:spLocks noGrp="1"/>
          </p:cNvSpPr>
          <p:nvPr>
            <p:ph sz="quarter" idx="1"/>
          </p:nvPr>
        </p:nvSpPr>
        <p:spPr/>
        <p:txBody>
          <a:bodyPr>
            <a:normAutofit lnSpcReduction="10000"/>
          </a:bodyPr>
          <a:lstStyle/>
          <a:p>
            <a:r>
              <a:rPr lang="en-US" sz="2800" dirty="0" smtClean="0"/>
              <a:t>Can you balance an object on your head?</a:t>
            </a:r>
          </a:p>
          <a:p>
            <a:r>
              <a:rPr lang="en-US" sz="2800" dirty="0" smtClean="0"/>
              <a:t>Does changing positions effect how well you can balance the object?</a:t>
            </a:r>
          </a:p>
          <a:p>
            <a:r>
              <a:rPr lang="en-US" sz="2800" dirty="0" smtClean="0"/>
              <a:t>Cards – using the playing cards, arrange them so that each card must touch one other card and no cards may lie flat on the building surface of your desk</a:t>
            </a:r>
          </a:p>
          <a:p>
            <a:r>
              <a:rPr lang="en-US" sz="2800" dirty="0" smtClean="0"/>
              <a:t>Try several different options</a:t>
            </a:r>
          </a:p>
          <a:p>
            <a:r>
              <a:rPr lang="en-US" sz="2800" dirty="0" smtClean="0"/>
              <a:t>Reflection: When were your cards most likely to fall?</a:t>
            </a:r>
          </a:p>
          <a:p>
            <a:r>
              <a:rPr lang="en-US" sz="2800" dirty="0" smtClean="0"/>
              <a:t>What arrangements gave you the most stability?</a:t>
            </a:r>
          </a:p>
          <a:p>
            <a:r>
              <a:rPr lang="en-US" sz="2800" dirty="0" smtClean="0"/>
              <a:t>What does this tell us about balance and weight?</a:t>
            </a: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43</TotalTime>
  <Words>510</Words>
  <Application>Microsoft Office PowerPoint</Application>
  <PresentationFormat>On-screen Show (4:3)</PresentationFormat>
  <Paragraphs>35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Mindful Movement ll</vt:lpstr>
      <vt:lpstr>More about mindful movement</vt:lpstr>
      <vt:lpstr>Linking to the brain</vt:lpstr>
      <vt:lpstr>Slide 4</vt:lpstr>
      <vt:lpstr>Slide 5</vt:lpstr>
      <vt:lpstr>Slide 6</vt:lpstr>
      <vt:lpstr>Mindful walking </vt:lpstr>
      <vt:lpstr>Slide 8</vt:lpstr>
      <vt:lpstr>Practice</vt:lpstr>
      <vt:lpstr>Journal writing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Mindful Movement ll</dc:title>
  <dc:creator>Windows User</dc:creator>
  <cp:lastModifiedBy>Windows User</cp:lastModifiedBy>
  <cp:revision>5</cp:revision>
  <dcterms:created xsi:type="dcterms:W3CDTF">2016-02-16T17:21:21Z</dcterms:created>
  <dcterms:modified xsi:type="dcterms:W3CDTF">2016-02-21T18:25:36Z</dcterms:modified>
</cp:coreProperties>
</file>