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4"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12EB48DC-2CE9-45BA-961F-285B496B5B4E}"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04AAF-DD4D-43DE-A208-A0D2B9F5C4BB}"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5417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EB48DC-2CE9-45BA-961F-285B496B5B4E}"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04AAF-DD4D-43DE-A208-A0D2B9F5C4BB}" type="slidenum">
              <a:rPr lang="en-US" smtClean="0"/>
              <a:t>‹#›</a:t>
            </a:fld>
            <a:endParaRPr lang="en-US"/>
          </a:p>
        </p:txBody>
      </p:sp>
    </p:spTree>
    <p:extLst>
      <p:ext uri="{BB962C8B-B14F-4D97-AF65-F5344CB8AC3E}">
        <p14:creationId xmlns:p14="http://schemas.microsoft.com/office/powerpoint/2010/main" val="1317418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EB48DC-2CE9-45BA-961F-285B496B5B4E}"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04AAF-DD4D-43DE-A208-A0D2B9F5C4BB}"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2364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EB48DC-2CE9-45BA-961F-285B496B5B4E}"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04AAF-DD4D-43DE-A208-A0D2B9F5C4BB}" type="slidenum">
              <a:rPr lang="en-US" smtClean="0"/>
              <a:t>‹#›</a:t>
            </a:fld>
            <a:endParaRPr lang="en-US"/>
          </a:p>
        </p:txBody>
      </p:sp>
    </p:spTree>
    <p:extLst>
      <p:ext uri="{BB962C8B-B14F-4D97-AF65-F5344CB8AC3E}">
        <p14:creationId xmlns:p14="http://schemas.microsoft.com/office/powerpoint/2010/main" val="2067868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EB48DC-2CE9-45BA-961F-285B496B5B4E}"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04AAF-DD4D-43DE-A208-A0D2B9F5C4BB}"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1331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EB48DC-2CE9-45BA-961F-285B496B5B4E}" type="datetimeFigureOut">
              <a:rPr lang="en-US" smtClean="0"/>
              <a:t>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04AAF-DD4D-43DE-A208-A0D2B9F5C4BB}" type="slidenum">
              <a:rPr lang="en-US" smtClean="0"/>
              <a:t>‹#›</a:t>
            </a:fld>
            <a:endParaRPr lang="en-US"/>
          </a:p>
        </p:txBody>
      </p:sp>
    </p:spTree>
    <p:extLst>
      <p:ext uri="{BB962C8B-B14F-4D97-AF65-F5344CB8AC3E}">
        <p14:creationId xmlns:p14="http://schemas.microsoft.com/office/powerpoint/2010/main" val="1883745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EB48DC-2CE9-45BA-961F-285B496B5B4E}" type="datetimeFigureOut">
              <a:rPr lang="en-US" smtClean="0"/>
              <a:t>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504AAF-DD4D-43DE-A208-A0D2B9F5C4BB}" type="slidenum">
              <a:rPr lang="en-US" smtClean="0"/>
              <a:t>‹#›</a:t>
            </a:fld>
            <a:endParaRPr lang="en-US"/>
          </a:p>
        </p:txBody>
      </p:sp>
    </p:spTree>
    <p:extLst>
      <p:ext uri="{BB962C8B-B14F-4D97-AF65-F5344CB8AC3E}">
        <p14:creationId xmlns:p14="http://schemas.microsoft.com/office/powerpoint/2010/main" val="1163530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EB48DC-2CE9-45BA-961F-285B496B5B4E}" type="datetimeFigureOut">
              <a:rPr lang="en-US" smtClean="0"/>
              <a:t>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504AAF-DD4D-43DE-A208-A0D2B9F5C4BB}" type="slidenum">
              <a:rPr lang="en-US" smtClean="0"/>
              <a:t>‹#›</a:t>
            </a:fld>
            <a:endParaRPr lang="en-US"/>
          </a:p>
        </p:txBody>
      </p:sp>
    </p:spTree>
    <p:extLst>
      <p:ext uri="{BB962C8B-B14F-4D97-AF65-F5344CB8AC3E}">
        <p14:creationId xmlns:p14="http://schemas.microsoft.com/office/powerpoint/2010/main" val="2755571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EB48DC-2CE9-45BA-961F-285B496B5B4E}" type="datetimeFigureOut">
              <a:rPr lang="en-US" smtClean="0"/>
              <a:t>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504AAF-DD4D-43DE-A208-A0D2B9F5C4BB}" type="slidenum">
              <a:rPr lang="en-US" smtClean="0"/>
              <a:t>‹#›</a:t>
            </a:fld>
            <a:endParaRPr lang="en-US"/>
          </a:p>
        </p:txBody>
      </p:sp>
    </p:spTree>
    <p:extLst>
      <p:ext uri="{BB962C8B-B14F-4D97-AF65-F5344CB8AC3E}">
        <p14:creationId xmlns:p14="http://schemas.microsoft.com/office/powerpoint/2010/main" val="2647882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EB48DC-2CE9-45BA-961F-285B496B5B4E}" type="datetimeFigureOut">
              <a:rPr lang="en-US" smtClean="0"/>
              <a:t>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04AAF-DD4D-43DE-A208-A0D2B9F5C4BB}" type="slidenum">
              <a:rPr lang="en-US" smtClean="0"/>
              <a:t>‹#›</a:t>
            </a:fld>
            <a:endParaRPr lang="en-US"/>
          </a:p>
        </p:txBody>
      </p:sp>
    </p:spTree>
    <p:extLst>
      <p:ext uri="{BB962C8B-B14F-4D97-AF65-F5344CB8AC3E}">
        <p14:creationId xmlns:p14="http://schemas.microsoft.com/office/powerpoint/2010/main" val="2150932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EB48DC-2CE9-45BA-961F-285B496B5B4E}" type="datetimeFigureOut">
              <a:rPr lang="en-US" smtClean="0"/>
              <a:t>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04AAF-DD4D-43DE-A208-A0D2B9F5C4BB}"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1479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2EB48DC-2CE9-45BA-961F-285B496B5B4E}" type="datetimeFigureOut">
              <a:rPr lang="en-US" smtClean="0"/>
              <a:t>2/3/2016</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6504AAF-DD4D-43DE-A208-A0D2B9F5C4BB}"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9278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simplypsychology.org/behaviorism.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simplypsychology.org/pavlov.html" TargetMode="Externa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simplypsychology.org/classical-conditioning.html"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simplypsychology.org/pavlov.html" TargetMode="Externa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Pavlov</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02020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dirty="0"/>
              <a:t>Pavlov developed some rather unfriendly technical terms to describe this process. The unconditioned stimulus (or UCS) is the object or event that originally produces the reflexive / natural response.</a:t>
            </a:r>
          </a:p>
          <a:p>
            <a:pPr fontAlgn="base"/>
            <a:r>
              <a:rPr lang="en-US" dirty="0"/>
              <a:t>The response to this is called the unconditioned response (or UCR). The neutral stimulus (NS) is a new stimulus that does not produce a response.</a:t>
            </a:r>
          </a:p>
          <a:p>
            <a:pPr fontAlgn="base"/>
            <a:r>
              <a:rPr lang="en-US" dirty="0"/>
              <a:t>Once the neutral stimulus has become associated with the unconditioned stimulus, it becomes a conditioned stimulus (CS). The conditioned response (CR) is the response to the conditioned stimulus.</a:t>
            </a:r>
          </a:p>
          <a:p>
            <a:endParaRPr lang="en-US" dirty="0"/>
          </a:p>
        </p:txBody>
      </p:sp>
    </p:spTree>
    <p:extLst>
      <p:ext uri="{BB962C8B-B14F-4D97-AF65-F5344CB8AC3E}">
        <p14:creationId xmlns:p14="http://schemas.microsoft.com/office/powerpoint/2010/main" val="2142866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Ivan Pavlov</a:t>
            </a:r>
            <a:endParaRPr lang="en-US" dirty="0"/>
          </a:p>
        </p:txBody>
      </p:sp>
      <p:sp>
        <p:nvSpPr>
          <p:cNvPr id="3" name="Content Placeholder 2"/>
          <p:cNvSpPr>
            <a:spLocks noGrp="1"/>
          </p:cNvSpPr>
          <p:nvPr>
            <p:ph idx="1"/>
          </p:nvPr>
        </p:nvSpPr>
        <p:spPr/>
        <p:txBody>
          <a:bodyPr/>
          <a:lstStyle/>
          <a:p>
            <a:r>
              <a:rPr lang="en-US" dirty="0"/>
              <a:t>Like many great scientific advances, </a:t>
            </a:r>
            <a:r>
              <a:rPr lang="en-US" dirty="0" err="1"/>
              <a:t>Pavlovian</a:t>
            </a:r>
            <a:r>
              <a:rPr lang="en-US" dirty="0"/>
              <a:t> conditioning (aka classical conditioning) was discovered accidentally</a:t>
            </a:r>
            <a:r>
              <a:rPr lang="en-US" dirty="0" smtClean="0"/>
              <a:t>.</a:t>
            </a:r>
          </a:p>
          <a:p>
            <a:r>
              <a:rPr lang="en-US" dirty="0"/>
              <a:t>During the 1890s Russian physiologist Ivan Pavlov was looking at salivation in dogs in response to being fed, when he noticed that his dogs would begin to salivate whenever he entered the room, even when he was not bringing them food. At first this was something of a nuisance (not to mention messy</a:t>
            </a:r>
            <a:r>
              <a:rPr lang="en-US" dirty="0" smtClean="0"/>
              <a:t>!).</a:t>
            </a:r>
          </a:p>
          <a:p>
            <a:endParaRPr lang="en-US" dirty="0"/>
          </a:p>
        </p:txBody>
      </p:sp>
    </p:spTree>
    <p:extLst>
      <p:ext uri="{BB962C8B-B14F-4D97-AF65-F5344CB8AC3E}">
        <p14:creationId xmlns:p14="http://schemas.microsoft.com/office/powerpoint/2010/main" val="3350513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Pavlovian</a:t>
            </a:r>
            <a:r>
              <a:rPr lang="en-US" b="1" dirty="0"/>
              <a:t> Conditioning</a:t>
            </a:r>
            <a:endParaRPr lang="en-US" dirty="0"/>
          </a:p>
        </p:txBody>
      </p:sp>
      <p:sp>
        <p:nvSpPr>
          <p:cNvPr id="3" name="Content Placeholder 2"/>
          <p:cNvSpPr>
            <a:spLocks noGrp="1"/>
          </p:cNvSpPr>
          <p:nvPr>
            <p:ph idx="1"/>
          </p:nvPr>
        </p:nvSpPr>
        <p:spPr/>
        <p:txBody>
          <a:bodyPr/>
          <a:lstStyle/>
          <a:p>
            <a:pPr fontAlgn="base"/>
            <a:r>
              <a:rPr lang="en-US" dirty="0"/>
              <a:t>Pavlov (1902) started from the idea that there are some things that a dog does not need to learn. For example, dogs don’t learn to salivate whenever they see food. This reflex is ‘hard wired’ into the dog. In </a:t>
            </a:r>
            <a:r>
              <a:rPr lang="en-US" dirty="0">
                <a:hlinkClick r:id="rId2"/>
              </a:rPr>
              <a:t>behaviorist terms</a:t>
            </a:r>
            <a:r>
              <a:rPr lang="en-US" dirty="0"/>
              <a:t>, it is an unconditioned response (i.e. a stimulus-response connection that required no learning). In behaviorist terms, we write:</a:t>
            </a:r>
          </a:p>
          <a:p>
            <a:pPr fontAlgn="base"/>
            <a:r>
              <a:rPr lang="en-US" b="1" dirty="0"/>
              <a:t>Unconditioned Stimulus</a:t>
            </a:r>
            <a:r>
              <a:rPr lang="en-US" dirty="0"/>
              <a:t> (Food) &gt; </a:t>
            </a:r>
            <a:r>
              <a:rPr lang="en-US" b="1" dirty="0"/>
              <a:t>Unconditioned Response</a:t>
            </a:r>
            <a:r>
              <a:rPr lang="en-US" dirty="0"/>
              <a:t> (Salivate)</a:t>
            </a:r>
          </a:p>
          <a:p>
            <a:endParaRPr lang="en-US" dirty="0"/>
          </a:p>
        </p:txBody>
      </p:sp>
    </p:spTree>
    <p:extLst>
      <p:ext uri="{BB962C8B-B14F-4D97-AF65-F5344CB8AC3E}">
        <p14:creationId xmlns:p14="http://schemas.microsoft.com/office/powerpoint/2010/main" val="1640211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83766" y="671938"/>
            <a:ext cx="10000757"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Arial" panose="020B0604020202020204" pitchFamily="34" charset="0"/>
              </a:rPr>
              <a:t>Pavlov showed the existence of the unconditioned response by presenting a dog </a:t>
            </a: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Arial" panose="020B0604020202020204" pitchFamily="34" charset="0"/>
              </a:rPr>
              <a:t>with a bowl of food and the measuring its salivary secretions (see image below).</a:t>
            </a:r>
          </a:p>
          <a:p>
            <a:pPr marL="0" marR="0" lvl="0" indent="0" algn="r" defTabSz="914400" rtl="0" eaLnBrk="0" fontAlgn="t"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216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2" tooltip="Pin this image on Pinterest"/>
              </a:rPr>
              <a:t>  </a:t>
            </a:r>
            <a:r>
              <a:rPr kumimoji="0" lang="en-US" altLang="en-US" sz="12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2" tooltip="Share this image on Facebook"/>
              </a:rPr>
              <a:t>  </a:t>
            </a:r>
            <a:r>
              <a:rPr kumimoji="0" lang="en-US" altLang="en-US" sz="10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1026" name="Picture 2" descr="pavlov classical condition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2318" y="1889344"/>
            <a:ext cx="8198068" cy="427497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Pin it!">
            <a:hlinkClick r:id="rId2" tooltip="Pin this image on Pintere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97486" y="2378075"/>
            <a:ext cx="3810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hare on Facebook">
            <a:hlinkClick r:id="rId2" tooltip="Share this image on Facebook"/>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67348" y="2378075"/>
            <a:ext cx="571500" cy="171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6811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However, when Pavlov discovered that any object or event which the dogs learnt to</a:t>
            </a:r>
            <a:r>
              <a:rPr lang="en-US" b="1" dirty="0"/>
              <a:t> associate</a:t>
            </a:r>
            <a:r>
              <a:rPr lang="en-US" dirty="0"/>
              <a:t> with food (such as the lab assistant) would trigger the same response, he realized that he had made an important scientific discovery. Accordingly, he devoted the rest of his </a:t>
            </a:r>
            <a:r>
              <a:rPr lang="en-US" dirty="0" smtClean="0"/>
              <a:t>career </a:t>
            </a:r>
            <a:r>
              <a:rPr lang="en-US" dirty="0"/>
              <a:t>to studying this type of learning</a:t>
            </a:r>
            <a:r>
              <a:rPr lang="en-US" dirty="0" smtClean="0"/>
              <a:t>.</a:t>
            </a:r>
          </a:p>
          <a:p>
            <a:r>
              <a:rPr lang="en-US" dirty="0"/>
              <a:t>Pavlov knew that somehow, the dogs in his lab had learned to associate food with his lab assistant. This must have been learned, because at one point the dogs did not do it, and there came a point where they started, so their behavior had changed. A change in behavior of this type must be the result of learning. </a:t>
            </a:r>
            <a:endParaRPr lang="en-US" dirty="0"/>
          </a:p>
        </p:txBody>
      </p:sp>
    </p:spTree>
    <p:extLst>
      <p:ext uri="{BB962C8B-B14F-4D97-AF65-F5344CB8AC3E}">
        <p14:creationId xmlns:p14="http://schemas.microsoft.com/office/powerpoint/2010/main" val="2603164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behaviorist terms, the lab assistant was originally a neutral stimulus. It is called neutral because it produces no response. What had happened was that the neutral stimulus (the lab assistant) had become associated with an unconditioned stimulus (food</a:t>
            </a:r>
            <a:r>
              <a:rPr lang="en-US" dirty="0" smtClean="0"/>
              <a:t>).</a:t>
            </a:r>
          </a:p>
          <a:p>
            <a:r>
              <a:rPr lang="en-US" dirty="0"/>
              <a:t>In his experiment, Pavlov used a bell as his neutral stimulus. Whenever he gave food to his dogs, he also rang a bell. After a number of repeats of this procedure, he tried the bell on its own. As you might expect, the bell on its own now caused an increase in salivation.</a:t>
            </a:r>
            <a:endParaRPr lang="en-US" dirty="0"/>
          </a:p>
        </p:txBody>
      </p:sp>
    </p:spTree>
    <p:extLst>
      <p:ext uri="{BB962C8B-B14F-4D97-AF65-F5344CB8AC3E}">
        <p14:creationId xmlns:p14="http://schemas.microsoft.com/office/powerpoint/2010/main" val="2330539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So the dog had learned an association between the bell and the food and a new behavior had been learnt. Because this response was learned (or conditioned), it is called a conditioned response. The neutral stimulus has become a conditioned stimulus</a:t>
            </a:r>
            <a:r>
              <a:rPr lang="en-US" dirty="0" smtClean="0"/>
              <a:t>.</a:t>
            </a:r>
          </a:p>
          <a:p>
            <a:r>
              <a:rPr lang="en-US" dirty="0"/>
              <a:t>Pavlov found that for associations to be made, the two stimuli had to be presented close together in time. He called this the law of temporal contiguity. If the time between the conditioned stimulus (bell) and unconditioned stimulus (food) is too great, then learning will not occur</a:t>
            </a:r>
            <a:r>
              <a:rPr lang="en-US" dirty="0" smtClean="0"/>
              <a:t>.</a:t>
            </a:r>
          </a:p>
          <a:p>
            <a:r>
              <a:rPr lang="en-US" dirty="0"/>
              <a:t>Pavlov and his studies of classical conditioning have become famous since his early work between 1890-1930. Classical conditioning is "classical" in that it is the first systematic study of basic laws of learning / conditioning.</a:t>
            </a:r>
            <a:endParaRPr lang="en-US" dirty="0"/>
          </a:p>
        </p:txBody>
      </p:sp>
    </p:spTree>
    <p:extLst>
      <p:ext uri="{BB962C8B-B14F-4D97-AF65-F5344CB8AC3E}">
        <p14:creationId xmlns:p14="http://schemas.microsoft.com/office/powerpoint/2010/main" val="1163742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97724"/>
            <a:ext cx="11303876" cy="2677656"/>
          </a:xfrm>
          <a:prstGeom prst="rect">
            <a:avLst/>
          </a:prstGeom>
        </p:spPr>
        <p:txBody>
          <a:bodyPr wrap="square">
            <a:spAutoFit/>
          </a:bodyPr>
          <a:lstStyle/>
          <a:p>
            <a:pPr lvl="0" algn="r" eaLnBrk="0" fontAlgn="base" hangingPunct="0">
              <a:spcBef>
                <a:spcPct val="0"/>
              </a:spcBef>
              <a:spcAft>
                <a:spcPct val="0"/>
              </a:spcAft>
            </a:pPr>
            <a:r>
              <a:rPr lang="en-US" altLang="en-US" sz="2800" dirty="0">
                <a:latin typeface="Arial" panose="020B0604020202020204" pitchFamily="34" charset="0"/>
              </a:rPr>
              <a:t>To summarize, </a:t>
            </a:r>
            <a:r>
              <a:rPr lang="en-US" altLang="en-US" sz="2800" b="1" u="sng" dirty="0">
                <a:solidFill>
                  <a:srgbClr val="003399"/>
                </a:solidFill>
                <a:latin typeface="Arial" panose="020B0604020202020204" pitchFamily="34" charset="0"/>
                <a:hlinkClick r:id="rId2"/>
              </a:rPr>
              <a:t>classical conditioning </a:t>
            </a:r>
            <a:r>
              <a:rPr lang="en-US" altLang="en-US" sz="2800" dirty="0">
                <a:latin typeface="Arial" panose="020B0604020202020204" pitchFamily="34" charset="0"/>
              </a:rPr>
              <a:t>(later developed </a:t>
            </a:r>
            <a:r>
              <a:rPr lang="en-US" altLang="en-US" sz="2800" dirty="0" smtClean="0">
                <a:latin typeface="Arial" panose="020B0604020202020204" pitchFamily="34" charset="0"/>
              </a:rPr>
              <a:t>by John </a:t>
            </a:r>
            <a:r>
              <a:rPr lang="en-US" altLang="en-US" sz="2800" dirty="0">
                <a:latin typeface="Arial" panose="020B0604020202020204" pitchFamily="34" charset="0"/>
              </a:rPr>
              <a:t>Watson)</a:t>
            </a:r>
          </a:p>
          <a:p>
            <a:pPr lvl="0" algn="r" eaLnBrk="0" fontAlgn="base" hangingPunct="0">
              <a:spcBef>
                <a:spcPct val="0"/>
              </a:spcBef>
              <a:spcAft>
                <a:spcPct val="0"/>
              </a:spcAft>
            </a:pPr>
            <a:r>
              <a:rPr lang="en-US" altLang="en-US" sz="2800" dirty="0">
                <a:latin typeface="Arial" panose="020B0604020202020204" pitchFamily="34" charset="0"/>
              </a:rPr>
              <a:t> involves learning to associate an </a:t>
            </a:r>
            <a:r>
              <a:rPr lang="en-US" altLang="en-US" sz="2800" dirty="0" smtClean="0">
                <a:latin typeface="Arial" panose="020B0604020202020204" pitchFamily="34" charset="0"/>
              </a:rPr>
              <a:t>unconditioned </a:t>
            </a:r>
            <a:r>
              <a:rPr lang="en-US" altLang="en-US" sz="2800" dirty="0">
                <a:latin typeface="Arial" panose="020B0604020202020204" pitchFamily="34" charset="0"/>
              </a:rPr>
              <a:t>stimulus that already </a:t>
            </a:r>
            <a:r>
              <a:rPr lang="en-US" altLang="en-US" sz="2800" dirty="0" smtClean="0">
                <a:latin typeface="Arial" panose="020B0604020202020204" pitchFamily="34" charset="0"/>
              </a:rPr>
              <a:t>brings about a </a:t>
            </a:r>
            <a:r>
              <a:rPr lang="en-US" altLang="en-US" sz="2800" dirty="0">
                <a:latin typeface="Arial" panose="020B0604020202020204" pitchFamily="34" charset="0"/>
              </a:rPr>
              <a:t>particular response (i.e. a reflex) with a new (conditioned) stimulus,</a:t>
            </a:r>
          </a:p>
          <a:p>
            <a:pPr lvl="0" algn="r" eaLnBrk="0" fontAlgn="base" hangingPunct="0">
              <a:spcBef>
                <a:spcPct val="0"/>
              </a:spcBef>
              <a:spcAft>
                <a:spcPct val="0"/>
              </a:spcAft>
            </a:pPr>
            <a:r>
              <a:rPr lang="en-US" altLang="en-US" sz="2800" dirty="0">
                <a:latin typeface="Arial" panose="020B0604020202020204" pitchFamily="34" charset="0"/>
              </a:rPr>
              <a:t> so that the new stimulus brings about the same response</a:t>
            </a:r>
            <a:endParaRPr lang="en-US" sz="2800" dirty="0"/>
          </a:p>
        </p:txBody>
      </p:sp>
    </p:spTree>
    <p:extLst>
      <p:ext uri="{BB962C8B-B14F-4D97-AF65-F5344CB8AC3E}">
        <p14:creationId xmlns:p14="http://schemas.microsoft.com/office/powerpoint/2010/main" val="3410738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720042" y="-2948279"/>
            <a:ext cx="22912042"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a:t>
            </a:r>
          </a:p>
          <a:p>
            <a:pPr marL="0" marR="0" lvl="0" indent="0" algn="r" defTabSz="914400" rtl="0" eaLnBrk="0" fontAlgn="t"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330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2" tooltip="Pin this image on Pinterest"/>
              </a:rPr>
              <a:t>  </a:t>
            </a:r>
            <a:r>
              <a:rPr kumimoji="0" lang="en-US" altLang="en-US" sz="12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2" tooltip="Share this image on Facebook"/>
              </a:rPr>
              <a:t>  </a:t>
            </a:r>
            <a:r>
              <a:rPr kumimoji="0" lang="en-US" altLang="en-US" sz="10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4098" name="Picture 2" descr="pavlov classical conditioning diagr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435" y="299545"/>
            <a:ext cx="10641723" cy="6290441"/>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Pin it!">
            <a:hlinkClick r:id="rId2" tooltip="Pin this image on Pintere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88712" y="-1965893"/>
            <a:ext cx="716002" cy="256413"/>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Share on Facebook">
            <a:hlinkClick r:id="rId2" tooltip="Share this image on Facebook"/>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591073" y="-1970440"/>
            <a:ext cx="1074002" cy="230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64572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41</TotalTime>
  <Words>716</Words>
  <Application>Microsoft Office PowerPoint</Application>
  <PresentationFormat>Widescreen</PresentationFormat>
  <Paragraphs>25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Tw Cen MT</vt:lpstr>
      <vt:lpstr>Tw Cen MT Condensed</vt:lpstr>
      <vt:lpstr>Wingdings 3</vt:lpstr>
      <vt:lpstr>Integral</vt:lpstr>
      <vt:lpstr>Pavlov</vt:lpstr>
      <vt:lpstr>Ivan Pavlov</vt:lpstr>
      <vt:lpstr>Pavlovian Conditioning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Province of New Brunswick -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Pavlov</dc:title>
  <dc:creator>Daley, Connie (ASD-N)</dc:creator>
  <cp:lastModifiedBy>Daley, Connie (ASD-N)</cp:lastModifiedBy>
  <cp:revision>3</cp:revision>
  <dcterms:created xsi:type="dcterms:W3CDTF">2016-02-03T17:28:31Z</dcterms:created>
  <dcterms:modified xsi:type="dcterms:W3CDTF">2016-02-03T18:09:43Z</dcterms:modified>
</cp:coreProperties>
</file>