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C6FE97-46B1-4B3D-857D-B5683E12D344}" type="datetimeFigureOut">
              <a:rPr lang="en-US" smtClean="0"/>
              <a:t>2/5/2016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0A478E3-1CAD-4839-8C27-ADCBB631E4F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C6FE97-46B1-4B3D-857D-B5683E12D344}"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78E3-1CAD-4839-8C27-ADCBB631E4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C6FE97-46B1-4B3D-857D-B5683E12D344}"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78E3-1CAD-4839-8C27-ADCBB631E4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C6FE97-46B1-4B3D-857D-B5683E12D344}"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78E3-1CAD-4839-8C27-ADCBB631E4F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C6FE97-46B1-4B3D-857D-B5683E12D344}" type="datetimeFigureOut">
              <a:rPr lang="en-US" smtClean="0"/>
              <a:t>2/5/2016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0A478E3-1CAD-4839-8C27-ADCBB631E4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C6FE97-46B1-4B3D-857D-B5683E12D344}"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478E3-1CAD-4839-8C27-ADCBB631E4F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5C6FE97-46B1-4B3D-857D-B5683E12D344}"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478E3-1CAD-4839-8C27-ADCBB631E4F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C6FE97-46B1-4B3D-857D-B5683E12D344}"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478E3-1CAD-4839-8C27-ADCBB631E4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6FE97-46B1-4B3D-857D-B5683E12D344}"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478E3-1CAD-4839-8C27-ADCBB631E4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C6FE97-46B1-4B3D-857D-B5683E12D344}"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478E3-1CAD-4839-8C27-ADCBB631E4F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C6FE97-46B1-4B3D-857D-B5683E12D344}" type="datetimeFigureOut">
              <a:rPr lang="en-US" smtClean="0"/>
              <a:t>2/5/2016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0A478E3-1CAD-4839-8C27-ADCBB631E4F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5C6FE97-46B1-4B3D-857D-B5683E12D344}" type="datetimeFigureOut">
              <a:rPr lang="en-US" smtClean="0"/>
              <a:t>2/5/2016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A478E3-1CAD-4839-8C27-ADCBB631E4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hyperlink" Target="http://www.simplypsychology.org/defense-mechanism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implypsychology.org/abnormal-psychology.html" TargetMode="External"/><Relationship Id="rId2" Type="http://schemas.openxmlformats.org/officeDocument/2006/relationships/hyperlink" Target="http://www.simplypsychology.org/psychoanalysi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implypsychology.org/unconscious-mind.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implypsychology.org/psychoanalysis.html" TargetMode="External"/><Relationship Id="rId2" Type="http://schemas.openxmlformats.org/officeDocument/2006/relationships/hyperlink" Target="http://www.simplypsychology.org/defense-mechanism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hyperlink" Target="http://www.simplypsychology.org/psych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sz="5400" dirty="0" smtClean="0"/>
              <a:t>Sigmund Freud</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2800" dirty="0" smtClean="0"/>
              <a:t>The </a:t>
            </a:r>
            <a:r>
              <a:rPr lang="en-US" sz="2800" b="1" dirty="0" smtClean="0"/>
              <a:t>ego</a:t>
            </a:r>
            <a:r>
              <a:rPr lang="en-US" sz="2800" dirty="0" smtClean="0"/>
              <a:t> develops from the id during infancy. The ego's goal is to satisfy the demands of the id in a safe a socially acceptable way. In contrast to the id the ego follows the reality principle as it operates in both the conscious and unconscious mind</a:t>
            </a:r>
            <a:r>
              <a:rPr lang="en-US" sz="2800" dirty="0" smtClean="0"/>
              <a:t>.</a:t>
            </a:r>
          </a:p>
          <a:p>
            <a:r>
              <a:rPr lang="en-US" sz="2800" dirty="0" smtClean="0"/>
              <a:t>The </a:t>
            </a:r>
            <a:r>
              <a:rPr lang="en-US" sz="2800" b="1" dirty="0" smtClean="0"/>
              <a:t>superego </a:t>
            </a:r>
            <a:r>
              <a:rPr lang="en-US" sz="2800" dirty="0" smtClean="0"/>
              <a:t>develops during early </a:t>
            </a:r>
            <a:r>
              <a:rPr lang="en-US" sz="2800" dirty="0" smtClean="0"/>
              <a:t>childhood </a:t>
            </a:r>
            <a:r>
              <a:rPr lang="en-US" sz="2800" dirty="0" smtClean="0"/>
              <a:t>and is responsible for ensuring moral standards are followed. The superego operates on the morality principle and motivates us to behave in a socially responsible and acceptable manner.</a:t>
            </a:r>
            <a:endParaRPr lang="en-US" sz="28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The Psyche</a:t>
            </a:r>
            <a:endParaRPr lang="en-US" sz="6000" dirty="0"/>
          </a:p>
        </p:txBody>
      </p:sp>
      <p:pic>
        <p:nvPicPr>
          <p:cNvPr id="4" name="Picture 2" descr="Freud Personality Theory"/>
          <p:cNvPicPr>
            <a:picLocks noGrp="1" noChangeAspect="1" noChangeArrowheads="1"/>
          </p:cNvPicPr>
          <p:nvPr>
            <p:ph sz="quarter" idx="1"/>
          </p:nvPr>
        </p:nvPicPr>
        <p:blipFill>
          <a:blip r:embed="rId2" cstate="print"/>
          <a:srcRect/>
          <a:stretch>
            <a:fillRect/>
          </a:stretch>
        </p:blipFill>
        <p:spPr bwMode="auto">
          <a:xfrm>
            <a:off x="1066800" y="1837030"/>
            <a:ext cx="6883800" cy="349697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3" descr="Pin it!">
            <a:hlinkClick r:id="" tooltip="Pin this image on Pinterest"/>
          </p:cNvPr>
          <p:cNvPicPr>
            <a:picLocks noChangeAspect="1" noChangeArrowheads="1"/>
          </p:cNvPicPr>
          <p:nvPr/>
        </p:nvPicPr>
        <p:blipFill>
          <a:blip r:embed="rId2" cstate="print"/>
          <a:srcRect/>
          <a:stretch>
            <a:fillRect/>
          </a:stretch>
        </p:blipFill>
        <p:spPr bwMode="auto">
          <a:xfrm>
            <a:off x="0" y="0"/>
            <a:ext cx="381000" cy="190500"/>
          </a:xfrm>
          <a:prstGeom prst="rect">
            <a:avLst/>
          </a:prstGeom>
          <a:noFill/>
        </p:spPr>
      </p:pic>
      <p:pic>
        <p:nvPicPr>
          <p:cNvPr id="33796" name="Picture 4" descr="Share on Facebook">
            <a:hlinkClick r:id="" tooltip="Share this image on Facebook"/>
          </p:cNvPr>
          <p:cNvPicPr>
            <a:picLocks noChangeAspect="1" noChangeArrowheads="1"/>
          </p:cNvPicPr>
          <p:nvPr/>
        </p:nvPicPr>
        <p:blipFill>
          <a:blip r:embed="rId3" cstate="print"/>
          <a:srcRect/>
          <a:stretch>
            <a:fillRect/>
          </a:stretch>
        </p:blipFill>
        <p:spPr bwMode="auto">
          <a:xfrm>
            <a:off x="0" y="0"/>
            <a:ext cx="571500" cy="171450"/>
          </a:xfrm>
          <a:prstGeom prst="rect">
            <a:avLst/>
          </a:prstGeom>
          <a:noFill/>
        </p:spPr>
      </p:pic>
      <p:pic>
        <p:nvPicPr>
          <p:cNvPr id="33794" name="Picture 2" descr="The Psyche - Id - Ego - Superego"/>
          <p:cNvPicPr>
            <a:picLocks noChangeAspect="1" noChangeArrowheads="1"/>
          </p:cNvPicPr>
          <p:nvPr/>
        </p:nvPicPr>
        <p:blipFill>
          <a:blip r:embed="rId4" cstate="print"/>
          <a:srcRect/>
          <a:stretch>
            <a:fillRect/>
          </a:stretch>
        </p:blipFill>
        <p:spPr bwMode="auto">
          <a:xfrm>
            <a:off x="1447800" y="228600"/>
            <a:ext cx="5105400" cy="612648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fontAlgn="base"/>
            <a:r>
              <a:rPr lang="en-US" sz="2800" dirty="0" smtClean="0"/>
              <a:t>The basic dilemma of all human existence is that each element of the psychic apparatus makes demands upon us that are incompatible with the other two. Inner conflict is inevitable.</a:t>
            </a:r>
          </a:p>
          <a:p>
            <a:pPr fontAlgn="base"/>
            <a:r>
              <a:rPr lang="en-US" sz="2800" dirty="0" smtClean="0"/>
              <a:t>For example, the superego can make a person feel guilty if rules are not followed. When there is conflict between the goals of the id and superego, the ego must act as a referee and mediate this conflict. The ego can deploy various </a:t>
            </a:r>
            <a:r>
              <a:rPr lang="en-US" sz="2800" dirty="0" smtClean="0">
                <a:hlinkClick r:id="rId2"/>
              </a:rPr>
              <a:t>defense mechanisms</a:t>
            </a:r>
            <a:r>
              <a:rPr lang="en-US" sz="2800" dirty="0" smtClean="0"/>
              <a:t> (Freud, 1894, 1896) to prevent it from becoming overwhelmed by anxiety.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a:t>Sigmund Freud explored the human mind more </a:t>
            </a:r>
            <a:r>
              <a:rPr lang="en-US" sz="2800" dirty="0" smtClean="0"/>
              <a:t>thoroughly </a:t>
            </a:r>
            <a:r>
              <a:rPr lang="en-US" sz="2800" dirty="0"/>
              <a:t>than any other who became before him. </a:t>
            </a:r>
            <a:endParaRPr lang="en-US" sz="2800" dirty="0" smtClean="0"/>
          </a:p>
          <a:p>
            <a:r>
              <a:rPr lang="en-US" sz="2800" dirty="0"/>
              <a:t>His contributions to psychology are vast</a:t>
            </a:r>
            <a:r>
              <a:rPr lang="en-US" sz="2800" dirty="0" smtClean="0"/>
              <a:t>.</a:t>
            </a:r>
          </a:p>
          <a:p>
            <a:r>
              <a:rPr lang="en-US" sz="2800" dirty="0" smtClean="0"/>
              <a:t> </a:t>
            </a:r>
            <a:r>
              <a:rPr lang="en-US" sz="2800" dirty="0"/>
              <a:t>Freud was one of the most influential people of the twentieth century </a:t>
            </a:r>
            <a:endParaRPr lang="en-US" sz="2800" dirty="0" smtClean="0"/>
          </a:p>
          <a:p>
            <a:r>
              <a:rPr lang="en-US" sz="2800" dirty="0" smtClean="0"/>
              <a:t>Freud believed that when we explain our own </a:t>
            </a:r>
            <a:r>
              <a:rPr lang="en-US" sz="2800" dirty="0" err="1" smtClean="0"/>
              <a:t>behaviour</a:t>
            </a:r>
            <a:r>
              <a:rPr lang="en-US" sz="2800" dirty="0" smtClean="0"/>
              <a:t> to ourselves or others (conscious mental activity) we rarely give a true account of our motivation.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normAutofit/>
          </a:bodyPr>
          <a:lstStyle/>
          <a:p>
            <a:r>
              <a:rPr lang="en-US" sz="6000" dirty="0" smtClean="0"/>
              <a:t>Psychoanalysis</a:t>
            </a:r>
            <a:endParaRPr lang="en-US" sz="6000" dirty="0"/>
          </a:p>
        </p:txBody>
      </p:sp>
      <p:sp>
        <p:nvSpPr>
          <p:cNvPr id="3" name="Content Placeholder 2"/>
          <p:cNvSpPr>
            <a:spLocks noGrp="1"/>
          </p:cNvSpPr>
          <p:nvPr>
            <p:ph sz="quarter" idx="1"/>
          </p:nvPr>
        </p:nvSpPr>
        <p:spPr/>
        <p:txBody>
          <a:bodyPr>
            <a:normAutofit/>
          </a:bodyPr>
          <a:lstStyle/>
          <a:p>
            <a:pPr fontAlgn="base"/>
            <a:r>
              <a:rPr lang="en-US" sz="3200" dirty="0"/>
              <a:t>Freud was the founding father of </a:t>
            </a:r>
            <a:r>
              <a:rPr lang="en-US" sz="3200" dirty="0">
                <a:hlinkClick r:id="rId2"/>
              </a:rPr>
              <a:t>psychoanalysis</a:t>
            </a:r>
            <a:r>
              <a:rPr lang="en-US" sz="3200" dirty="0"/>
              <a:t>, a method for treating </a:t>
            </a:r>
            <a:r>
              <a:rPr lang="en-US" sz="3200" dirty="0">
                <a:hlinkClick r:id="rId3"/>
              </a:rPr>
              <a:t>mental illness</a:t>
            </a:r>
            <a:r>
              <a:rPr lang="en-US" sz="3200" dirty="0"/>
              <a:t> and also a theory which explains human behavior. </a:t>
            </a:r>
          </a:p>
          <a:p>
            <a:pPr fontAlgn="base"/>
            <a:r>
              <a:rPr lang="en-US" sz="3200" dirty="0"/>
              <a:t>Psychoanalysis is often known as the talking cure. Typically Freud would encourage his patients to talk freely (on his famous couch) regarding their symptoms, and to describe exactly what was on their mind. </a:t>
            </a:r>
          </a:p>
          <a:p>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ud's Couch"/>
          <p:cNvPicPr>
            <a:picLocks noChangeAspect="1" noChangeArrowheads="1"/>
          </p:cNvPicPr>
          <p:nvPr/>
        </p:nvPicPr>
        <p:blipFill>
          <a:blip r:embed="rId2" cstate="print"/>
          <a:srcRect/>
          <a:stretch>
            <a:fillRect/>
          </a:stretch>
        </p:blipFill>
        <p:spPr bwMode="auto">
          <a:xfrm>
            <a:off x="1295400" y="1600200"/>
            <a:ext cx="6343650" cy="381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3200" dirty="0" smtClean="0"/>
              <a:t>In 1895 </a:t>
            </a:r>
            <a:r>
              <a:rPr lang="en-US" sz="3200" dirty="0" smtClean="0"/>
              <a:t>Freud proposed that physical symptoms are often the surface manifestations of deeply repressed conflicts</a:t>
            </a:r>
            <a:r>
              <a:rPr lang="en-US" sz="3200" dirty="0" smtClean="0"/>
              <a:t>.</a:t>
            </a:r>
          </a:p>
          <a:p>
            <a:r>
              <a:rPr lang="en-US" sz="3200" dirty="0" smtClean="0"/>
              <a:t>Freud’s clinical investigations and it led him to propose that there were at least three levels of the mind. </a:t>
            </a:r>
            <a:endParaRPr lang="en-US" sz="3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The Unconscious Mind</a:t>
            </a:r>
            <a:endParaRPr lang="en-US" sz="6000" dirty="0"/>
          </a:p>
        </p:txBody>
      </p:sp>
      <p:sp>
        <p:nvSpPr>
          <p:cNvPr id="3" name="Content Placeholder 2"/>
          <p:cNvSpPr>
            <a:spLocks noGrp="1"/>
          </p:cNvSpPr>
          <p:nvPr>
            <p:ph sz="quarter" idx="1"/>
          </p:nvPr>
        </p:nvSpPr>
        <p:spPr/>
        <p:txBody>
          <a:bodyPr>
            <a:normAutofit fontScale="92500"/>
          </a:bodyPr>
          <a:lstStyle/>
          <a:p>
            <a:r>
              <a:rPr lang="en-US" sz="2800" dirty="0" smtClean="0"/>
              <a:t>Freud (1900, 1905) developed a </a:t>
            </a:r>
            <a:r>
              <a:rPr lang="en-US" sz="2800" dirty="0" smtClean="0">
                <a:hlinkClick r:id="rId2"/>
              </a:rPr>
              <a:t>topographical model</a:t>
            </a:r>
            <a:r>
              <a:rPr lang="en-US" sz="2800" dirty="0" smtClean="0"/>
              <a:t> of the mind, whereby he described the features of the mind’s structure and function. Freud used the analogy of an iceberg to describe the three levels of the mind. </a:t>
            </a:r>
            <a:endParaRPr lang="en-US" sz="2800" dirty="0" smtClean="0"/>
          </a:p>
          <a:p>
            <a:r>
              <a:rPr lang="en-US" sz="2800" dirty="0" smtClean="0"/>
              <a:t>On the surface is consciousness, which consists of those thoughts that are the focus of our attention now, and this is seen as the tip of the iceberg. The preconscious consists of all which can be retrieved from memory. The third and most significant region is the unconscious. Here lie the processes that are the real cause of most </a:t>
            </a:r>
            <a:r>
              <a:rPr lang="en-US" sz="2800" dirty="0" err="1" smtClean="0"/>
              <a:t>behaviour</a:t>
            </a:r>
            <a:r>
              <a:rPr lang="en-US" sz="2800" dirty="0" smtClean="0"/>
              <a:t>. Like an iceberg, the most important part of the mind is the part you cannot see.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fontAlgn="base"/>
            <a:r>
              <a:rPr lang="en-US" dirty="0" smtClean="0"/>
              <a:t>The unconscious mind acts as a repository, a ‘cauldron’ of primitive wishes and impulse kept at bay and mediated by the preconscious area. For example, Freud (1915) found that some events and desires were often too frightening or painful for his patients to acknowledge, and believed such information was locked away in the unconscious mind. This can happen through the process of </a:t>
            </a:r>
            <a:r>
              <a:rPr lang="en-US" dirty="0" smtClean="0">
                <a:hlinkClick r:id="rId2"/>
              </a:rPr>
              <a:t>repression</a:t>
            </a:r>
            <a:r>
              <a:rPr lang="en-US" dirty="0" smtClean="0"/>
              <a:t>. </a:t>
            </a:r>
          </a:p>
          <a:p>
            <a:pPr fontAlgn="base"/>
            <a:r>
              <a:rPr lang="en-US" dirty="0" smtClean="0"/>
              <a:t>Sigmund Freud emphasized the importance of the unconscious mind, and a primary assumption of Freudian theory is that the unconscious mind governs behavior to a greater degree than people suspect. Indeed, the goal of </a:t>
            </a:r>
            <a:r>
              <a:rPr lang="en-US" dirty="0" smtClean="0">
                <a:hlinkClick r:id="rId3"/>
              </a:rPr>
              <a:t>psychoanalysis</a:t>
            </a:r>
            <a:r>
              <a:rPr lang="en-US" dirty="0" smtClean="0"/>
              <a:t> is to make the unconscious conscious.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unconscious mind"/>
          <p:cNvPicPr>
            <a:picLocks noChangeAspect="1" noChangeArrowheads="1"/>
          </p:cNvPicPr>
          <p:nvPr/>
        </p:nvPicPr>
        <p:blipFill>
          <a:blip r:embed="rId2" cstate="print"/>
          <a:srcRect/>
          <a:stretch>
            <a:fillRect/>
          </a:stretch>
        </p:blipFill>
        <p:spPr bwMode="auto">
          <a:xfrm>
            <a:off x="2133600" y="609600"/>
            <a:ext cx="4267200" cy="5638800"/>
          </a:xfrm>
          <a:prstGeom prst="rect">
            <a:avLst/>
          </a:prstGeom>
          <a:noFill/>
        </p:spPr>
      </p:pic>
      <p:pic>
        <p:nvPicPr>
          <p:cNvPr id="29699" name="Picture 3" descr="Pin it!">
            <a:hlinkClick r:id="" tooltip="Pin this image on Pinterest"/>
          </p:cNvPr>
          <p:cNvPicPr>
            <a:picLocks noChangeAspect="1" noChangeArrowheads="1"/>
          </p:cNvPicPr>
          <p:nvPr/>
        </p:nvPicPr>
        <p:blipFill>
          <a:blip r:embed="rId3" cstate="print"/>
          <a:srcRect/>
          <a:stretch>
            <a:fillRect/>
          </a:stretch>
        </p:blipFill>
        <p:spPr bwMode="auto">
          <a:xfrm>
            <a:off x="873125" y="-1570038"/>
            <a:ext cx="381000" cy="190500"/>
          </a:xfrm>
          <a:prstGeom prst="rect">
            <a:avLst/>
          </a:prstGeom>
          <a:noFill/>
        </p:spPr>
      </p:pic>
      <p:pic>
        <p:nvPicPr>
          <p:cNvPr id="29700" name="Picture 4" descr="Share on Facebook">
            <a:hlinkClick r:id="" tooltip="Share this image on Facebook"/>
          </p:cNvPr>
          <p:cNvPicPr>
            <a:picLocks noChangeAspect="1" noChangeArrowheads="1"/>
          </p:cNvPicPr>
          <p:nvPr/>
        </p:nvPicPr>
        <p:blipFill>
          <a:blip r:embed="rId4" cstate="print"/>
          <a:srcRect/>
          <a:stretch>
            <a:fillRect/>
          </a:stretch>
        </p:blipFill>
        <p:spPr bwMode="auto">
          <a:xfrm>
            <a:off x="954088" y="-1570038"/>
            <a:ext cx="571500" cy="1714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r>
              <a:rPr lang="en-US" sz="2800" dirty="0" smtClean="0"/>
              <a:t>Freud (1923) later developed a more </a:t>
            </a:r>
            <a:r>
              <a:rPr lang="en-US" sz="2800" dirty="0" smtClean="0">
                <a:hlinkClick r:id="rId2"/>
              </a:rPr>
              <a:t>structural model</a:t>
            </a:r>
            <a:r>
              <a:rPr lang="en-US" sz="2800" dirty="0" smtClean="0"/>
              <a:t> of the mind comprising the entities id, ego and superego (what Freud called “the psychic apparatus"). These are not physical areas within the brain, but rather hypothetical conceptualizations of important mental functions</a:t>
            </a:r>
            <a:r>
              <a:rPr lang="en-US" sz="2800" dirty="0" smtClean="0"/>
              <a:t>.</a:t>
            </a:r>
          </a:p>
          <a:p>
            <a:r>
              <a:rPr lang="en-US" sz="2800" dirty="0" smtClean="0"/>
              <a:t>Freud assumed </a:t>
            </a:r>
            <a:r>
              <a:rPr lang="en-US" sz="2800" b="1" dirty="0" smtClean="0"/>
              <a:t>the id </a:t>
            </a:r>
            <a:r>
              <a:rPr lang="en-US" sz="2800" dirty="0" smtClean="0"/>
              <a:t>operated at an unconscious level according to the pleasure principle (gratification from satisfying basic instincts). The id comprises two kinds of biological instincts (or drives</a:t>
            </a:r>
            <a:r>
              <a:rPr lang="en-US" sz="2800" dirty="0" smtClean="0"/>
              <a:t>) such as eating, and breathing</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684</Words>
  <Application>Microsoft Office PowerPoint</Application>
  <PresentationFormat>On-screen Show (4:3)</PresentationFormat>
  <Paragraphs>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Sigmund Freud</vt:lpstr>
      <vt:lpstr>Slide 2</vt:lpstr>
      <vt:lpstr>Psychoanalysis</vt:lpstr>
      <vt:lpstr>Slide 4</vt:lpstr>
      <vt:lpstr>Slide 5</vt:lpstr>
      <vt:lpstr>The Unconscious Mind</vt:lpstr>
      <vt:lpstr>Slide 7</vt:lpstr>
      <vt:lpstr>Slide 8</vt:lpstr>
      <vt:lpstr>Slide 9</vt:lpstr>
      <vt:lpstr>Slide 10</vt:lpstr>
      <vt:lpstr>The Psyche</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Sigmund Freud</dc:title>
  <dc:creator>Windows User</dc:creator>
  <cp:lastModifiedBy>Windows User</cp:lastModifiedBy>
  <cp:revision>3</cp:revision>
  <dcterms:created xsi:type="dcterms:W3CDTF">2016-02-05T17:55:34Z</dcterms:created>
  <dcterms:modified xsi:type="dcterms:W3CDTF">2016-02-05T18:23:58Z</dcterms:modified>
</cp:coreProperties>
</file>