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0160000" cy="11861800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166" y="-120"/>
      </p:cViewPr>
      <p:guideLst>
        <p:guide orient="horz" pos="3736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684849"/>
            <a:ext cx="8636000" cy="254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721687"/>
            <a:ext cx="7112000" cy="30313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75025"/>
            <a:ext cx="2286000" cy="101209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75025"/>
            <a:ext cx="6688667" cy="101209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7622308"/>
            <a:ext cx="8636000" cy="23558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5027538"/>
            <a:ext cx="8636000" cy="25947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767756"/>
            <a:ext cx="4487333" cy="7828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767756"/>
            <a:ext cx="4487333" cy="7828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655177"/>
            <a:ext cx="4489098" cy="11065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761728"/>
            <a:ext cx="4489098" cy="6834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655177"/>
            <a:ext cx="4490861" cy="11065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761728"/>
            <a:ext cx="4490861" cy="6834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72275"/>
            <a:ext cx="3342570" cy="20099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72278"/>
            <a:ext cx="5679722" cy="10123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482194"/>
            <a:ext cx="3342570" cy="8113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8303260"/>
            <a:ext cx="6096000" cy="9802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059874"/>
            <a:ext cx="6096000" cy="7117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9283507"/>
            <a:ext cx="6096000" cy="1392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75022"/>
            <a:ext cx="9144000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767756"/>
            <a:ext cx="9144000" cy="782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0994134"/>
            <a:ext cx="2370667" cy="631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3FDCD-722B-4926-8053-82B99BBABB39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0994134"/>
            <a:ext cx="3217333" cy="631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0994134"/>
            <a:ext cx="2370667" cy="631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5FA6C-C04D-4B97-9796-0F483BE5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skjhdc\ncollins$\Sciences%20humaines%209\Chapter%206\SH9_ch.6_notes\dieppe%20refresher%20-%20YouTube2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0Znr-eaov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NR=1&amp;v=j4GpP0Yox9w&amp;feature=endscreen&amp;safety_mode=true&amp;persist_safety_mode=1&amp;safe=active" TargetMode="External"/><Relationship Id="rId5" Type="http://schemas.openxmlformats.org/officeDocument/2006/relationships/hyperlink" Target="http://www.youtube.com/watch?v=-RWTVPuxw7k&amp;safety_mode=true&amp;persist_safety_mode=1&amp;safe=active" TargetMode="External"/><Relationship Id="rId4" Type="http://schemas.openxmlformats.org/officeDocument/2006/relationships/hyperlink" Target="http://www.youtube.com/watch?v=gyvrBOGorNA&amp;safety_mode=true&amp;persist_safety_mode=1&amp;safe=activ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rmingjun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hNQH-Srmmk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b8QY5gt1weE&amp;safe=active" TargetMode="Externa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EbLJv3uSPY&amp;safe=activ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.uk/explore-history/ww2/appeasement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1600200"/>
            <a:ext cx="9067800" cy="19697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smtClean="0">
                <a:solidFill>
                  <a:srgbClr val="000000"/>
                </a:solidFill>
                <a:latin typeface="Arial Black - 47"/>
              </a:rPr>
              <a:t>Le Canada en Guerre</a:t>
            </a:r>
          </a:p>
          <a:p>
            <a:r>
              <a:rPr lang="fr-FR" sz="3500" smtClean="0">
                <a:solidFill>
                  <a:srgbClr val="000000"/>
                </a:solidFill>
                <a:latin typeface="Arial Black - 47"/>
              </a:rPr>
              <a:t>L</a:t>
            </a:r>
            <a:r>
              <a:rPr lang="fr-FR" sz="2600" smtClean="0">
                <a:solidFill>
                  <a:srgbClr val="000000"/>
                </a:solidFill>
                <a:latin typeface="Arial Narrow - 35"/>
              </a:rPr>
              <a:t>es Efforts Canadiens pendant la Seconde Guerre  Mondiale</a:t>
            </a:r>
          </a:p>
          <a:p>
            <a:r>
              <a:rPr lang="en-US" sz="2600" smtClean="0">
                <a:solidFill>
                  <a:srgbClr val="000000"/>
                </a:solidFill>
                <a:latin typeface="Arial Narrow - 35"/>
              </a:rPr>
              <a:t>1939 -1945</a:t>
            </a:r>
            <a:endParaRPr lang="en-US" sz="2600">
              <a:solidFill>
                <a:srgbClr val="000000"/>
              </a:solidFill>
              <a:latin typeface="Arial Narrow - 35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482600"/>
            <a:ext cx="10356342" cy="387503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6.2: Les Phases de la Guerre</a:t>
            </a:r>
          </a:p>
          <a:p>
            <a:endParaRPr lang="en-US" sz="2600" b="1" u="sng" smtClean="0">
              <a:solidFill>
                <a:srgbClr val="000000"/>
              </a:solidFill>
              <a:latin typeface="Arial - 35"/>
            </a:endParaRPr>
          </a:p>
          <a:p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Ph</a:t>
            </a:r>
            <a:r>
              <a:rPr lang="fr-FR" sz="2000" i="1" u="sng" smtClean="0">
                <a:solidFill>
                  <a:srgbClr val="000000"/>
                </a:solidFill>
                <a:latin typeface="Arial - 27"/>
              </a:rPr>
              <a:t>ase 1: de septembre 1939 - juin 1940</a:t>
            </a:r>
          </a:p>
          <a:p>
            <a:r>
              <a:rPr lang="fr-FR" sz="2000" i="1" u="sng" smtClean="0">
                <a:solidFill>
                  <a:srgbClr val="000000"/>
                </a:solidFill>
                <a:latin typeface="Arial - 27"/>
              </a:rPr>
              <a:t>-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Considéré «la fausse guerre» - presque rien se passait après  l'invasion de la Pologne.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-</a:t>
            </a:r>
            <a:r>
              <a:rPr lang="en-US" sz="2000" b="1" u="sng" smtClean="0">
                <a:solidFill>
                  <a:srgbClr val="000000"/>
                </a:solidFill>
                <a:latin typeface="Arial - 27"/>
              </a:rPr>
              <a:t>Les Alliés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étaient la Grande-Bretagne (et commonwealth) et la  France.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-</a:t>
            </a:r>
            <a:r>
              <a:rPr lang="en-US" sz="2000" b="1" u="sng" smtClean="0">
                <a:solidFill>
                  <a:srgbClr val="000000"/>
                </a:solidFill>
                <a:latin typeface="Arial - 27"/>
              </a:rPr>
              <a:t>L'Axe</a:t>
            </a:r>
            <a:r>
              <a:rPr lang="en-US" sz="2000" smtClean="0">
                <a:solidFill>
                  <a:srgbClr val="000000"/>
                </a:solidFill>
                <a:latin typeface="Arial - 27"/>
              </a:rPr>
              <a:t> - L'Allemagne, L'Italie et Japon. 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-En avril 1940, l'Allemagne a fait une stratégie nommée la  </a:t>
            </a:r>
            <a:r>
              <a:rPr lang="fr-FR" sz="2000" b="1" u="sng" smtClean="0">
                <a:solidFill>
                  <a:srgbClr val="000000"/>
                </a:solidFill>
                <a:latin typeface="Arial - 27"/>
              </a:rPr>
              <a:t>Blitzkrieg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(les assauts rapides en avion et de l'infanterie de  brisser les défenses des Alliés)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609600"/>
            <a:ext cx="8871711" cy="32494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600" b="1" u="sng" smtClean="0">
                <a:solidFill>
                  <a:srgbClr val="000000"/>
                </a:solidFill>
                <a:latin typeface="Arial - 34"/>
              </a:rPr>
              <a:t>La Contribution du Canada (continuée)</a:t>
            </a:r>
          </a:p>
          <a:p>
            <a:endParaRPr lang="en-US" sz="2600" b="1" u="sng" smtClean="0">
              <a:solidFill>
                <a:srgbClr val="000000"/>
              </a:solidFill>
              <a:latin typeface="Arial - 34"/>
            </a:endParaRPr>
          </a:p>
          <a:p>
            <a:r>
              <a:rPr lang="fr-FR" sz="2600" b="1" u="sng" smtClean="0">
                <a:solidFill>
                  <a:srgbClr val="000000"/>
                </a:solidFill>
                <a:latin typeface="Arial - 34"/>
              </a:rPr>
              <a:t>- 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En 1939, les canadiens ont commencé l'entraînement  de l'aviation. (Le Programme d'entraînement aérien du  Commonwealth britannique) 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 En mai 1940, L'Allemagne a envahi la Hollande, alors le  Canada a déclaré une nouvelle position de guerre: «</a:t>
            </a:r>
            <a:r>
              <a:rPr lang="fr-FR" sz="2000" b="1" u="sng" smtClean="0">
                <a:solidFill>
                  <a:srgbClr val="000000"/>
                </a:solidFill>
                <a:latin typeface="Arial - 27"/>
              </a:rPr>
              <a:t>La  Mobilisation de Ressources Nationales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» ou  «</a:t>
            </a:r>
            <a:r>
              <a:rPr lang="fr-FR" sz="2000" b="1" u="sng" smtClean="0">
                <a:solidFill>
                  <a:srgbClr val="000000"/>
                </a:solidFill>
                <a:latin typeface="Arial - 27"/>
              </a:rPr>
              <a:t>National Mobilization Act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» (leur engagement </a:t>
            </a:r>
            <a:r>
              <a:rPr lang="fr-FR" sz="2000" i="1" smtClean="0">
                <a:solidFill>
                  <a:srgbClr val="000000"/>
                </a:solidFill>
                <a:latin typeface="Arial - 27"/>
              </a:rPr>
              <a:t>total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en  guerre).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2newarmy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00" y="1066800"/>
            <a:ext cx="2087879" cy="31501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WW2_poster_beaver[1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9050" y="1130300"/>
            <a:ext cx="2066925" cy="30378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EveryCanadianFightsMED[1]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750" y="1193800"/>
            <a:ext cx="2207259" cy="3049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baby[1]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7350" y="4445000"/>
            <a:ext cx="2205101" cy="2937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anada[1]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9300" y="4546600"/>
            <a:ext cx="1948053" cy="2731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857500" y="317500"/>
            <a:ext cx="511479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 u="sng" smtClean="0">
                <a:solidFill>
                  <a:srgbClr val="000000"/>
                </a:solidFill>
                <a:latin typeface="Arial - 27"/>
              </a:rPr>
              <a:t>La Propagande Canadienne </a:t>
            </a:r>
            <a:endParaRPr lang="en-US" sz="2000" b="1" u="sng">
              <a:solidFill>
                <a:srgbClr val="000000"/>
              </a:solidFill>
              <a:latin typeface="Arial - 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" y="88900"/>
            <a:ext cx="9317228" cy="449212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mtClean="0"/>
          </a:p>
          <a:p>
            <a:r>
              <a:rPr lang="fr-FR" smtClean="0"/>
              <a:t>P</a:t>
            </a:r>
            <a:r>
              <a:rPr lang="fr-FR" sz="2000" i="1" u="sng" smtClean="0">
                <a:solidFill>
                  <a:srgbClr val="000000"/>
                </a:solidFill>
                <a:latin typeface="Arial - 27"/>
              </a:rPr>
              <a:t>hase 2: de juin 1940 - juillet 1943</a:t>
            </a:r>
          </a:p>
          <a:p>
            <a:endParaRPr lang="en-US" sz="2000" i="1" u="sng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i="1" u="sng" smtClean="0">
                <a:solidFill>
                  <a:srgbClr val="000000"/>
                </a:solidFill>
                <a:latin typeface="Arial - 27"/>
              </a:rPr>
              <a:t>- 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L'Allemagne a envahi  l'Union Soviétique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en juin 1941.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-Le Japon a attaqué les États-Unis (</a:t>
            </a:r>
            <a:r>
              <a:rPr lang="fr-FR" sz="2000" i="1" u="sng" smtClean="0">
                <a:solidFill>
                  <a:srgbClr val="000000"/>
                </a:solidFill>
                <a:latin typeface="Arial - 27"/>
              </a:rPr>
              <a:t>Pearl Harbour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en  Hawaii, le 7 décembre, 1941).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- La bataille de </a:t>
            </a:r>
            <a:r>
              <a:rPr lang="en-US" sz="2000" i="1" u="sng" smtClean="0">
                <a:solidFill>
                  <a:srgbClr val="000000"/>
                </a:solidFill>
                <a:latin typeface="Arial - 27"/>
              </a:rPr>
              <a:t>Midway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- En juuin 1942 les forces américaines ont détruit la majorité de forces navales et aériennes du Japon à l'Océan Pacifique.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-</a:t>
            </a:r>
            <a:r>
              <a:rPr lang="en-US" sz="2000" i="1" u="sng" smtClean="0">
                <a:solidFill>
                  <a:srgbClr val="000000"/>
                </a:solidFill>
                <a:latin typeface="Arial - 27"/>
              </a:rPr>
              <a:t>Stalingrad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, Union Soviétique - En février 1943 les allemandes ont subi grande une défaite et perte de l'armée.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  <p:pic>
        <p:nvPicPr>
          <p:cNvPr id="3" name="Picture 2" descr="pearl_harbor_facts_the_attack1-300x224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4500" y="25400"/>
            <a:ext cx="3106292" cy="2309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254000"/>
            <a:ext cx="9495028" cy="44627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fr-FR" sz="2000" b="1" i="1" u="sng" smtClean="0">
                <a:solidFill>
                  <a:srgbClr val="000000"/>
                </a:solidFill>
                <a:latin typeface="Arial - 27"/>
              </a:rPr>
              <a:t>Pendant phase 2, le Canada a eu des réussites et des  défaites:</a:t>
            </a:r>
          </a:p>
          <a:p>
            <a:pPr algn="ctr"/>
            <a:endParaRPr lang="en-US" sz="2000" b="1" i="1" u="sng" smtClean="0">
              <a:solidFill>
                <a:srgbClr val="000000"/>
              </a:solidFill>
              <a:latin typeface="Arial - 27"/>
            </a:endParaRPr>
          </a:p>
          <a:p>
            <a:pPr algn="ctr"/>
            <a:r>
              <a:rPr lang="en-US" sz="2000" b="1" i="1" u="sng" smtClean="0">
                <a:solidFill>
                  <a:srgbClr val="000000"/>
                </a:solidFill>
                <a:latin typeface="Arial - 27"/>
              </a:rPr>
              <a:t>Ré</a:t>
            </a:r>
            <a:r>
              <a:rPr lang="en-US" sz="2600" u="sng" smtClean="0">
                <a:solidFill>
                  <a:srgbClr val="000000"/>
                </a:solidFill>
                <a:latin typeface="Arial - 35"/>
              </a:rPr>
              <a:t>ussites</a:t>
            </a:r>
          </a:p>
          <a:p>
            <a:r>
              <a:rPr lang="en-US" sz="2600" u="sng" smtClean="0">
                <a:solidFill>
                  <a:srgbClr val="000000"/>
                </a:solidFill>
                <a:latin typeface="Arial - 35"/>
              </a:rPr>
              <a:t>L</a:t>
            </a:r>
            <a:r>
              <a:rPr lang="en-US" sz="2000" b="1" i="1" u="sng" smtClean="0">
                <a:solidFill>
                  <a:srgbClr val="000000"/>
                </a:solidFill>
                <a:latin typeface="Arial - 27"/>
              </a:rPr>
              <a:t>a bataille de l'Atlantique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: au milieu de 1943, des  meilleures stratégies anti-sous-marins (de technologies et protection en convois plus grands) ont fait diminuer le  nombre navires coulés.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pPr algn="ctr"/>
            <a:r>
              <a:rPr lang="en-US" sz="2000" smtClean="0">
                <a:solidFill>
                  <a:srgbClr val="000000"/>
                </a:solidFill>
                <a:latin typeface="Arial - 27"/>
              </a:rPr>
              <a:t>Dé</a:t>
            </a:r>
            <a:r>
              <a:rPr lang="en-US" sz="2600" u="sng" smtClean="0">
                <a:solidFill>
                  <a:srgbClr val="000000"/>
                </a:solidFill>
                <a:latin typeface="Arial - 35"/>
              </a:rPr>
              <a:t>faites</a:t>
            </a:r>
          </a:p>
          <a:p>
            <a:r>
              <a:rPr lang="en-US" sz="2600" u="sng" smtClean="0">
                <a:solidFill>
                  <a:srgbClr val="000000"/>
                </a:solidFill>
                <a:latin typeface="Arial - 35"/>
              </a:rPr>
              <a:t>H</a:t>
            </a:r>
            <a:r>
              <a:rPr lang="en-US" sz="2000" b="1" i="1" u="sng" smtClean="0">
                <a:solidFill>
                  <a:srgbClr val="000000"/>
                </a:solidFill>
                <a:latin typeface="Arial - 27"/>
              </a:rPr>
              <a:t>ong Kong 1941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- les japonais ont tué 290 Canadiens et  Britanniques. 1685 sont devenus les prisonniers de guerre  (PG) et 260 sont morts en captivité.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Di</a:t>
            </a:r>
            <a:r>
              <a:rPr lang="en-US" sz="2000" b="1" i="1" u="sng" smtClean="0">
                <a:solidFill>
                  <a:srgbClr val="000000"/>
                </a:solidFill>
                <a:latin typeface="Arial - 27"/>
              </a:rPr>
              <a:t>eppe, France 1942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- plus de 900 Canadiens ont été tués,  pendant que 1900 ont été des PG.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2501900" y="1346200"/>
            <a:ext cx="3616197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Times New Roman - 19"/>
              </a:rPr>
              <a:t>dieppe refresher - YouTube2.mp4</a:t>
            </a:r>
            <a:endParaRPr lang="en-US" sz="1400">
              <a:solidFill>
                <a:srgbClr val="000000"/>
              </a:solidFill>
              <a:latin typeface="Times New Roman - 1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S6SF5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100" y="3517900"/>
            <a:ext cx="2844800" cy="285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alliedbombers[1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" y="3606800"/>
            <a:ext cx="4307078" cy="31189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54000" y="406400"/>
            <a:ext cx="8883142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i="1" u="sng" smtClean="0">
                <a:solidFill>
                  <a:srgbClr val="000000"/>
                </a:solidFill>
                <a:latin typeface="Arial - 27"/>
              </a:rPr>
              <a:t>Phase 3: de juillet 1943 - juin 1944</a:t>
            </a:r>
          </a:p>
          <a:p>
            <a:r>
              <a:rPr lang="en-US" sz="2000" i="1" u="sng" smtClean="0">
                <a:solidFill>
                  <a:srgbClr val="000000"/>
                </a:solidFill>
                <a:latin typeface="Arial - 27"/>
              </a:rPr>
              <a:t>-</a:t>
            </a:r>
            <a:r>
              <a:rPr lang="en-US" sz="2000" smtClean="0">
                <a:solidFill>
                  <a:srgbClr val="000000"/>
                </a:solidFill>
                <a:latin typeface="Arial - 27"/>
              </a:rPr>
              <a:t> Les </a:t>
            </a:r>
            <a:r>
              <a:rPr lang="en-US" sz="2000" b="1" u="sng" smtClean="0">
                <a:solidFill>
                  <a:srgbClr val="000000"/>
                </a:solidFill>
                <a:latin typeface="Arial - 27"/>
              </a:rPr>
              <a:t>Fronts alliés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étaient sur l'attaque grâce à  victoires commes Midway, Stalingrad, etc... 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-Les bombardements aériens en Allemagne se sont  intensifiés par les bombardiers Canadiens, Britanniques et Américains.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304800"/>
            <a:ext cx="8719311" cy="32505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b="1" u="sng" smtClean="0">
                <a:solidFill>
                  <a:srgbClr val="000000"/>
                </a:solidFill>
                <a:latin typeface="Arial - 35"/>
              </a:rPr>
              <a:t>La Contribution du Canada</a:t>
            </a:r>
          </a:p>
          <a:p>
            <a:endParaRPr lang="en-US" sz="2600" b="1" u="sng" smtClean="0">
              <a:solidFill>
                <a:srgbClr val="000000"/>
              </a:solidFill>
              <a:latin typeface="Arial - 35"/>
            </a:endParaRPr>
          </a:p>
          <a:p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- 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Les bombardiers Canadiens ont continué leur  bombardement d'Allemagne. Leur but était d'empêcher  Allemagne de continuer la guerre. 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-Mais ces bombarements ont provoqué des débats à  cause de perte de civils.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 Le Canada a aussi envahi l'Italie pour l'empêcher leur  combat.  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330200" y="1231900"/>
            <a:ext cx="7839456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Times New Roman - 19"/>
              </a:rPr>
              <a:t>http://www.youtube.com/watch?feature=player_detailpage&amp;v=0Znr-eaov20</a:t>
            </a:r>
            <a:endParaRPr lang="en-US" sz="1400">
              <a:solidFill>
                <a:srgbClr val="000000"/>
              </a:solidFill>
              <a:latin typeface="Times New Roman - 19"/>
            </a:endParaRPr>
          </a:p>
        </p:txBody>
      </p:sp>
      <p:sp>
        <p:nvSpPr>
          <p:cNvPr id="3" name="TextBox 2">
            <a:hlinkClick r:id="rId4"/>
          </p:cNvPr>
          <p:cNvSpPr txBox="1"/>
          <p:nvPr/>
        </p:nvSpPr>
        <p:spPr>
          <a:xfrm>
            <a:off x="342900" y="2527300"/>
            <a:ext cx="9081769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1100" b="1" u="sng" smtClean="0">
                <a:solidFill>
                  <a:srgbClr val="000000"/>
                </a:solidFill>
                <a:latin typeface="Times New Roman - 15"/>
              </a:rPr>
              <a:t>Portraits de Canadiens: Tommy Prince</a:t>
            </a:r>
          </a:p>
          <a:p>
            <a:r>
              <a:rPr lang="en-US" sz="1100" b="1" u="sng" smtClean="0">
                <a:solidFill>
                  <a:srgbClr val="000000"/>
                </a:solidFill>
                <a:latin typeface="Times New Roman - 15"/>
              </a:rPr>
              <a:t>h</a:t>
            </a:r>
            <a:r>
              <a:rPr lang="en-US" sz="1100" smtClean="0">
                <a:solidFill>
                  <a:srgbClr val="000000"/>
                </a:solidFill>
                <a:latin typeface="Times New Roman - 15"/>
              </a:rPr>
              <a:t>ttp://www.youtube.com/watch?v=gyvrBOGorNA&amp;safety_mode=true&amp;persist_safety_mode=1&amp;safe=active</a:t>
            </a:r>
            <a:endParaRPr lang="en-US" sz="110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Box 3">
            <a:hlinkClick r:id="rId5"/>
          </p:cNvPr>
          <p:cNvSpPr txBox="1"/>
          <p:nvPr/>
        </p:nvSpPr>
        <p:spPr>
          <a:xfrm>
            <a:off x="393700" y="4673600"/>
            <a:ext cx="9100311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Times New Roman - 15"/>
              </a:rPr>
              <a:t>http://www.youtube.com/watch?v=-RWTVPuxw7k&amp;safety_mode=true&amp;persist_safety_mode=1&amp;safe=active</a:t>
            </a:r>
            <a:endParaRPr lang="en-US" sz="110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5" name="TextBox 4">
            <a:hlinkClick r:id="rId6"/>
          </p:cNvPr>
          <p:cNvSpPr txBox="1"/>
          <p:nvPr/>
        </p:nvSpPr>
        <p:spPr>
          <a:xfrm>
            <a:off x="342900" y="3492500"/>
            <a:ext cx="10300969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Times New Roman - 15"/>
              </a:rPr>
              <a:t>http://www.youtube.com/watch?NR=1&amp;v=j4GpP0Yox9w&amp;feature=endscreen&amp;safety_mode=true&amp;persist_safety_mode=1 &amp;safe=active</a:t>
            </a:r>
            <a:endParaRPr lang="en-US" sz="1100">
              <a:solidFill>
                <a:srgbClr val="000000"/>
              </a:solidFill>
              <a:latin typeface="Times New Roman - 15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era1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4500" y="4610100"/>
            <a:ext cx="2268092" cy="21353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41300" y="63500"/>
            <a:ext cx="8871711" cy="31700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i="1" u="sng" smtClean="0">
                <a:solidFill>
                  <a:srgbClr val="000000"/>
                </a:solidFill>
                <a:latin typeface="Arial - 27"/>
              </a:rPr>
              <a:t>Phase 4: de juin 1944 - septembre 1945</a:t>
            </a:r>
          </a:p>
          <a:p>
            <a:r>
              <a:rPr lang="en-US" sz="2000" i="1" u="sng" smtClean="0">
                <a:solidFill>
                  <a:srgbClr val="000000"/>
                </a:solidFill>
                <a:latin typeface="Arial - 27"/>
              </a:rPr>
              <a:t>-</a:t>
            </a:r>
            <a:r>
              <a:rPr lang="en-US" sz="2000" smtClean="0">
                <a:solidFill>
                  <a:srgbClr val="000000"/>
                </a:solidFill>
                <a:latin typeface="Arial - 27"/>
              </a:rPr>
              <a:t> le 6 juin: </a:t>
            </a:r>
            <a:r>
              <a:rPr lang="en-US" sz="2000" b="1" u="sng" smtClean="0">
                <a:solidFill>
                  <a:srgbClr val="000000"/>
                </a:solidFill>
                <a:latin typeface="Arial - 27"/>
              </a:rPr>
              <a:t>Jour J</a:t>
            </a:r>
            <a:r>
              <a:rPr lang="en-US" sz="2000" smtClean="0">
                <a:solidFill>
                  <a:srgbClr val="000000"/>
                </a:solidFill>
                <a:latin typeface="Arial - 27"/>
              </a:rPr>
              <a:t> (Operation Overlord)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 Les Canadiens ont débarqué de plage de côte de la  Normandie (un nom de code «Juno»)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 Les Américains et Britanniques ont aussi débarqué aux  différents plages.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-Ces forces alliés ont libéré la ville de Cæn (un routier  ferroviaire), puis Falaise et Paris. Après ces défaites les  Allemandes se sont repliés.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  <p:sp>
        <p:nvSpPr>
          <p:cNvPr id="4" name="TextBox 3">
            <a:hlinkClick r:id="rId4"/>
          </p:cNvPr>
          <p:cNvSpPr txBox="1"/>
          <p:nvPr/>
        </p:nvSpPr>
        <p:spPr>
          <a:xfrm>
            <a:off x="1003300" y="5664200"/>
            <a:ext cx="36322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Times New Roman - 20"/>
              </a:rPr>
              <a:t>http://www.stormingjuno.com/</a:t>
            </a:r>
            <a:endParaRPr lang="en-US" sz="1500" b="1">
              <a:solidFill>
                <a:srgbClr val="000000"/>
              </a:solidFill>
              <a:latin typeface="Times New Roman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406400"/>
            <a:ext cx="6239764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600" b="1" u="sng" smtClean="0">
                <a:solidFill>
                  <a:srgbClr val="000000"/>
                </a:solidFill>
                <a:latin typeface="Arial - 34"/>
              </a:rPr>
              <a:t>6.1 Le Chemin de la Guerre</a:t>
            </a:r>
            <a:endParaRPr lang="en-US" sz="2600" b="1" u="sng">
              <a:solidFill>
                <a:srgbClr val="000000"/>
              </a:solidFill>
              <a:latin typeface="Arial - 34"/>
            </a:endParaRPr>
          </a:p>
        </p:txBody>
      </p:sp>
      <p:pic>
        <p:nvPicPr>
          <p:cNvPr id="3" name="Picture 2" descr="poster-wwii-ally-canada-come-on-canada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9200" y="850900"/>
            <a:ext cx="2862453" cy="4284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14300" y="1231900"/>
            <a:ext cx="6177788" cy="36933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Times New Roman - 35"/>
              </a:rPr>
              <a:t>-L'été de 1939, Canadiens  observaient les événements  produisant en Europe:</a:t>
            </a:r>
          </a:p>
          <a:p>
            <a:endParaRPr lang="en-US" sz="2600" smtClean="0">
              <a:solidFill>
                <a:srgbClr val="000000"/>
              </a:solidFill>
              <a:latin typeface="Times New Roman - 35"/>
            </a:endParaRPr>
          </a:p>
          <a:p>
            <a:r>
              <a:rPr lang="en-US" sz="2600" smtClean="0">
                <a:solidFill>
                  <a:srgbClr val="000000"/>
                </a:solidFill>
                <a:latin typeface="Times New Roman - 35"/>
              </a:rPr>
              <a:t>-L'Allemagne voulait le territoire  de Pologne</a:t>
            </a:r>
          </a:p>
          <a:p>
            <a:endParaRPr lang="en-US" sz="2600" smtClean="0">
              <a:solidFill>
                <a:srgbClr val="000000"/>
              </a:solidFill>
              <a:latin typeface="Times New Roman - 35"/>
            </a:endParaRPr>
          </a:p>
          <a:p>
            <a:r>
              <a:rPr lang="en-US" sz="2600" smtClean="0">
                <a:solidFill>
                  <a:srgbClr val="000000"/>
                </a:solidFill>
                <a:latin typeface="Times New Roman - 35"/>
              </a:rPr>
              <a:t>-La Grande-Bretagne et la  </a:t>
            </a:r>
            <a:r>
              <a:rPr lang="fr-FR" sz="2600" smtClean="0">
                <a:solidFill>
                  <a:srgbClr val="000000"/>
                </a:solidFill>
                <a:latin typeface="Times New Roman - 35"/>
              </a:rPr>
              <a:t>France ont exigé l'Allemande de  cesser leur attaque.</a:t>
            </a:r>
            <a:endParaRPr lang="en-US" sz="2600">
              <a:solidFill>
                <a:srgbClr val="000000"/>
              </a:solidFill>
              <a:latin typeface="Times New Roman - 35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051" name="ShockwaveFlash1" r:id="rId2" imgW="9435599" imgH="6317628"/>
    </p:controls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77800"/>
            <a:ext cx="10102342" cy="34752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 b="1" u="sng" smtClean="0">
                <a:solidFill>
                  <a:srgbClr val="000000"/>
                </a:solidFill>
                <a:latin typeface="Arial - 35"/>
              </a:rPr>
              <a:t>La Contribution Canadienne Continue!</a:t>
            </a:r>
          </a:p>
          <a:p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 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- Les soldats canadiens ont été surnommés les «rats d'eau» à  cause de leur contribution de côtes.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 Plus que 6000 canadiens sont morts pendant la libération de  France et Pays-Bas.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-Après la fin de la guerre le 8 mai, 1945, les Canadiens sont  restés pour aider au retour à la paix.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-Plus d'un million hommes et femmes canadiens ont combattu  à la guerre.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279400" y="1714500"/>
            <a:ext cx="83058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Times New Roman - 20"/>
              </a:rPr>
              <a:t>http://www.youtube.com/watch?feature=player_detailpage&amp;v=hNQH-Srmmkg</a:t>
            </a:r>
            <a:endParaRPr lang="en-US" sz="1500">
              <a:solidFill>
                <a:srgbClr val="000000"/>
              </a:solidFill>
              <a:latin typeface="Times New Roman - 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5100"/>
            <a:ext cx="8236711" cy="355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600" b="1" u="sng" smtClean="0">
                <a:solidFill>
                  <a:srgbClr val="000000"/>
                </a:solidFill>
                <a:latin typeface="Arial - 34"/>
              </a:rPr>
              <a:t>6.3 La Guerre du Pacifique</a:t>
            </a:r>
          </a:p>
          <a:p>
            <a:r>
              <a:rPr lang="en-US" sz="2600" b="1" u="sng" smtClean="0">
                <a:solidFill>
                  <a:srgbClr val="000000"/>
                </a:solidFill>
                <a:latin typeface="Arial - 34"/>
              </a:rPr>
              <a:t> </a:t>
            </a:r>
          </a:p>
          <a:p>
            <a:r>
              <a:rPr lang="fr-FR" sz="2600" b="1" u="sng" smtClean="0">
                <a:solidFill>
                  <a:srgbClr val="000000"/>
                </a:solidFill>
                <a:latin typeface="Arial - 34"/>
              </a:rPr>
              <a:t>-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Après la défaite Allemande, les efforts étaient  concentrés en Asie. Le Canada a essayé de jouer un  rôle là aussi.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80 000 Canadiens se sont portés volontaires à cette  guerre, mais ils n'ont pas eu une chance à  combattre: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-</a:t>
            </a:r>
            <a:r>
              <a:rPr lang="en-US" sz="2000" b="1" u="sng" smtClean="0">
                <a:solidFill>
                  <a:srgbClr val="000000"/>
                </a:solidFill>
                <a:latin typeface="Arial - 27"/>
              </a:rPr>
              <a:t>La Bombe Atomique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a été larguée (par Les États- Unis) sur </a:t>
            </a:r>
            <a:r>
              <a:rPr lang="fr-FR" sz="2000" i="1" u="sng" smtClean="0">
                <a:solidFill>
                  <a:srgbClr val="000000"/>
                </a:solidFill>
                <a:latin typeface="Arial - 27"/>
              </a:rPr>
              <a:t>Hiroshima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le 6 aoùt, 1945 et </a:t>
            </a:r>
            <a:r>
              <a:rPr lang="fr-FR" sz="2000" i="1" u="sng" smtClean="0">
                <a:solidFill>
                  <a:srgbClr val="000000"/>
                </a:solidFill>
                <a:latin typeface="Arial - 27"/>
              </a:rPr>
              <a:t>Nagasaki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trois  jours plus tard.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165100"/>
            <a:ext cx="8264397" cy="35086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 b="1" u="sng" smtClean="0">
                <a:solidFill>
                  <a:srgbClr val="000000"/>
                </a:solidFill>
                <a:latin typeface="Arial - 35"/>
              </a:rPr>
              <a:t>La Bombe Atomique</a:t>
            </a:r>
          </a:p>
          <a:p>
            <a:r>
              <a:rPr lang="en-US" sz="2600" b="1" u="sng" smtClean="0">
                <a:solidFill>
                  <a:srgbClr val="000000"/>
                </a:solidFill>
                <a:latin typeface="Arial - 35"/>
              </a:rPr>
              <a:t> </a:t>
            </a:r>
          </a:p>
          <a:p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-</a:t>
            </a:r>
            <a:r>
              <a:rPr lang="fr-FR" smtClean="0">
                <a:solidFill>
                  <a:srgbClr val="000000"/>
                </a:solidFill>
                <a:latin typeface="Arial - 24"/>
              </a:rPr>
              <a:t> Sous le nom du code «Manhatten Project», après l'attaque de Pearl Harbor, le gouvernement américain a conçu cette bombe.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fr-FR" smtClean="0">
                <a:solidFill>
                  <a:srgbClr val="000000"/>
                </a:solidFill>
                <a:latin typeface="Arial - 24"/>
              </a:rPr>
              <a:t>- Le président (Harry Truman) a fait la choix éthique d'utiliser cette bombe au nom de sauvegarder des soldats alliés qui auraient continué leur lutte à Pacifique.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fr-FR" smtClean="0">
                <a:solidFill>
                  <a:srgbClr val="000000"/>
                </a:solidFill>
                <a:latin typeface="Arial - 24"/>
              </a:rPr>
              <a:t>- Mais, il a su qu'en faisant cela, ça tuerait milliards des innocents civilians au Japon.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 descr="MSOfficePNG(3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250" y="4826000"/>
            <a:ext cx="3961891" cy="2691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OfficePNG(5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2100" y="1854200"/>
            <a:ext cx="2631694" cy="5679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MSOfficePNG(6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8600" y="2159000"/>
            <a:ext cx="3221608" cy="4835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587500" y="711200"/>
            <a:ext cx="293954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La ville de Nagasaki 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avant la bombe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711200"/>
            <a:ext cx="293954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La ville de Nagasaki 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après la bombe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139700"/>
            <a:ext cx="9134856" cy="21852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mtClean="0"/>
          </a:p>
          <a:p>
            <a:r>
              <a:rPr lang="en-US" smtClean="0"/>
              <a:t>L</a:t>
            </a:r>
            <a:r>
              <a:rPr lang="en-US" sz="2600" b="1" u="sng" smtClean="0">
                <a:solidFill>
                  <a:srgbClr val="000000"/>
                </a:solidFill>
                <a:latin typeface="Arial - 35"/>
              </a:rPr>
              <a:t>'Attaque au Japon:</a:t>
            </a:r>
          </a:p>
          <a:p>
            <a:endParaRPr lang="en-US" sz="2600" b="1" u="sng" smtClean="0">
              <a:solidFill>
                <a:srgbClr val="000000"/>
              </a:solidFill>
              <a:latin typeface="Arial - 35"/>
            </a:endParaRPr>
          </a:p>
          <a:p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C'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était une attaque tellement contraversaire. La plupart du  monde ne savait pas que l'uranium était utilisé. Alors  180 000 gens sont morts immédiatement et de  nombreuses sont morts plus tard à cause de radiations.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  <p:pic>
        <p:nvPicPr>
          <p:cNvPr id="3" name="Picture 2" descr="hiroshima-portrait-100days-ga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0" y="4203700"/>
            <a:ext cx="2393695" cy="3034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Atomic_cloud_over_Hiroshima[1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8500" y="4140200"/>
            <a:ext cx="2435225" cy="31583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>
            <a:hlinkClick r:id="rId5"/>
          </p:cNvPr>
          <p:cNvSpPr txBox="1"/>
          <p:nvPr/>
        </p:nvSpPr>
        <p:spPr>
          <a:xfrm>
            <a:off x="2717800" y="3708400"/>
            <a:ext cx="4057015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00"/>
                </a:solidFill>
                <a:latin typeface="Arial - 11"/>
              </a:rPr>
              <a:t>http://www.youtube.com/watch?v=b8QY5gt1weE&amp;safe=active</a:t>
            </a:r>
            <a:endParaRPr lang="en-US" sz="900">
              <a:solidFill>
                <a:srgbClr val="000000"/>
              </a:solidFill>
              <a:latin typeface="Arial - 11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279400"/>
            <a:ext cx="8776969" cy="28315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 b="1" u="sng" smtClean="0">
                <a:solidFill>
                  <a:srgbClr val="000000"/>
                </a:solidFill>
                <a:latin typeface="Arial - 35"/>
              </a:rPr>
              <a:t>6.4 L'Holocauste</a:t>
            </a:r>
          </a:p>
          <a:p>
            <a:endParaRPr lang="en-US" sz="2600" b="1" u="sng" smtClean="0">
              <a:solidFill>
                <a:srgbClr val="000000"/>
              </a:solidFill>
              <a:latin typeface="Arial - 35"/>
            </a:endParaRPr>
          </a:p>
          <a:p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-M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ême si le monde a su qu'il existait de l'antisémitisme,  des camps de concentration, personne n' était préparée  pour la découverte connu par les Nazis comme:  </a:t>
            </a:r>
            <a:r>
              <a:rPr lang="fr-FR" sz="2000" b="1" smtClean="0">
                <a:solidFill>
                  <a:srgbClr val="000000"/>
                </a:solidFill>
                <a:latin typeface="Arial - 27"/>
              </a:rPr>
              <a:t>La  Solution Finale</a:t>
            </a:r>
          </a:p>
          <a:p>
            <a:endParaRPr lang="en-US" sz="2000" b="1" smtClean="0">
              <a:solidFill>
                <a:srgbClr val="000000"/>
              </a:solidFill>
              <a:latin typeface="Arial - 27"/>
            </a:endParaRPr>
          </a:p>
          <a:p>
            <a:r>
              <a:rPr lang="en-US" sz="2000" b="1" smtClean="0">
                <a:solidFill>
                  <a:srgbClr val="000000"/>
                </a:solidFill>
                <a:latin typeface="Arial - 27"/>
              </a:rPr>
              <a:t>- </a:t>
            </a:r>
            <a:r>
              <a:rPr lang="en-US" sz="2000" smtClean="0">
                <a:solidFill>
                  <a:srgbClr val="000000"/>
                </a:solidFill>
                <a:latin typeface="Arial - 27"/>
              </a:rPr>
              <a:t>Ce </a:t>
            </a:r>
            <a:r>
              <a:rPr lang="en-US" sz="2000" b="1" u="sng" smtClean="0">
                <a:solidFill>
                  <a:srgbClr val="000000"/>
                </a:solidFill>
                <a:latin typeface="Arial - 27"/>
              </a:rPr>
              <a:t>génocide</a:t>
            </a:r>
            <a:r>
              <a:rPr lang="en-US" sz="2000" smtClean="0">
                <a:solidFill>
                  <a:srgbClr val="000000"/>
                </a:solidFill>
                <a:latin typeface="Arial - 27"/>
              </a:rPr>
              <a:t> (</a:t>
            </a:r>
            <a:r>
              <a:rPr lang="en-US" sz="2000" u="sng" smtClean="0">
                <a:solidFill>
                  <a:srgbClr val="000000"/>
                </a:solidFill>
                <a:latin typeface="Arial - 27"/>
              </a:rPr>
              <a:t>l'intention d'éliminer des groupes  entiers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) a causé un choc dans le monde.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  <p:pic>
        <p:nvPicPr>
          <p:cNvPr id="3" name="Picture 2" descr="buchenwald5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00" y="4343400"/>
            <a:ext cx="3789679" cy="29342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66935a[1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8600" y="4330700"/>
            <a:ext cx="4071619" cy="29063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0" y="10617200"/>
            <a:ext cx="13614958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100" smtClean="0">
                <a:solidFill>
                  <a:srgbClr val="FFFFFF"/>
                </a:solidFill>
                <a:latin typeface="Corbel - 28"/>
              </a:rPr>
              <a:t>On Nov 7, 1938, a German diplomat is shot dead by a Polish Jew.</a:t>
            </a:r>
          </a:p>
          <a:p>
            <a:r>
              <a:rPr lang="en-CA" sz="2100" smtClean="0">
                <a:solidFill>
                  <a:srgbClr val="FFFFFF"/>
                </a:solidFill>
                <a:latin typeface="Corbel - 28"/>
              </a:rPr>
              <a:t>Germany retaliates by destroying over 8,000 Jewish businesses and over 200 synagogues.</a:t>
            </a:r>
            <a:endParaRPr lang="en-US" sz="2100">
              <a:solidFill>
                <a:srgbClr val="FFFFFF"/>
              </a:solidFill>
              <a:latin typeface="Corbel - 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9400"/>
            <a:ext cx="9627996" cy="298543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 u="sng" smtClean="0">
                <a:solidFill>
                  <a:srgbClr val="000000"/>
                </a:solidFill>
                <a:latin typeface="Arial - 36"/>
              </a:rPr>
              <a:t>6.4 L'Holocauste (Histoire)</a:t>
            </a:r>
          </a:p>
          <a:p>
            <a:endParaRPr lang="en-US" sz="2700" b="1" u="sng" smtClean="0">
              <a:solidFill>
                <a:srgbClr val="000000"/>
              </a:solidFill>
              <a:latin typeface="Arial - 36"/>
            </a:endParaRPr>
          </a:p>
          <a:p>
            <a:r>
              <a:rPr lang="en-US" sz="2700" b="1" u="sng" smtClean="0">
                <a:solidFill>
                  <a:srgbClr val="000000"/>
                </a:solidFill>
                <a:latin typeface="Arial - 36"/>
              </a:rPr>
              <a:t>-A</a:t>
            </a:r>
            <a:r>
              <a:rPr lang="en-US" sz="2100" smtClean="0">
                <a:solidFill>
                  <a:srgbClr val="000000"/>
                </a:solidFill>
                <a:latin typeface="Arial - 28"/>
              </a:rPr>
              <a:t>près Hitler est devenu </a:t>
            </a:r>
            <a:r>
              <a:rPr lang="en-US" sz="2100" b="1" u="sng" smtClean="0">
                <a:solidFill>
                  <a:srgbClr val="000000"/>
                </a:solidFill>
                <a:latin typeface="Arial - 28"/>
              </a:rPr>
              <a:t>le dictateur</a:t>
            </a:r>
            <a:r>
              <a:rPr lang="en-US" sz="2100" smtClean="0">
                <a:solidFill>
                  <a:srgbClr val="000000"/>
                </a:solidFill>
                <a:latin typeface="Arial - 28"/>
              </a:rPr>
              <a:t> (seul dirigeant) en </a:t>
            </a:r>
            <a:r>
              <a:rPr lang="fr-FR" sz="2100" smtClean="0">
                <a:solidFill>
                  <a:srgbClr val="000000"/>
                </a:solidFill>
                <a:latin typeface="Arial - 28"/>
              </a:rPr>
              <a:t>1933, son plan commeçait à dérouler.</a:t>
            </a:r>
          </a:p>
          <a:p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r>
              <a:rPr lang="fr-FR" sz="2100" smtClean="0">
                <a:solidFill>
                  <a:srgbClr val="000000"/>
                </a:solidFill>
                <a:latin typeface="Arial - 28"/>
              </a:rPr>
              <a:t>- En 1935, les Lois de Nuremburg étaient introduites en Allemagne:</a:t>
            </a:r>
          </a:p>
          <a:p>
            <a:r>
              <a:rPr lang="fr-FR" sz="2100" smtClean="0">
                <a:solidFill>
                  <a:srgbClr val="000000"/>
                </a:solidFill>
                <a:latin typeface="Arial - 28"/>
              </a:rPr>
              <a:t> </a:t>
            </a:r>
            <a:r>
              <a:rPr lang="fr-FR" sz="2200" smtClean="0">
                <a:solidFill>
                  <a:srgbClr val="000000"/>
                </a:solidFill>
                <a:latin typeface="Corbel - 30"/>
              </a:rPr>
              <a:t>mariages entre juifs et non-juif étaient interdits</a:t>
            </a:r>
          </a:p>
          <a:p>
            <a:r>
              <a:rPr lang="fr-FR" sz="2200" smtClean="0">
                <a:solidFill>
                  <a:srgbClr val="000000"/>
                </a:solidFill>
                <a:latin typeface="Corbel - 30"/>
              </a:rPr>
              <a:t> juifs n'étaient pas considerés citoyens</a:t>
            </a:r>
            <a:endParaRPr lang="en-US" sz="2200">
              <a:solidFill>
                <a:srgbClr val="000000"/>
              </a:solidFill>
              <a:latin typeface="Corbel - 30"/>
            </a:endParaRPr>
          </a:p>
        </p:txBody>
      </p:sp>
      <p:pic>
        <p:nvPicPr>
          <p:cNvPr id="3" name="Picture 2" descr="MSOfficePNG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8600" y="4432300"/>
            <a:ext cx="3106546" cy="5208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77800" y="4838700"/>
            <a:ext cx="6235700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Corbel - 28"/>
              </a:rPr>
              <a:t>Le 7 novembre 1938, un diplomat </a:t>
            </a:r>
            <a:r>
              <a:rPr lang="fr-FR" sz="2100" smtClean="0">
                <a:solidFill>
                  <a:srgbClr val="000000"/>
                </a:solidFill>
                <a:latin typeface="Corbel - 28"/>
              </a:rPr>
              <a:t>allemande est tué par un juif.</a:t>
            </a:r>
          </a:p>
          <a:p>
            <a:r>
              <a:rPr lang="fr-FR" sz="2100" smtClean="0">
                <a:solidFill>
                  <a:srgbClr val="000000"/>
                </a:solidFill>
                <a:latin typeface="Corbel - 28"/>
              </a:rPr>
              <a:t>La rétaliation est connue comme </a:t>
            </a:r>
            <a:r>
              <a:rPr lang="fr-FR" sz="2100" b="1" u="sng" smtClean="0">
                <a:solidFill>
                  <a:srgbClr val="000000"/>
                </a:solidFill>
                <a:latin typeface="Corbel - 28"/>
              </a:rPr>
              <a:t>«kristellnacht» </a:t>
            </a:r>
            <a:r>
              <a:rPr lang="fr-FR" sz="2100" smtClean="0">
                <a:solidFill>
                  <a:srgbClr val="000000"/>
                </a:solidFill>
                <a:latin typeface="Corbel - 28"/>
              </a:rPr>
              <a:t>où 8,000 entreprises juifs et 200 synagogues étaient détruit.</a:t>
            </a:r>
            <a:endParaRPr lang="en-US" sz="2100">
              <a:solidFill>
                <a:srgbClr val="000000"/>
              </a:solidFill>
              <a:latin typeface="Corbel - 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00" y="279400"/>
            <a:ext cx="8804656" cy="3139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 b="1" u="sng" smtClean="0">
                <a:solidFill>
                  <a:srgbClr val="000000"/>
                </a:solidFill>
                <a:latin typeface="Arial - 35"/>
              </a:rPr>
              <a:t>6.4 L'Holocauste (continué)</a:t>
            </a:r>
          </a:p>
          <a:p>
            <a:endParaRPr lang="en-US" sz="2600" b="1" u="sng" smtClean="0">
              <a:solidFill>
                <a:srgbClr val="000000"/>
              </a:solidFill>
              <a:latin typeface="Arial - 35"/>
            </a:endParaRPr>
          </a:p>
          <a:p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-P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rochain, les juif étaient placés en </a:t>
            </a:r>
            <a:r>
              <a:rPr lang="fr-FR" sz="2000" b="1" u="sng" smtClean="0">
                <a:solidFill>
                  <a:srgbClr val="000000"/>
                </a:solidFill>
                <a:latin typeface="Arial - 27"/>
              </a:rPr>
              <a:t>ghetto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en forcés de porter une </a:t>
            </a:r>
            <a:r>
              <a:rPr lang="fr-FR" sz="2000" b="1" u="sng" smtClean="0">
                <a:solidFill>
                  <a:srgbClr val="000000"/>
                </a:solidFill>
                <a:latin typeface="Arial - 27"/>
              </a:rPr>
              <a:t>étoile de David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au bras pour vite identification.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- En 1942, </a:t>
            </a:r>
            <a:r>
              <a:rPr lang="en-US" sz="2000" i="1" u="sng" smtClean="0">
                <a:solidFill>
                  <a:srgbClr val="000000"/>
                </a:solidFill>
                <a:latin typeface="Arial - 27"/>
              </a:rPr>
              <a:t>la conférénce Wannsee</a:t>
            </a:r>
            <a:r>
              <a:rPr lang="en-US" sz="2000" smtClean="0">
                <a:solidFill>
                  <a:srgbClr val="000000"/>
                </a:solidFill>
                <a:latin typeface="Arial - 27"/>
              </a:rPr>
              <a:t> sous le contrôle de 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Reinhard Heydrich, c'était déterminé d'éliminer complètement les juifs.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- Alors, en masse, les juifs étaient envoyés au camps de concentration.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  <p:pic>
        <p:nvPicPr>
          <p:cNvPr id="3" name="Picture 2" descr="MSOfficePNG(1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4600" y="5245100"/>
            <a:ext cx="3381756" cy="2240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MSOfficePNG(2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1100" y="5156200"/>
            <a:ext cx="2102357" cy="47012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558800"/>
            <a:ext cx="5685282" cy="40934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b="1" u="sng" smtClean="0">
                <a:solidFill>
                  <a:srgbClr val="000000"/>
                </a:solidFill>
                <a:latin typeface="Times New Roman - 35"/>
              </a:rPr>
              <a:t>Pourquoi la Guerre?</a:t>
            </a:r>
          </a:p>
          <a:p>
            <a:r>
              <a:rPr lang="en-US" sz="2600" b="1" u="sng" smtClean="0">
                <a:solidFill>
                  <a:srgbClr val="000000"/>
                </a:solidFill>
                <a:latin typeface="Times New Roman - 35"/>
              </a:rPr>
              <a:t>-</a:t>
            </a:r>
            <a:r>
              <a:rPr lang="en-US" sz="2600" smtClean="0">
                <a:solidFill>
                  <a:srgbClr val="000000"/>
                </a:solidFill>
                <a:latin typeface="Times New Roman - 35"/>
              </a:rPr>
              <a:t>Pourquoi après seulement 20  </a:t>
            </a:r>
            <a:r>
              <a:rPr lang="fr-FR" sz="2600" smtClean="0">
                <a:solidFill>
                  <a:srgbClr val="000000"/>
                </a:solidFill>
                <a:latin typeface="Times New Roman - 35"/>
              </a:rPr>
              <a:t>ans, le monde était-il prêt à  commencer une nouvelle  guerre?</a:t>
            </a:r>
          </a:p>
          <a:p>
            <a:endParaRPr lang="en-US" sz="2600" smtClean="0">
              <a:solidFill>
                <a:srgbClr val="000000"/>
              </a:solidFill>
              <a:latin typeface="Times New Roman - 35"/>
            </a:endParaRPr>
          </a:p>
          <a:p>
            <a:r>
              <a:rPr lang="en-US" sz="2600" smtClean="0">
                <a:solidFill>
                  <a:srgbClr val="000000"/>
                </a:solidFill>
                <a:latin typeface="Times New Roman - 35"/>
              </a:rPr>
              <a:t>-La Guerre précédante: était- </a:t>
            </a:r>
            <a:r>
              <a:rPr lang="fr-FR" sz="2600" smtClean="0">
                <a:solidFill>
                  <a:srgbClr val="000000"/>
                </a:solidFill>
                <a:latin typeface="Times New Roman - 35"/>
              </a:rPr>
              <a:t>elle «la der de der»?</a:t>
            </a:r>
          </a:p>
          <a:p>
            <a:endParaRPr lang="en-US" sz="2600" smtClean="0">
              <a:solidFill>
                <a:srgbClr val="000000"/>
              </a:solidFill>
              <a:latin typeface="Times New Roman - 35"/>
            </a:endParaRPr>
          </a:p>
          <a:p>
            <a:r>
              <a:rPr lang="en-US" sz="2600" smtClean="0">
                <a:solidFill>
                  <a:srgbClr val="000000"/>
                </a:solidFill>
                <a:latin typeface="Times New Roman - 35"/>
              </a:rPr>
              <a:t>-Pourquoi L'Allemagne et le  Japon voulaient-ils la guerre?</a:t>
            </a:r>
            <a:endParaRPr lang="en-US" sz="2600">
              <a:solidFill>
                <a:srgbClr val="000000"/>
              </a:solidFill>
              <a:latin typeface="Times New Roman - 35"/>
            </a:endParaRPr>
          </a:p>
        </p:txBody>
      </p:sp>
      <p:pic>
        <p:nvPicPr>
          <p:cNvPr id="3" name="Picture 2" descr="ww2allonsycanadiens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55600"/>
            <a:ext cx="3848100" cy="5689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9400"/>
            <a:ext cx="9627996" cy="32778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 u="sng" smtClean="0">
                <a:solidFill>
                  <a:srgbClr val="000000"/>
                </a:solidFill>
                <a:latin typeface="Arial - 36"/>
              </a:rPr>
              <a:t>6.4 L'Holocauste (Continué)</a:t>
            </a:r>
          </a:p>
          <a:p>
            <a:endParaRPr lang="en-US" sz="2700" b="1" u="sng" smtClean="0">
              <a:solidFill>
                <a:srgbClr val="000000"/>
              </a:solidFill>
              <a:latin typeface="Arial - 36"/>
            </a:endParaRPr>
          </a:p>
          <a:p>
            <a:r>
              <a:rPr lang="fr-FR" sz="2700" b="1" u="sng" smtClean="0">
                <a:solidFill>
                  <a:srgbClr val="000000"/>
                </a:solidFill>
                <a:latin typeface="Arial - 36"/>
              </a:rPr>
              <a:t>- </a:t>
            </a:r>
            <a:r>
              <a:rPr lang="fr-FR" sz="2100" smtClean="0">
                <a:solidFill>
                  <a:srgbClr val="000000"/>
                </a:solidFill>
                <a:latin typeface="Arial - 28"/>
              </a:rPr>
              <a:t>Les conditions en camps - Les juifs, gypsies, homosexuels, les Polonais, les handicapés et d'autres prisoniers étaient subjugués à:</a:t>
            </a:r>
          </a:p>
          <a:p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1. travail extrème</a:t>
            </a:r>
          </a:p>
          <a:p>
            <a:r>
              <a:rPr lang="fr-FR" sz="2100" smtClean="0">
                <a:solidFill>
                  <a:srgbClr val="000000"/>
                </a:solidFill>
                <a:latin typeface="Arial - 28"/>
              </a:rPr>
              <a:t>2. experiments scientifiques (où on meurt normalement des effets)</a:t>
            </a:r>
          </a:p>
          <a:p>
            <a:r>
              <a:rPr lang="fr-FR" sz="2100" smtClean="0">
                <a:solidFill>
                  <a:srgbClr val="000000"/>
                </a:solidFill>
                <a:latin typeface="Arial - 28"/>
              </a:rPr>
              <a:t>3. la mort par gaz, tirage en masse ou mort des éléments (comme malnutrition, la froidure etc...)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3" name="Picture 2" descr="MSOfficePNG(4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300" y="4991100"/>
            <a:ext cx="2656585" cy="38169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9400"/>
            <a:ext cx="9627996" cy="40010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 u="sng" smtClean="0">
                <a:solidFill>
                  <a:srgbClr val="000000"/>
                </a:solidFill>
                <a:latin typeface="Arial - 36"/>
              </a:rPr>
              <a:t>6.4 L'Holocauste (Continué)</a:t>
            </a:r>
          </a:p>
          <a:p>
            <a:endParaRPr lang="en-US" sz="2700" b="1" u="sng" smtClean="0">
              <a:solidFill>
                <a:srgbClr val="000000"/>
              </a:solidFill>
              <a:latin typeface="Arial - 36"/>
            </a:endParaRPr>
          </a:p>
          <a:p>
            <a:r>
              <a:rPr lang="fr-FR" sz="2700" b="1" u="sng" smtClean="0">
                <a:solidFill>
                  <a:srgbClr val="000000"/>
                </a:solidFill>
                <a:latin typeface="Arial - 36"/>
              </a:rPr>
              <a:t>- </a:t>
            </a:r>
            <a:r>
              <a:rPr lang="fr-FR" sz="2100" smtClean="0">
                <a:solidFill>
                  <a:srgbClr val="000000"/>
                </a:solidFill>
                <a:latin typeface="Arial - 28"/>
              </a:rPr>
              <a:t>Après la libération des camps, des officiels Nazi qui n'échappaient pas ou qui n'étaient pas morts devaient se présenter au proces judiciaire pour leurs actions contre l'humanité.</a:t>
            </a:r>
          </a:p>
          <a:p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pPr algn="ctr"/>
            <a:r>
              <a:rPr lang="fr-FR" sz="2100" smtClean="0">
                <a:solidFill>
                  <a:srgbClr val="000000"/>
                </a:solidFill>
                <a:latin typeface="Arial - 28"/>
              </a:rPr>
              <a:t>Le</a:t>
            </a:r>
            <a:r>
              <a:rPr lang="fr-FR" sz="2100" b="1" u="sng" smtClean="0">
                <a:solidFill>
                  <a:srgbClr val="000000"/>
                </a:solidFill>
                <a:latin typeface="Arial - 28"/>
              </a:rPr>
              <a:t> Procès de Crimes de Guerre à  Nuremburg</a:t>
            </a:r>
          </a:p>
          <a:p>
            <a:endParaRPr lang="en-US" sz="2100" b="1" u="sng" smtClean="0">
              <a:solidFill>
                <a:srgbClr val="000000"/>
              </a:solidFill>
              <a:latin typeface="Arial - 28"/>
            </a:endParaRPr>
          </a:p>
          <a:p>
            <a:r>
              <a:rPr lang="fr-FR" sz="2100" b="1" u="sng" smtClean="0">
                <a:solidFill>
                  <a:srgbClr val="000000"/>
                </a:solidFill>
                <a:latin typeface="Arial - 28"/>
              </a:rPr>
              <a:t>-I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ls étaient capturés, processus et executés en </a:t>
            </a: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commençant à 1946. Ce processus a pris neuf mois, alors </a:t>
            </a:r>
          </a:p>
          <a:p>
            <a:r>
              <a:rPr lang="fr-FR" sz="2000" smtClean="0">
                <a:solidFill>
                  <a:srgbClr val="000000"/>
                </a:solidFill>
                <a:latin typeface="Arial - 27"/>
              </a:rPr>
              <a:t>le monde a finalement connu les atrocités de l'holocauste.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  <p:pic>
        <p:nvPicPr>
          <p:cNvPr id="3" name="Picture 2" descr="DefendantsHLSL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5650" y="5200650"/>
            <a:ext cx="3696715" cy="2294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482600"/>
            <a:ext cx="8608314" cy="30626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fr-FR" sz="2700" b="1" u="sng" smtClean="0">
                <a:solidFill>
                  <a:srgbClr val="000000"/>
                </a:solidFill>
                <a:latin typeface="Arial - 36"/>
              </a:rPr>
              <a:t>Une Patrie pour les Juifs</a:t>
            </a:r>
          </a:p>
          <a:p>
            <a:endParaRPr lang="en-US" sz="2700" b="1" u="sng" smtClean="0">
              <a:solidFill>
                <a:srgbClr val="000000"/>
              </a:solidFill>
              <a:latin typeface="Arial - 36"/>
            </a:endParaRPr>
          </a:p>
          <a:p>
            <a:r>
              <a:rPr lang="fr-FR" sz="2700" b="1" u="sng" smtClean="0">
                <a:solidFill>
                  <a:srgbClr val="000000"/>
                </a:solidFill>
                <a:latin typeface="Arial - 36"/>
              </a:rPr>
              <a:t>-E</a:t>
            </a:r>
            <a:r>
              <a:rPr lang="fr-FR" sz="2100" smtClean="0">
                <a:solidFill>
                  <a:srgbClr val="000000"/>
                </a:solidFill>
                <a:latin typeface="Arial - 28"/>
              </a:rPr>
              <a:t>n 1948, L'État d'Isréal a été créé pour donner une  patrie aux Juifs en châtiment. </a:t>
            </a:r>
          </a:p>
          <a:p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r>
              <a:rPr lang="fr-FR" sz="2100" smtClean="0">
                <a:solidFill>
                  <a:srgbClr val="000000"/>
                </a:solidFill>
                <a:latin typeface="Arial - 28"/>
              </a:rPr>
              <a:t>- Mais, cette région est une région sacrée pour les  Chrétiens, Musulmans et les Juifs, alors les intérêts  religieuses et aussi politique  ont créé un nombreuses  de conflits de nos jours.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317500" y="4851400"/>
            <a:ext cx="700285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http://www.youtube.com/watch?v=IEbLJv3uSPY&amp;safe=active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6350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Attachments</a:t>
            </a: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270000" y="12700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70000" y="1587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dieppe refresher - YouTube2.mp4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50800"/>
            <a:ext cx="9398000" cy="46628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700" b="1" u="sng" smtClean="0">
                <a:solidFill>
                  <a:srgbClr val="000000"/>
                </a:solidFill>
                <a:latin typeface="Times New Roman - 36"/>
              </a:rPr>
              <a:t>Le Traité de Versailles: 1919</a:t>
            </a:r>
          </a:p>
          <a:p>
            <a:pPr algn="ctr"/>
            <a:r>
              <a:rPr lang="en-US" sz="2700" b="1" u="sng" smtClean="0">
                <a:solidFill>
                  <a:srgbClr val="000000"/>
                </a:solidFill>
                <a:latin typeface="Times New Roman - 36"/>
              </a:rPr>
              <a:t>H</a:t>
            </a:r>
            <a:r>
              <a:rPr lang="en-US" sz="2700" i="1" smtClean="0">
                <a:solidFill>
                  <a:srgbClr val="000000"/>
                </a:solidFill>
                <a:latin typeface="Times New Roman - 36"/>
              </a:rPr>
              <a:t>istoire:</a:t>
            </a:r>
          </a:p>
          <a:p>
            <a:pPr algn="ctr"/>
            <a:r>
              <a:rPr lang="fr-FR" sz="2700" i="1" smtClean="0">
                <a:solidFill>
                  <a:srgbClr val="000000"/>
                </a:solidFill>
                <a:latin typeface="Times New Roman - 36"/>
              </a:rPr>
              <a:t>A</a:t>
            </a:r>
            <a:r>
              <a:rPr lang="fr-FR" sz="2700" smtClean="0">
                <a:solidFill>
                  <a:srgbClr val="000000"/>
                </a:solidFill>
                <a:latin typeface="Times New Roman - 36"/>
              </a:rPr>
              <a:t>près la guerre précédante, L'Allemagne était  puni par le monde pour l'avoir commencé:</a:t>
            </a:r>
          </a:p>
          <a:p>
            <a:endParaRPr lang="en-US" sz="2700" smtClean="0">
              <a:solidFill>
                <a:srgbClr val="000000"/>
              </a:solidFill>
              <a:latin typeface="Times New Roman - 36"/>
            </a:endParaRPr>
          </a:p>
          <a:p>
            <a:r>
              <a:rPr lang="fr-FR" sz="2700" smtClean="0">
                <a:solidFill>
                  <a:srgbClr val="000000"/>
                </a:solidFill>
                <a:latin typeface="Times New Roman - 36"/>
              </a:rPr>
              <a:t>L'Allemagne était forcé de payer une somme  d'argent appelée </a:t>
            </a:r>
            <a:r>
              <a:rPr lang="fr-FR" sz="2700" b="1" u="sng" smtClean="0">
                <a:solidFill>
                  <a:srgbClr val="000000"/>
                </a:solidFill>
                <a:latin typeface="Times New Roman - 36"/>
              </a:rPr>
              <a:t>des reparations de guerre</a:t>
            </a:r>
            <a:r>
              <a:rPr lang="fr-FR" sz="2700" smtClean="0">
                <a:solidFill>
                  <a:srgbClr val="000000"/>
                </a:solidFill>
                <a:latin typeface="Times New Roman - 36"/>
              </a:rPr>
              <a:t> aux vainquers.</a:t>
            </a:r>
          </a:p>
          <a:p>
            <a:r>
              <a:rPr lang="fr-FR" sz="2700" smtClean="0">
                <a:solidFill>
                  <a:srgbClr val="000000"/>
                </a:solidFill>
                <a:latin typeface="Times New Roman - 36"/>
              </a:rPr>
              <a:t>Durant des années (1919-1932) L'Allemagne a connu une période difficile en économie, en société et en militaire.</a:t>
            </a:r>
          </a:p>
          <a:p>
            <a:r>
              <a:rPr lang="fr-FR" sz="2700" smtClean="0">
                <a:solidFill>
                  <a:srgbClr val="000000"/>
                </a:solidFill>
                <a:latin typeface="Times New Roman - 36"/>
              </a:rPr>
              <a:t>Mais, Hitler a été élu en 1933 et il n'a pas  respecté ce traité.</a:t>
            </a:r>
            <a:endParaRPr lang="en-US" sz="2700">
              <a:solidFill>
                <a:srgbClr val="000000"/>
              </a:solidFill>
              <a:latin typeface="Times New Roman - 36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7" name="ShockwaveFlash1" r:id="rId2" imgW="8604553" imgH="6463247"/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92100"/>
            <a:ext cx="7375143" cy="36625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b="1" u="sng" smtClean="0">
                <a:solidFill>
                  <a:srgbClr val="000000"/>
                </a:solidFill>
                <a:latin typeface="Arial - 35"/>
              </a:rPr>
              <a:t>La Contribution du Canada</a:t>
            </a:r>
          </a:p>
          <a:p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-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Le Canada ne voulait pas avoir </a:t>
            </a:r>
            <a:r>
              <a:rPr lang="fr-FR" sz="2000" i="1" smtClean="0">
                <a:solidFill>
                  <a:srgbClr val="000000"/>
                </a:solidFill>
                <a:latin typeface="Arial - 27"/>
              </a:rPr>
              <a:t>la conscription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  (comme à première guerre), alors il a organisé  un petit groupe de volontaires et les envoyait à  Grande-Bretagne le décembre 1939.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- les </a:t>
            </a:r>
            <a:r>
              <a:rPr lang="en-US" sz="2000" b="1" u="sng" smtClean="0">
                <a:solidFill>
                  <a:srgbClr val="000000"/>
                </a:solidFill>
                <a:latin typeface="Arial - 27"/>
              </a:rPr>
              <a:t>marines marchands</a:t>
            </a:r>
            <a:r>
              <a:rPr lang="en-US" sz="2000" smtClean="0">
                <a:solidFill>
                  <a:srgbClr val="000000"/>
                </a:solidFill>
                <a:latin typeface="Arial - 27"/>
              </a:rPr>
              <a:t> ont transporté les  matériaux de guerre en </a:t>
            </a:r>
            <a:r>
              <a:rPr lang="en-US" sz="2000" b="1" u="sng" smtClean="0">
                <a:solidFill>
                  <a:srgbClr val="000000"/>
                </a:solidFill>
                <a:latin typeface="Arial - 27"/>
              </a:rPr>
              <a:t>convois</a:t>
            </a:r>
            <a:r>
              <a:rPr lang="en-US" sz="2000" smtClean="0">
                <a:solidFill>
                  <a:srgbClr val="000000"/>
                </a:solidFill>
                <a:latin typeface="Arial - 27"/>
              </a:rPr>
              <a:t> (groupes de  navires).</a:t>
            </a:r>
          </a:p>
          <a:p>
            <a:endParaRPr lang="en-US" sz="2000" smtClean="0">
              <a:solidFill>
                <a:srgbClr val="000000"/>
              </a:solidFill>
              <a:latin typeface="Arial - 27"/>
            </a:endParaRP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-Les sous-marins allemands (</a:t>
            </a:r>
            <a:r>
              <a:rPr lang="en-US" sz="2000" u="sng" smtClean="0">
                <a:solidFill>
                  <a:srgbClr val="000000"/>
                </a:solidFill>
                <a:latin typeface="Arial - 27"/>
              </a:rPr>
              <a:t>U-boots</a:t>
            </a:r>
            <a:r>
              <a:rPr lang="en-US" sz="2000" smtClean="0">
                <a:solidFill>
                  <a:srgbClr val="000000"/>
                </a:solidFill>
                <a:latin typeface="Arial - 27"/>
              </a:rPr>
              <a:t>) ont  </a:t>
            </a:r>
            <a:r>
              <a:rPr lang="fr-FR" sz="2000" smtClean="0">
                <a:solidFill>
                  <a:srgbClr val="000000"/>
                </a:solidFill>
                <a:latin typeface="Arial - 27"/>
              </a:rPr>
              <a:t>coulé beaucoup de ses navires.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  <p:pic>
        <p:nvPicPr>
          <p:cNvPr id="3" name="Picture 2" descr="imagesCAQ3Q88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7700" y="4248150"/>
            <a:ext cx="3079368" cy="2152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609600"/>
            <a:ext cx="7525511" cy="42311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b="1" u="sng" smtClean="0">
                <a:solidFill>
                  <a:srgbClr val="000000"/>
                </a:solidFill>
                <a:latin typeface="Times New Roman - 34"/>
              </a:rPr>
              <a:t>Le Pouvoir de Hitler </a:t>
            </a:r>
          </a:p>
          <a:p>
            <a:r>
              <a:rPr lang="fr-FR" sz="2600" b="1" u="sng" smtClean="0">
                <a:solidFill>
                  <a:srgbClr val="000000"/>
                </a:solidFill>
                <a:latin typeface="Times New Roman - 34"/>
              </a:rPr>
              <a:t>-</a:t>
            </a:r>
            <a:r>
              <a:rPr lang="fr-FR" sz="2600" smtClean="0">
                <a:solidFill>
                  <a:srgbClr val="000000"/>
                </a:solidFill>
                <a:latin typeface="Times New Roman - 34"/>
              </a:rPr>
              <a:t>Après les élections, Hitler et sa régime: le  Parti Nationale-Socialiste (connue comme  Nazi) a commencé à </a:t>
            </a:r>
            <a:r>
              <a:rPr lang="fr-FR" sz="2600" b="1" u="sng" smtClean="0">
                <a:solidFill>
                  <a:srgbClr val="000000"/>
                </a:solidFill>
                <a:latin typeface="Times New Roman - 34"/>
              </a:rPr>
              <a:t>annexer</a:t>
            </a:r>
            <a:r>
              <a:rPr lang="fr-FR" sz="2600" smtClean="0">
                <a:solidFill>
                  <a:srgbClr val="000000"/>
                </a:solidFill>
                <a:latin typeface="Times New Roman - 34"/>
              </a:rPr>
              <a:t> certaines territoires enlevés à l'Allemagne après la  première guerre.</a:t>
            </a:r>
          </a:p>
          <a:p>
            <a:endParaRPr lang="en-US" sz="2600" smtClean="0">
              <a:solidFill>
                <a:srgbClr val="000000"/>
              </a:solidFill>
              <a:latin typeface="Times New Roman - 34"/>
            </a:endParaRPr>
          </a:p>
          <a:p>
            <a:r>
              <a:rPr lang="en-US" sz="2600" smtClean="0">
                <a:solidFill>
                  <a:srgbClr val="000000"/>
                </a:solidFill>
                <a:latin typeface="Times New Roman - 34"/>
              </a:rPr>
              <a:t>Te</a:t>
            </a:r>
            <a:r>
              <a:rPr lang="en-US" sz="2600" i="1" smtClean="0">
                <a:solidFill>
                  <a:srgbClr val="000000"/>
                </a:solidFill>
                <a:latin typeface="Times New Roman - 34"/>
              </a:rPr>
              <a:t>rme: </a:t>
            </a:r>
            <a:r>
              <a:rPr lang="en-US" sz="2600" b="1" i="1" smtClean="0">
                <a:solidFill>
                  <a:srgbClr val="000000"/>
                </a:solidFill>
                <a:latin typeface="Times New Roman - 34"/>
              </a:rPr>
              <a:t>Annexer</a:t>
            </a:r>
            <a:r>
              <a:rPr lang="en-US" sz="2600" i="1" smtClean="0">
                <a:solidFill>
                  <a:srgbClr val="000000"/>
                </a:solidFill>
                <a:latin typeface="Times New Roman - 34"/>
              </a:rPr>
              <a:t> - d'essayer de </a:t>
            </a:r>
          </a:p>
          <a:p>
            <a:r>
              <a:rPr lang="fr-FR" sz="2600" i="1" smtClean="0">
                <a:solidFill>
                  <a:srgbClr val="000000"/>
                </a:solidFill>
                <a:latin typeface="Times New Roman - 34"/>
              </a:rPr>
              <a:t>joindre un territoire à l'ensemble.</a:t>
            </a:r>
          </a:p>
          <a:p>
            <a:endParaRPr lang="en-US" sz="2600" i="1" smtClean="0">
              <a:solidFill>
                <a:srgbClr val="000000"/>
              </a:solidFill>
              <a:latin typeface="Times New Roman - 34"/>
            </a:endParaRPr>
          </a:p>
          <a:p>
            <a:r>
              <a:rPr lang="fr-FR" sz="2600" i="1" smtClean="0">
                <a:solidFill>
                  <a:srgbClr val="000000"/>
                </a:solidFill>
                <a:latin typeface="Times New Roman - 34"/>
              </a:rPr>
              <a:t>Re</a:t>
            </a:r>
            <a:r>
              <a:rPr lang="fr-FR" sz="2600" smtClean="0">
                <a:solidFill>
                  <a:srgbClr val="000000"/>
                </a:solidFill>
                <a:latin typeface="Times New Roman - 34"/>
              </a:rPr>
              <a:t>garde figure 6.2 du texte</a:t>
            </a:r>
            <a:endParaRPr lang="en-US" sz="2600">
              <a:solidFill>
                <a:srgbClr val="000000"/>
              </a:solidFill>
              <a:latin typeface="Times New Roman - 34"/>
            </a:endParaRPr>
          </a:p>
        </p:txBody>
      </p:sp>
      <p:pic>
        <p:nvPicPr>
          <p:cNvPr id="3" name="Picture 2" descr="hitler01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1000" y="3994150"/>
            <a:ext cx="3157728" cy="34745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266700"/>
            <a:ext cx="9839197" cy="40934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b="1" u="sng" smtClean="0">
                <a:solidFill>
                  <a:srgbClr val="000000"/>
                </a:solidFill>
                <a:latin typeface="Arial - 35"/>
              </a:rPr>
              <a:t>Autres Nations</a:t>
            </a:r>
          </a:p>
          <a:p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-</a:t>
            </a:r>
            <a:r>
              <a:rPr lang="fr-FR" sz="2600" smtClean="0">
                <a:solidFill>
                  <a:srgbClr val="000000"/>
                </a:solidFill>
                <a:latin typeface="Arial - 35"/>
              </a:rPr>
              <a:t> Les pays Anglais, Français, Américains et  Canadiens voulaient éviter une autre guerre, alors:</a:t>
            </a:r>
          </a:p>
          <a:p>
            <a:endParaRPr lang="en-US" sz="2600" smtClean="0">
              <a:solidFill>
                <a:srgbClr val="000000"/>
              </a:solidFill>
              <a:latin typeface="Arial - 35"/>
            </a:endParaRPr>
          </a:p>
          <a:p>
            <a:r>
              <a:rPr lang="fr-FR" sz="2600" smtClean="0">
                <a:solidFill>
                  <a:srgbClr val="000000"/>
                </a:solidFill>
                <a:latin typeface="Arial - 35"/>
              </a:rPr>
              <a:t>-Ils ont essayer de satisfaire les exiges et les  actions d'Allemande:</a:t>
            </a:r>
          </a:p>
          <a:p>
            <a:endParaRPr lang="en-US" sz="2600" smtClean="0">
              <a:solidFill>
                <a:srgbClr val="000000"/>
              </a:solidFill>
              <a:latin typeface="Arial - 35"/>
            </a:endParaRPr>
          </a:p>
          <a:p>
            <a:r>
              <a:rPr lang="fr-FR" sz="2600" smtClean="0">
                <a:solidFill>
                  <a:srgbClr val="000000"/>
                </a:solidFill>
                <a:latin typeface="Arial - 35"/>
              </a:rPr>
              <a:t>- Ils ont créé un nouveau document politique  appelé </a:t>
            </a:r>
            <a:r>
              <a:rPr lang="fr-FR" sz="2600" b="1" u="sng" smtClean="0">
                <a:solidFill>
                  <a:srgbClr val="000000"/>
                </a:solidFill>
                <a:latin typeface="Arial - 35"/>
              </a:rPr>
              <a:t>La Politique de Conciliation</a:t>
            </a:r>
            <a:r>
              <a:rPr lang="fr-FR" sz="2600" smtClean="0">
                <a:solidFill>
                  <a:srgbClr val="000000"/>
                </a:solidFill>
                <a:latin typeface="Arial - 35"/>
              </a:rPr>
              <a:t>. (et en tourne, ils ont donné les Nazis plus de pouvoir)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1130300" y="6629400"/>
            <a:ext cx="72898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Times New Roman - 20"/>
              </a:rPr>
              <a:t>http://www.history.co.uk/explore-history/ww2/appeasement.html</a:t>
            </a:r>
            <a:endParaRPr lang="en-US" sz="1500" b="1">
              <a:solidFill>
                <a:srgbClr val="000000"/>
              </a:solidFill>
              <a:latin typeface="Times New Roman - 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508000"/>
            <a:ext cx="5569711" cy="35548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500" b="1" u="sng" smtClean="0">
                <a:solidFill>
                  <a:srgbClr val="000000"/>
                </a:solidFill>
                <a:latin typeface="Times New Roman - 34"/>
              </a:rPr>
              <a:t>Le Canada en Guerre</a:t>
            </a:r>
          </a:p>
          <a:p>
            <a:r>
              <a:rPr lang="en-US" sz="2500" b="1" u="sng" smtClean="0">
                <a:solidFill>
                  <a:srgbClr val="000000"/>
                </a:solidFill>
                <a:latin typeface="Times New Roman - 34"/>
              </a:rPr>
              <a:t>-</a:t>
            </a:r>
            <a:r>
              <a:rPr lang="en-US" sz="2500" smtClean="0">
                <a:solidFill>
                  <a:srgbClr val="000000"/>
                </a:solidFill>
                <a:latin typeface="Times New Roman - 34"/>
              </a:rPr>
              <a:t> Depuis 1931, le Canada  pouvait décider la matière  politique étrangère (il est  devenu plus indépendant qu'à  la première guerre)  </a:t>
            </a:r>
          </a:p>
          <a:p>
            <a:endParaRPr lang="en-US" sz="2500" smtClean="0">
              <a:solidFill>
                <a:srgbClr val="000000"/>
              </a:solidFill>
              <a:latin typeface="Times New Roman - 34"/>
            </a:endParaRPr>
          </a:p>
          <a:p>
            <a:r>
              <a:rPr lang="en-US" sz="2500" smtClean="0">
                <a:solidFill>
                  <a:srgbClr val="000000"/>
                </a:solidFill>
                <a:latin typeface="Times New Roman - 34"/>
              </a:rPr>
              <a:t>-Le premier ministre William  Lyon Mackenzie King a  déclaré la guerre officiellement  le 10 septembre, 1939.</a:t>
            </a:r>
            <a:endParaRPr lang="en-US" sz="2500">
              <a:solidFill>
                <a:srgbClr val="000000"/>
              </a:solidFill>
              <a:latin typeface="Times New Roman - 34"/>
            </a:endParaRPr>
          </a:p>
        </p:txBody>
      </p:sp>
      <p:pic>
        <p:nvPicPr>
          <p:cNvPr id="3" name="Picture 2" descr="ww2lickthemoverthere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6650" y="584200"/>
            <a:ext cx="3264408" cy="47774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780</Words>
  <Application>Microsoft Office PowerPoint</Application>
  <PresentationFormat>Custom</PresentationFormat>
  <Paragraphs>187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Arial</vt:lpstr>
      <vt:lpstr>Arial Black - 47</vt:lpstr>
      <vt:lpstr>Arial Narrow - 35</vt:lpstr>
      <vt:lpstr>Arial - 34</vt:lpstr>
      <vt:lpstr>Times New Roman - 35</vt:lpstr>
      <vt:lpstr>Times New Roman - 36</vt:lpstr>
      <vt:lpstr>Arial - 35</vt:lpstr>
      <vt:lpstr>Arial - 27</vt:lpstr>
      <vt:lpstr>Times New Roman - 34</vt:lpstr>
      <vt:lpstr>Times New Roman - 20</vt:lpstr>
      <vt:lpstr>Calibri</vt:lpstr>
      <vt:lpstr>Times New Roman - 19</vt:lpstr>
      <vt:lpstr>Times New Roman - 15</vt:lpstr>
      <vt:lpstr>Arial - 24</vt:lpstr>
      <vt:lpstr>Arial - 11</vt:lpstr>
      <vt:lpstr>Corbel - 28</vt:lpstr>
      <vt:lpstr>Arial - 36</vt:lpstr>
      <vt:lpstr>Arial - 28</vt:lpstr>
      <vt:lpstr>Corbel - 30</vt:lpstr>
      <vt:lpstr>Arial - 20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ESDNL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Windows User</cp:lastModifiedBy>
  <cp:revision>12</cp:revision>
  <dcterms:created xsi:type="dcterms:W3CDTF">2014-05-26T17:18:11Z</dcterms:created>
  <dcterms:modified xsi:type="dcterms:W3CDTF">2016-01-10T20:38:55Z</dcterms:modified>
</cp:coreProperties>
</file>