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62" r:id="rId5"/>
    <p:sldId id="260" r:id="rId6"/>
    <p:sldId id="261" r:id="rId7"/>
    <p:sldId id="257" r:id="rId8"/>
    <p:sldId id="258"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02ABCA-0405-4CA2-ABEA-3DE78624548B}"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AD43F-7898-412E-B2C6-28E12557E1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2ABCA-0405-4CA2-ABEA-3DE78624548B}" type="datetimeFigureOut">
              <a:rPr lang="en-US" smtClean="0"/>
              <a:pPr/>
              <a:t>11/19/2012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AD43F-7898-412E-B2C6-28E12557E1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Rose for Emily”</a:t>
            </a:r>
            <a:endParaRPr lang="en-US" dirty="0"/>
          </a:p>
        </p:txBody>
      </p:sp>
      <p:sp>
        <p:nvSpPr>
          <p:cNvPr id="3" name="Subtitle 2"/>
          <p:cNvSpPr>
            <a:spLocks noGrp="1"/>
          </p:cNvSpPr>
          <p:nvPr>
            <p:ph type="subTitle" idx="1"/>
          </p:nvPr>
        </p:nvSpPr>
        <p:spPr/>
        <p:txBody>
          <a:bodyPr/>
          <a:lstStyle/>
          <a:p>
            <a:r>
              <a:rPr lang="en-US" dirty="0" smtClean="0"/>
              <a:t>By William Faulkner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Faulkner</a:t>
            </a:r>
            <a:endParaRPr lang="en-US" dirty="0"/>
          </a:p>
        </p:txBody>
      </p:sp>
      <p:sp>
        <p:nvSpPr>
          <p:cNvPr id="3" name="Content Placeholder 2"/>
          <p:cNvSpPr>
            <a:spLocks noGrp="1"/>
          </p:cNvSpPr>
          <p:nvPr>
            <p:ph idx="1"/>
          </p:nvPr>
        </p:nvSpPr>
        <p:spPr>
          <a:xfrm>
            <a:off x="228600" y="1600200"/>
            <a:ext cx="8610600" cy="5029200"/>
          </a:xfrm>
        </p:spPr>
        <p:txBody>
          <a:bodyPr>
            <a:noAutofit/>
          </a:bodyPr>
          <a:lstStyle/>
          <a:p>
            <a:r>
              <a:rPr lang="en-US" sz="2400" dirty="0" smtClean="0"/>
              <a:t>The man himself never stood taller than five feet, six inches tall, but in the realm of American literature, William Faulkner is a giant. More than simply a renowned Mississippi writer, the Nobel Prize-winning novelist and short story writer is acclaimed throughout the world as one of the twentieth century’s greatest writers</a:t>
            </a:r>
          </a:p>
          <a:p>
            <a:r>
              <a:rPr lang="en-US" sz="2400" dirty="0" smtClean="0"/>
              <a:t>Faulkner saw the first national publication of a short story he had written, “A Rose for Emily,” in </a:t>
            </a:r>
            <a:r>
              <a:rPr lang="en-US" sz="2400" i="1" dirty="0" smtClean="0"/>
              <a:t>Forum</a:t>
            </a:r>
            <a:r>
              <a:rPr lang="en-US" sz="2400" dirty="0" smtClean="0"/>
              <a:t> magazine. It would be followed that year by “Honor” in </a:t>
            </a:r>
            <a:r>
              <a:rPr lang="en-US" sz="2400" i="1" dirty="0" smtClean="0"/>
              <a:t>American Mercury</a:t>
            </a:r>
            <a:r>
              <a:rPr lang="en-US" sz="2400" dirty="0" smtClean="0"/>
              <a:t>, “Thrift,” and “Red Leaves,” both in the </a:t>
            </a:r>
            <a:r>
              <a:rPr lang="en-US" sz="2400" i="1" dirty="0" smtClean="0"/>
              <a:t>Saturday Evening Post</a:t>
            </a:r>
            <a:r>
              <a:rPr lang="en-US" sz="2400" dirty="0" smtClean="0"/>
              <a:t>. Over the coming years, as sales of his novels sagged, he would write numerous short stories for publication, especially in the </a:t>
            </a:r>
            <a:r>
              <a:rPr lang="en-US" sz="2400" i="1" dirty="0" smtClean="0"/>
              <a:t>Saturday Evening Post</a:t>
            </a:r>
            <a:r>
              <a:rPr lang="en-US" sz="2400" dirty="0" smtClean="0"/>
              <a:t>, as a principal means of financial support.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Gothic Style</a:t>
            </a:r>
            <a:endParaRPr lang="en-US" dirty="0"/>
          </a:p>
        </p:txBody>
      </p:sp>
      <p:sp>
        <p:nvSpPr>
          <p:cNvPr id="3" name="Content Placeholder 2"/>
          <p:cNvSpPr>
            <a:spLocks noGrp="1"/>
          </p:cNvSpPr>
          <p:nvPr>
            <p:ph idx="1"/>
          </p:nvPr>
        </p:nvSpPr>
        <p:spPr>
          <a:xfrm>
            <a:off x="533400" y="1676400"/>
            <a:ext cx="8229600" cy="4419600"/>
          </a:xfrm>
        </p:spPr>
        <p:txBody>
          <a:bodyPr>
            <a:normAutofit/>
          </a:bodyPr>
          <a:lstStyle/>
          <a:p>
            <a:r>
              <a:rPr lang="en-US" sz="2600" dirty="0" smtClean="0"/>
              <a:t>Gothic style focused on the dark and bizarre the genre often featured certain set pieces and characters: drafty castles laced with cobwebs, secret passages, and frightened, wide-eyed heroines whose innocence does not go untouched. </a:t>
            </a:r>
            <a:r>
              <a:rPr lang="en-US" sz="2600" dirty="0" smtClean="0"/>
              <a:t>(Saint Michaels)</a:t>
            </a:r>
            <a:endParaRPr lang="en-US" sz="2600" dirty="0" smtClean="0"/>
          </a:p>
          <a:p>
            <a:r>
              <a:rPr lang="en-US" sz="2600" dirty="0" smtClean="0"/>
              <a:t>Southern Gothic writers were interested in exploring the extreme, antisocial behaviors that were often a reaction against a confining code of social conduct. Southern Gothic often hinged on the belief that daily life and the refined surface of the social order were fragile.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Faulkner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Rose for Emily” reveals the influence that Southern Gothic had on his writing: this particular story has a moody and forbidding atmosphere; a crumbling old mansion; and </a:t>
            </a:r>
            <a:r>
              <a:rPr lang="en-US" dirty="0" smtClean="0"/>
              <a:t>decay. Faulkner’s </a:t>
            </a:r>
            <a:r>
              <a:rPr lang="en-US" dirty="0" smtClean="0"/>
              <a:t>work uses the sensational elements to highlight an individual’s struggle against an oppressive society that is undergoing rapid change</a:t>
            </a:r>
            <a:r>
              <a:rPr lang="en-US" dirty="0" smtClean="0"/>
              <a:t>.</a:t>
            </a:r>
          </a:p>
          <a:p>
            <a:r>
              <a:rPr lang="en-US" dirty="0" smtClean="0"/>
              <a:t>Faulkner </a:t>
            </a:r>
            <a:r>
              <a:rPr lang="en-US" dirty="0" smtClean="0"/>
              <a:t>has appropriated the image of the damsel in distress and transformed it into Emily, a psychologically damaged spinster. Her mental instability </a:t>
            </a:r>
            <a:r>
              <a:rPr lang="en-US" dirty="0" smtClean="0"/>
              <a:t>made </a:t>
            </a:r>
            <a:r>
              <a:rPr lang="en-US" dirty="0" smtClean="0"/>
              <a:t>her </a:t>
            </a:r>
            <a:r>
              <a:rPr lang="en-US" dirty="0" smtClean="0"/>
              <a:t>a Southern </a:t>
            </a:r>
            <a:r>
              <a:rPr lang="en-US" dirty="0" smtClean="0"/>
              <a:t>Gothic heroine.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2.gstatic.com/images?q=tbn:ANd9GcSV2lL3b6OZTm4umH5Oe0_Or37ZkJ6v9jzOLcInTmOdL-dibxAU5vD4SaAWMA"/>
          <p:cNvPicPr>
            <a:picLocks noChangeAspect="1" noChangeArrowheads="1"/>
          </p:cNvPicPr>
          <p:nvPr/>
        </p:nvPicPr>
        <p:blipFill>
          <a:blip r:embed="rId2" cstate="print"/>
          <a:srcRect/>
          <a:stretch>
            <a:fillRect/>
          </a:stretch>
        </p:blipFill>
        <p:spPr bwMode="auto">
          <a:xfrm>
            <a:off x="1143000" y="1600200"/>
            <a:ext cx="6705600" cy="4038600"/>
          </a:xfrm>
          <a:prstGeom prst="rect">
            <a:avLst/>
          </a:prstGeom>
          <a:noFill/>
        </p:spPr>
      </p:pic>
      <p:sp>
        <p:nvSpPr>
          <p:cNvPr id="3" name="TextBox 2"/>
          <p:cNvSpPr txBox="1"/>
          <p:nvPr/>
        </p:nvSpPr>
        <p:spPr>
          <a:xfrm>
            <a:off x="2133600" y="609600"/>
            <a:ext cx="5105400" cy="769441"/>
          </a:xfrm>
          <a:prstGeom prst="rect">
            <a:avLst/>
          </a:prstGeom>
          <a:noFill/>
        </p:spPr>
        <p:txBody>
          <a:bodyPr wrap="square" rtlCol="0">
            <a:spAutoFit/>
          </a:bodyPr>
          <a:lstStyle/>
          <a:p>
            <a:r>
              <a:rPr lang="en-US" sz="4400" dirty="0" smtClean="0"/>
              <a:t>Colonial Style Homes</a:t>
            </a:r>
            <a:endParaRPr lang="en-US"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0.gstatic.com/images?q=tbn:ANd9GcTcf0ZGoZY4vThMaYOHaU1Gi0oVChGnvpPgik7ldC_WW38v0X03"/>
          <p:cNvPicPr>
            <a:picLocks noChangeAspect="1" noChangeArrowheads="1"/>
          </p:cNvPicPr>
          <p:nvPr/>
        </p:nvPicPr>
        <p:blipFill>
          <a:blip r:embed="rId2" cstate="print"/>
          <a:srcRect/>
          <a:stretch>
            <a:fillRect/>
          </a:stretch>
        </p:blipFill>
        <p:spPr bwMode="auto">
          <a:xfrm>
            <a:off x="457200" y="2286000"/>
            <a:ext cx="4114800" cy="3015344"/>
          </a:xfrm>
          <a:prstGeom prst="rect">
            <a:avLst/>
          </a:prstGeom>
          <a:noFill/>
        </p:spPr>
      </p:pic>
      <p:pic>
        <p:nvPicPr>
          <p:cNvPr id="1028" name="Picture 4" descr="http://t1.gstatic.com/images?q=tbn:ANd9GcQO0l8u6x6CA422A1Kvy9l2vwJOxYlQo6ccAY66xvbZ2Y-zyO_r"/>
          <p:cNvPicPr>
            <a:picLocks noChangeAspect="1" noChangeArrowheads="1"/>
          </p:cNvPicPr>
          <p:nvPr/>
        </p:nvPicPr>
        <p:blipFill>
          <a:blip r:embed="rId3" cstate="print"/>
          <a:srcRect/>
          <a:stretch>
            <a:fillRect/>
          </a:stretch>
        </p:blipFill>
        <p:spPr bwMode="auto">
          <a:xfrm>
            <a:off x="4724400" y="2362200"/>
            <a:ext cx="4114800" cy="2886076"/>
          </a:xfrm>
          <a:prstGeom prst="rect">
            <a:avLst/>
          </a:prstGeom>
          <a:noFill/>
        </p:spPr>
      </p:pic>
      <p:sp>
        <p:nvSpPr>
          <p:cNvPr id="4" name="TextBox 3"/>
          <p:cNvSpPr txBox="1"/>
          <p:nvPr/>
        </p:nvSpPr>
        <p:spPr>
          <a:xfrm>
            <a:off x="2514600" y="1143000"/>
            <a:ext cx="3962400" cy="707886"/>
          </a:xfrm>
          <a:prstGeom prst="rect">
            <a:avLst/>
          </a:prstGeom>
          <a:noFill/>
        </p:spPr>
        <p:txBody>
          <a:bodyPr wrap="square" rtlCol="0">
            <a:spAutoFit/>
          </a:bodyPr>
          <a:lstStyle/>
          <a:p>
            <a:r>
              <a:rPr lang="en-US" sz="4000" dirty="0" smtClean="0"/>
              <a:t>Images from 1894</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“A Rose for Emily”</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514350" indent="-514350">
              <a:buFont typeface="+mj-lt"/>
              <a:buAutoNum type="arabicPeriod"/>
            </a:pPr>
            <a:r>
              <a:rPr lang="en-US" dirty="0" smtClean="0"/>
              <a:t>Describe Miss Emily’s upbringing and status in society?</a:t>
            </a:r>
          </a:p>
          <a:p>
            <a:pPr marL="514350" indent="-514350">
              <a:buFont typeface="+mj-lt"/>
              <a:buAutoNum type="arabicPeriod"/>
            </a:pPr>
            <a:r>
              <a:rPr lang="en-US" dirty="0" smtClean="0"/>
              <a:t>Why did people find her unapproachable?</a:t>
            </a:r>
          </a:p>
          <a:p>
            <a:pPr marL="514350" indent="-514350">
              <a:buFont typeface="+mj-lt"/>
              <a:buAutoNum type="arabicPeriod"/>
            </a:pPr>
            <a:r>
              <a:rPr lang="en-US" dirty="0" smtClean="0"/>
              <a:t>Give an example of Miss Emily’s neurotic behavior.</a:t>
            </a:r>
          </a:p>
          <a:p>
            <a:pPr marL="514350" indent="-514350">
              <a:buFont typeface="+mj-lt"/>
              <a:buAutoNum type="arabicPeriod"/>
            </a:pPr>
            <a:r>
              <a:rPr lang="en-US" dirty="0" smtClean="0"/>
              <a:t>Where does the story take place? Collect some information about the setting.</a:t>
            </a:r>
          </a:p>
          <a:p>
            <a:pPr marL="514350" indent="-514350">
              <a:buFont typeface="+mj-lt"/>
              <a:buAutoNum type="arabicPeriod"/>
            </a:pPr>
            <a:r>
              <a:rPr lang="en-US" dirty="0" smtClean="0"/>
              <a:t>Give reference from the text that support the idea that Miss Emily held power within the community, even though she was technically a pauper. (Reference your glossary we reviewed for unfamiliar words.)</a:t>
            </a:r>
          </a:p>
          <a:p>
            <a:pPr marL="514350" indent="-514350">
              <a:buFont typeface="+mj-lt"/>
              <a:buAutoNum type="arabicPeriod"/>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idx="1"/>
          </p:nvPr>
        </p:nvSpPr>
        <p:spPr>
          <a:xfrm>
            <a:off x="457200" y="1752600"/>
            <a:ext cx="8229600" cy="4724400"/>
          </a:xfrm>
        </p:spPr>
        <p:txBody>
          <a:bodyPr>
            <a:normAutofit fontScale="92500" lnSpcReduction="10000"/>
          </a:bodyPr>
          <a:lstStyle/>
          <a:p>
            <a:pPr marL="514350" indent="-514350">
              <a:buNone/>
            </a:pPr>
            <a:r>
              <a:rPr lang="en-US" dirty="0" smtClean="0"/>
              <a:t>6.  Why did Toby leave immediately after the ladies arrived?</a:t>
            </a:r>
          </a:p>
          <a:p>
            <a:pPr marL="514350" indent="-514350">
              <a:buNone/>
            </a:pPr>
            <a:r>
              <a:rPr lang="en-US" dirty="0" smtClean="0"/>
              <a:t>7.  After Miss Emily’s death, what do we discover in the room “which no one had seen in forty years”? Why is the second pillow on the bed important? What does it show us? Discuss Miss Emily’s motive for her action.</a:t>
            </a:r>
          </a:p>
          <a:p>
            <a:pPr marL="514350" indent="-514350">
              <a:buAutoNum type="arabicPeriod" startAt="8"/>
            </a:pPr>
            <a:r>
              <a:rPr lang="en-US" dirty="0" smtClean="0"/>
              <a:t>What atmosphere is created by the description of Miss Emily’s bedroom that the towns people entered?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idx="1"/>
          </p:nvPr>
        </p:nvSpPr>
        <p:spPr/>
        <p:txBody>
          <a:bodyPr/>
          <a:lstStyle/>
          <a:p>
            <a:pPr>
              <a:buNone/>
            </a:pPr>
            <a:r>
              <a:rPr lang="en-US" sz="3600" dirty="0" smtClean="0"/>
              <a:t>9. Find some references to social class in the story and discuss what these might indicate about the society at the time.</a:t>
            </a:r>
          </a:p>
          <a:p>
            <a:pPr>
              <a:buNone/>
            </a:pPr>
            <a:r>
              <a:rPr lang="en-US" sz="3600" dirty="0" smtClean="0"/>
              <a:t>10. Why do you think the title of the story is “A Rose for Emily”? What does the rose symbolize?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556</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Rose for Emily”</vt:lpstr>
      <vt:lpstr>William Faulkner</vt:lpstr>
      <vt:lpstr>Gothic Style</vt:lpstr>
      <vt:lpstr>William Faulkner</vt:lpstr>
      <vt:lpstr>Slide 5</vt:lpstr>
      <vt:lpstr>Slide 6</vt:lpstr>
      <vt:lpstr>Questions  for “A Rose for Emily”</vt:lpstr>
      <vt:lpstr>Questions Continued</vt:lpstr>
      <vt:lpstr>Questions continued…</vt:lpstr>
    </vt:vector>
  </TitlesOfParts>
  <Company>NBDOE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Rose for Emily”</dc:title>
  <dc:creator>Administrator</dc:creator>
  <cp:lastModifiedBy>Administrator</cp:lastModifiedBy>
  <cp:revision>4</cp:revision>
  <dcterms:created xsi:type="dcterms:W3CDTF">2012-11-16T17:53:45Z</dcterms:created>
  <dcterms:modified xsi:type="dcterms:W3CDTF">2012-11-19T19:12:45Z</dcterms:modified>
</cp:coreProperties>
</file>