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2ABD10-EF12-492F-8AFC-6C3DDF608F9F}"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ABD10-EF12-492F-8AFC-6C3DDF608F9F}"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ABD10-EF12-492F-8AFC-6C3DDF608F9F}"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2ABD10-EF12-492F-8AFC-6C3DDF608F9F}"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2ABD10-EF12-492F-8AFC-6C3DDF608F9F}" type="datetimeFigureOut">
              <a:rPr lang="en-US" smtClean="0"/>
              <a:pPr/>
              <a:t>4/12/2013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2ABD10-EF12-492F-8AFC-6C3DDF608F9F}"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2ABD10-EF12-492F-8AFC-6C3DDF608F9F}" type="datetimeFigureOut">
              <a:rPr lang="en-US" smtClean="0"/>
              <a:pPr/>
              <a:t>4/12/2013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2ABD10-EF12-492F-8AFC-6C3DDF608F9F}" type="datetimeFigureOut">
              <a:rPr lang="en-US" smtClean="0"/>
              <a:pPr/>
              <a:t>4/12/2013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2ABD10-EF12-492F-8AFC-6C3DDF608F9F}" type="datetimeFigureOut">
              <a:rPr lang="en-US" smtClean="0"/>
              <a:pPr/>
              <a:t>4/12/2013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ABD10-EF12-492F-8AFC-6C3DDF608F9F}"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2ABD10-EF12-492F-8AFC-6C3DDF608F9F}" type="datetimeFigureOut">
              <a:rPr lang="en-US" smtClean="0"/>
              <a:pPr/>
              <a:t>4/12/2013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CE5B95-2805-46A9-8EB2-AB7B42CA28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2ABD10-EF12-492F-8AFC-6C3DDF608F9F}" type="datetimeFigureOut">
              <a:rPr lang="en-US" smtClean="0"/>
              <a:pPr/>
              <a:t>4/12/2013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E5B95-2805-46A9-8EB2-AB7B42CA282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lstStyle/>
          <a:p>
            <a:r>
              <a:rPr lang="en-US" dirty="0" smtClean="0">
                <a:latin typeface="Algerian" pitchFamily="82" charset="0"/>
              </a:rPr>
              <a:t>To Kill a Mockingbird</a:t>
            </a:r>
            <a:endParaRPr lang="en-US" dirty="0">
              <a:latin typeface="Algerian" pitchFamily="82" charset="0"/>
            </a:endParaRPr>
          </a:p>
        </p:txBody>
      </p:sp>
      <p:sp>
        <p:nvSpPr>
          <p:cNvPr id="3" name="Subtitle 2"/>
          <p:cNvSpPr>
            <a:spLocks noGrp="1"/>
          </p:cNvSpPr>
          <p:nvPr>
            <p:ph type="subTitle" idx="1"/>
          </p:nvPr>
        </p:nvSpPr>
        <p:spPr>
          <a:xfrm>
            <a:off x="685800" y="1524000"/>
            <a:ext cx="7772400" cy="4876800"/>
          </a:xfrm>
        </p:spPr>
        <p:txBody>
          <a:bodyPr/>
          <a:lstStyle/>
          <a:p>
            <a:endParaRPr lang="en-US" dirty="0"/>
          </a:p>
        </p:txBody>
      </p:sp>
      <p:pic>
        <p:nvPicPr>
          <p:cNvPr id="6"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838200" y="1524000"/>
            <a:ext cx="7467600" cy="4876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Chapters 21 - 23</a:t>
            </a:r>
            <a:endParaRPr lang="en-US" dirty="0">
              <a:latin typeface="Algerian" pitchFamily="82" charset="0"/>
            </a:endParaRPr>
          </a:p>
        </p:txBody>
      </p:sp>
      <p:sp>
        <p:nvSpPr>
          <p:cNvPr id="3" name="Content Placeholder 2"/>
          <p:cNvSpPr>
            <a:spLocks noGrp="1"/>
          </p:cNvSpPr>
          <p:nvPr>
            <p:ph idx="1"/>
          </p:nvPr>
        </p:nvSpPr>
        <p:spPr>
          <a:xfrm>
            <a:off x="457200" y="1524000"/>
            <a:ext cx="8229600" cy="4602163"/>
          </a:xfrm>
        </p:spPr>
        <p:txBody>
          <a:bodyPr/>
          <a:lstStyle/>
          <a:p>
            <a:pPr marL="514350" indent="-514350">
              <a:buFont typeface="+mj-lt"/>
              <a:buAutoNum type="arabicPeriod"/>
            </a:pPr>
            <a:r>
              <a:rPr lang="en-US" dirty="0" smtClean="0"/>
              <a:t>What is the significance of </a:t>
            </a:r>
            <a:r>
              <a:rPr lang="en-US" dirty="0" err="1" smtClean="0"/>
              <a:t>Jem</a:t>
            </a:r>
            <a:r>
              <a:rPr lang="en-US" dirty="0" smtClean="0"/>
              <a:t> and Scout sitting in the gallery?</a:t>
            </a:r>
          </a:p>
          <a:p>
            <a:pPr marL="514350" indent="-514350">
              <a:buFont typeface="+mj-lt"/>
              <a:buAutoNum type="arabicPeriod"/>
            </a:pPr>
            <a:r>
              <a:rPr lang="en-US" dirty="0" smtClean="0"/>
              <a:t>Is Boo a prisoner or a refugee?  Explain.</a:t>
            </a:r>
          </a:p>
          <a:p>
            <a:pPr marL="514350" indent="-514350">
              <a:buFont typeface="+mj-lt"/>
              <a:buAutoNum type="arabicPeriod"/>
            </a:pPr>
            <a:r>
              <a:rPr lang="en-US" dirty="0" smtClean="0"/>
              <a:t>Describe the </a:t>
            </a:r>
            <a:r>
              <a:rPr lang="en-US" dirty="0" err="1" smtClean="0"/>
              <a:t>Cunninghams</a:t>
            </a:r>
            <a:r>
              <a:rPr lang="en-US" dirty="0" smtClean="0"/>
              <a:t>.</a:t>
            </a: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3657600" y="4191000"/>
            <a:ext cx="1600765" cy="128005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lstStyle/>
          <a:p>
            <a:r>
              <a:rPr lang="en-US" dirty="0" smtClean="0">
                <a:latin typeface="Algerian" pitchFamily="82" charset="0"/>
              </a:rPr>
              <a:t>Chapters 24 - 26</a:t>
            </a:r>
            <a:endParaRPr lang="en-US" dirty="0">
              <a:latin typeface="Algerian" pitchFamily="82" charset="0"/>
            </a:endParaRPr>
          </a:p>
        </p:txBody>
      </p:sp>
      <p:sp>
        <p:nvSpPr>
          <p:cNvPr id="3" name="Subtitle 2"/>
          <p:cNvSpPr>
            <a:spLocks noGrp="1"/>
          </p:cNvSpPr>
          <p:nvPr>
            <p:ph type="subTitle" idx="1"/>
          </p:nvPr>
        </p:nvSpPr>
        <p:spPr>
          <a:xfrm>
            <a:off x="609600" y="1371600"/>
            <a:ext cx="8077200" cy="4876800"/>
          </a:xfrm>
        </p:spPr>
        <p:txBody>
          <a:bodyPr/>
          <a:lstStyle/>
          <a:p>
            <a:pPr marL="514350" indent="-514350" algn="l">
              <a:buFont typeface="+mj-lt"/>
              <a:buAutoNum type="arabicPeriod"/>
            </a:pPr>
            <a:r>
              <a:rPr lang="en-US" dirty="0" smtClean="0"/>
              <a:t>Define the term </a:t>
            </a:r>
            <a:r>
              <a:rPr lang="en-US" i="1" dirty="0" smtClean="0"/>
              <a:t>hypocrisy</a:t>
            </a:r>
            <a:r>
              <a:rPr lang="en-US" dirty="0" smtClean="0"/>
              <a:t>.</a:t>
            </a:r>
          </a:p>
          <a:p>
            <a:pPr marL="514350" indent="-514350" algn="l">
              <a:buFont typeface="+mj-lt"/>
              <a:buAutoNum type="arabicPeriod"/>
            </a:pPr>
            <a:r>
              <a:rPr lang="en-US" dirty="0" smtClean="0"/>
              <a:t>Discuss the hypocrisy of the missionary tea party.</a:t>
            </a:r>
          </a:p>
          <a:p>
            <a:pPr marL="514350" indent="-514350" algn="l">
              <a:buFont typeface="+mj-lt"/>
              <a:buAutoNum type="arabicPeriod"/>
            </a:pPr>
            <a:r>
              <a:rPr lang="en-US" dirty="0" smtClean="0"/>
              <a:t>Why did Tom go mad in the prison?</a:t>
            </a:r>
          </a:p>
          <a:p>
            <a:pPr marL="514350" indent="-514350" algn="l">
              <a:buFont typeface="+mj-lt"/>
              <a:buAutoNum type="arabicPeriod"/>
            </a:pPr>
            <a:r>
              <a:rPr lang="en-US" dirty="0" smtClean="0"/>
              <a:t>How does the white community respond to Tom’s death?  Why?</a:t>
            </a:r>
          </a:p>
          <a:p>
            <a:pPr marL="514350" indent="-514350" algn="l">
              <a:buFont typeface="+mj-lt"/>
              <a:buAutoNum type="arabicPeriod"/>
            </a:pPr>
            <a:r>
              <a:rPr lang="en-US" dirty="0" smtClean="0"/>
              <a:t>How is Scout developing / becoming more mature?</a:t>
            </a: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6781800" y="5257800"/>
            <a:ext cx="1600765" cy="128005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lstStyle/>
          <a:p>
            <a:r>
              <a:rPr lang="en-US" dirty="0" smtClean="0">
                <a:latin typeface="Algerian" pitchFamily="82" charset="0"/>
              </a:rPr>
              <a:t>Chapters 27 - 29</a:t>
            </a:r>
            <a:endParaRPr lang="en-US" dirty="0">
              <a:latin typeface="Algerian" pitchFamily="82" charset="0"/>
            </a:endParaRPr>
          </a:p>
        </p:txBody>
      </p:sp>
      <p:sp>
        <p:nvSpPr>
          <p:cNvPr id="3" name="Subtitle 2"/>
          <p:cNvSpPr>
            <a:spLocks noGrp="1"/>
          </p:cNvSpPr>
          <p:nvPr>
            <p:ph type="subTitle" idx="1"/>
          </p:nvPr>
        </p:nvSpPr>
        <p:spPr>
          <a:xfrm>
            <a:off x="533400" y="1600200"/>
            <a:ext cx="8153400" cy="4800600"/>
          </a:xfrm>
        </p:spPr>
        <p:txBody>
          <a:bodyPr/>
          <a:lstStyle/>
          <a:p>
            <a:pPr marL="514350" indent="-514350" algn="l">
              <a:buFont typeface="+mj-lt"/>
              <a:buAutoNum type="arabicPeriod"/>
            </a:pPr>
            <a:r>
              <a:rPr lang="en-US" dirty="0" smtClean="0"/>
              <a:t>Explain the contrast between the fictitious danger of the Haunts and the real danger of Bob </a:t>
            </a:r>
            <a:r>
              <a:rPr lang="en-US" dirty="0" err="1" smtClean="0"/>
              <a:t>Ewell</a:t>
            </a:r>
            <a:r>
              <a:rPr lang="en-US" dirty="0" smtClean="0"/>
              <a:t>.</a:t>
            </a:r>
          </a:p>
          <a:p>
            <a:pPr marL="514350" indent="-514350" algn="l">
              <a:buFont typeface="+mj-lt"/>
              <a:buAutoNum type="arabicPeriod"/>
            </a:pPr>
            <a:r>
              <a:rPr lang="en-US" dirty="0" smtClean="0"/>
              <a:t>Who stuck the knife in?</a:t>
            </a:r>
          </a:p>
          <a:p>
            <a:pPr marL="514350" indent="-514350" algn="l">
              <a:buFont typeface="+mj-lt"/>
              <a:buAutoNum type="arabicPeriod"/>
            </a:pPr>
            <a:r>
              <a:rPr lang="en-US" dirty="0" smtClean="0"/>
              <a:t>Was it justified?  Why or why not?</a:t>
            </a: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3657600" y="4724400"/>
            <a:ext cx="1600765" cy="128005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Chapters 30 - 31</a:t>
            </a:r>
            <a:endParaRPr lang="en-US" dirty="0">
              <a:latin typeface="Algerian" pitchFamily="82" charset="0"/>
            </a:endParaRPr>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arabicPeriod"/>
            </a:pPr>
            <a:r>
              <a:rPr lang="en-US" dirty="0" smtClean="0"/>
              <a:t>Is Atticus correct in changing his opinion about the courtroom?  Explain.</a:t>
            </a:r>
          </a:p>
          <a:p>
            <a:pPr marL="514350" indent="-514350">
              <a:buFont typeface="+mj-lt"/>
              <a:buAutoNum type="arabicPeriod"/>
            </a:pPr>
            <a:r>
              <a:rPr lang="en-US" dirty="0" smtClean="0"/>
              <a:t>What do you think about the comment, “</a:t>
            </a:r>
            <a:r>
              <a:rPr lang="en-US" i="1" dirty="0" smtClean="0"/>
              <a:t>Bringing out the truth would mean punishing someone who is essentially good</a:t>
            </a:r>
            <a:r>
              <a:rPr lang="en-US" dirty="0" smtClean="0"/>
              <a:t>.”  What does this mean about the law?</a:t>
            </a:r>
          </a:p>
          <a:p>
            <a:pPr marL="514350" indent="-514350">
              <a:buFont typeface="+mj-lt"/>
              <a:buAutoNum type="arabicPeriod"/>
            </a:pPr>
            <a:r>
              <a:rPr lang="en-US" dirty="0" smtClean="0"/>
              <a:t>Is justice different from the law?  Is being right the same as being correct?  Explain.</a:t>
            </a:r>
          </a:p>
          <a:p>
            <a:pPr marL="514350" indent="-514350">
              <a:buFont typeface="+mj-lt"/>
              <a:buAutoNum type="arabicPeriod"/>
            </a:pPr>
            <a:r>
              <a:rPr lang="en-US" dirty="0" smtClean="0"/>
              <a:t>How has Scout changed?</a:t>
            </a:r>
          </a:p>
          <a:p>
            <a:pPr marL="514350" indent="-514350">
              <a:buFont typeface="+mj-lt"/>
              <a:buAutoNum type="arabicPeriod"/>
            </a:pPr>
            <a:r>
              <a:rPr lang="en-US" dirty="0" smtClean="0"/>
              <a:t>Is Boo any more safe from people now than at the beginning?</a:t>
            </a: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381000" y="228600"/>
            <a:ext cx="1600765" cy="128005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lstStyle/>
          <a:p>
            <a:r>
              <a:rPr lang="en-US" dirty="0" smtClean="0">
                <a:latin typeface="Algerian" pitchFamily="82" charset="0"/>
              </a:rPr>
              <a:t>Chapter 1</a:t>
            </a:r>
            <a:endParaRPr lang="en-US" dirty="0">
              <a:latin typeface="Algerian" pitchFamily="82" charset="0"/>
            </a:endParaRPr>
          </a:p>
        </p:txBody>
      </p:sp>
      <p:sp>
        <p:nvSpPr>
          <p:cNvPr id="3" name="Subtitle 2"/>
          <p:cNvSpPr>
            <a:spLocks noGrp="1"/>
          </p:cNvSpPr>
          <p:nvPr>
            <p:ph type="subTitle" idx="1"/>
          </p:nvPr>
        </p:nvSpPr>
        <p:spPr>
          <a:xfrm>
            <a:off x="685800" y="1752600"/>
            <a:ext cx="7772400" cy="4724400"/>
          </a:xfrm>
        </p:spPr>
        <p:txBody>
          <a:bodyPr/>
          <a:lstStyle/>
          <a:p>
            <a:pPr algn="l"/>
            <a:r>
              <a:rPr lang="en-US" dirty="0" smtClean="0"/>
              <a:t>Describe the setting so far.  Include everything you think is relevant.  Be sure to include a description of the </a:t>
            </a:r>
            <a:r>
              <a:rPr lang="en-US" dirty="0" err="1" smtClean="0"/>
              <a:t>Radley</a:t>
            </a:r>
            <a:r>
              <a:rPr lang="en-US" dirty="0" smtClean="0"/>
              <a:t> house and surrounding yard.</a:t>
            </a:r>
          </a:p>
          <a:p>
            <a:pPr algn="l"/>
            <a:endParaRPr lang="en-US" dirty="0"/>
          </a:p>
          <a:p>
            <a:pPr algn="l"/>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7086600" y="4876800"/>
            <a:ext cx="1600765" cy="128005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3000"/>
          </a:xfrm>
        </p:spPr>
        <p:txBody>
          <a:bodyPr/>
          <a:lstStyle/>
          <a:p>
            <a:r>
              <a:rPr lang="en-US" dirty="0" smtClean="0">
                <a:latin typeface="Algerian" pitchFamily="82" charset="0"/>
              </a:rPr>
              <a:t>Chapters 2 and 3</a:t>
            </a:r>
            <a:endParaRPr lang="en-US" dirty="0">
              <a:latin typeface="Algerian" pitchFamily="82" charset="0"/>
            </a:endParaRPr>
          </a:p>
        </p:txBody>
      </p:sp>
      <p:sp>
        <p:nvSpPr>
          <p:cNvPr id="3" name="Subtitle 2"/>
          <p:cNvSpPr>
            <a:spLocks noGrp="1"/>
          </p:cNvSpPr>
          <p:nvPr>
            <p:ph type="subTitle" idx="1"/>
          </p:nvPr>
        </p:nvSpPr>
        <p:spPr>
          <a:xfrm>
            <a:off x="685800" y="1219200"/>
            <a:ext cx="7772400" cy="5257800"/>
          </a:xfrm>
        </p:spPr>
        <p:txBody>
          <a:bodyPr>
            <a:normAutofit fontScale="85000" lnSpcReduction="10000"/>
          </a:bodyPr>
          <a:lstStyle/>
          <a:p>
            <a:pPr marL="514350" indent="-514350" algn="l">
              <a:buFont typeface="+mj-lt"/>
              <a:buAutoNum type="arabicPeriod"/>
            </a:pPr>
            <a:r>
              <a:rPr lang="en-US" dirty="0" smtClean="0"/>
              <a:t>Describe Scout’s character.</a:t>
            </a:r>
          </a:p>
          <a:p>
            <a:pPr marL="514350" indent="-514350" algn="l">
              <a:buFont typeface="+mj-lt"/>
              <a:buAutoNum type="arabicPeriod"/>
            </a:pPr>
            <a:r>
              <a:rPr lang="en-US" dirty="0" smtClean="0"/>
              <a:t>Describe the </a:t>
            </a:r>
            <a:r>
              <a:rPr lang="en-US" dirty="0" err="1" smtClean="0"/>
              <a:t>Cunninghams</a:t>
            </a:r>
            <a:r>
              <a:rPr lang="en-US" dirty="0" smtClean="0"/>
              <a:t>.  </a:t>
            </a:r>
          </a:p>
          <a:p>
            <a:pPr marL="514350" indent="-514350" algn="l">
              <a:buFont typeface="+mj-lt"/>
              <a:buAutoNum type="arabicPeriod"/>
            </a:pPr>
            <a:r>
              <a:rPr lang="en-US" dirty="0" smtClean="0"/>
              <a:t>Why does Walter pour syrup on everything and why does Atticus get angry at Scout for noticing?</a:t>
            </a:r>
          </a:p>
          <a:p>
            <a:pPr marL="514350" indent="-514350" algn="l">
              <a:buFont typeface="+mj-lt"/>
              <a:buAutoNum type="arabicPeriod"/>
            </a:pPr>
            <a:r>
              <a:rPr lang="en-US" dirty="0" smtClean="0"/>
              <a:t>Describe the </a:t>
            </a:r>
            <a:r>
              <a:rPr lang="en-US" dirty="0" err="1" smtClean="0"/>
              <a:t>Ewells</a:t>
            </a:r>
            <a:r>
              <a:rPr lang="en-US" dirty="0" smtClean="0"/>
              <a:t>.</a:t>
            </a:r>
          </a:p>
          <a:p>
            <a:pPr marL="514350" indent="-514350" algn="l">
              <a:buFont typeface="+mj-lt"/>
              <a:buAutoNum type="arabicPeriod"/>
            </a:pPr>
            <a:r>
              <a:rPr lang="en-US" dirty="0" smtClean="0"/>
              <a:t>Contrast the </a:t>
            </a:r>
            <a:r>
              <a:rPr lang="en-US" dirty="0" err="1" smtClean="0"/>
              <a:t>Cunninghams</a:t>
            </a:r>
            <a:r>
              <a:rPr lang="en-US" dirty="0" smtClean="0"/>
              <a:t> and the </a:t>
            </a:r>
            <a:r>
              <a:rPr lang="en-US" dirty="0" err="1" smtClean="0"/>
              <a:t>Ewells</a:t>
            </a:r>
            <a:r>
              <a:rPr lang="en-US" dirty="0" smtClean="0"/>
              <a:t>. </a:t>
            </a:r>
          </a:p>
          <a:p>
            <a:pPr marL="514350" indent="-514350" algn="l">
              <a:buFont typeface="+mj-lt"/>
              <a:buAutoNum type="arabicPeriod"/>
            </a:pPr>
            <a:r>
              <a:rPr lang="en-US" dirty="0" smtClean="0"/>
              <a:t>What sort of man is Atticus Finch?</a:t>
            </a:r>
          </a:p>
          <a:p>
            <a:pPr marL="514350" indent="-514350" algn="l">
              <a:buFont typeface="+mj-lt"/>
              <a:buAutoNum type="arabicPeriod"/>
            </a:pPr>
            <a:r>
              <a:rPr lang="en-US" dirty="0" smtClean="0"/>
              <a:t>What impression do we get of school from this novel?  What does Scout’s unpleasant first day tell us about </a:t>
            </a:r>
            <a:r>
              <a:rPr lang="en-US" dirty="0" err="1" smtClean="0"/>
              <a:t>Maycomb’s</a:t>
            </a:r>
            <a:r>
              <a:rPr lang="en-US" dirty="0" smtClean="0"/>
              <a:t> social order?  What can we infer about the author’s attitudes towards children and education? </a:t>
            </a: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7086600" y="685800"/>
            <a:ext cx="1600765" cy="128005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914399"/>
          </a:xfrm>
        </p:spPr>
        <p:txBody>
          <a:bodyPr/>
          <a:lstStyle/>
          <a:p>
            <a:r>
              <a:rPr lang="en-US" dirty="0" smtClean="0">
                <a:latin typeface="Algerian" pitchFamily="82" charset="0"/>
              </a:rPr>
              <a:t>Chapters 4 - 6</a:t>
            </a:r>
            <a:endParaRPr lang="en-US" dirty="0">
              <a:latin typeface="Algerian" pitchFamily="82" charset="0"/>
            </a:endParaRPr>
          </a:p>
        </p:txBody>
      </p:sp>
      <p:sp>
        <p:nvSpPr>
          <p:cNvPr id="3" name="Subtitle 2"/>
          <p:cNvSpPr>
            <a:spLocks noGrp="1"/>
          </p:cNvSpPr>
          <p:nvPr>
            <p:ph type="subTitle" idx="1"/>
          </p:nvPr>
        </p:nvSpPr>
        <p:spPr>
          <a:xfrm>
            <a:off x="533400" y="990600"/>
            <a:ext cx="8001000" cy="5334000"/>
          </a:xfrm>
        </p:spPr>
        <p:txBody>
          <a:bodyPr>
            <a:normAutofit fontScale="92500" lnSpcReduction="20000"/>
          </a:bodyPr>
          <a:lstStyle/>
          <a:p>
            <a:pPr marL="514350" indent="-514350" algn="l">
              <a:buFont typeface="+mj-lt"/>
              <a:buAutoNum type="arabicPeriod"/>
            </a:pPr>
            <a:r>
              <a:rPr lang="en-US" dirty="0" smtClean="0"/>
              <a:t>What do the presents indicate about Boo?</a:t>
            </a:r>
          </a:p>
          <a:p>
            <a:pPr marL="514350" indent="-514350" algn="l">
              <a:buFont typeface="+mj-lt"/>
              <a:buAutoNum type="arabicPeriod"/>
            </a:pPr>
            <a:r>
              <a:rPr lang="en-US" dirty="0" smtClean="0"/>
              <a:t>What do the children’s reactions to the presents tell us about the society they live in?</a:t>
            </a:r>
          </a:p>
          <a:p>
            <a:pPr marL="514350" indent="-514350" algn="l">
              <a:buFont typeface="+mj-lt"/>
              <a:buAutoNum type="arabicPeriod"/>
            </a:pPr>
            <a:r>
              <a:rPr lang="en-US" dirty="0" smtClean="0"/>
              <a:t>Describe how Boo must have felt seeing the enactment of his past and the scissors every day.</a:t>
            </a:r>
          </a:p>
          <a:p>
            <a:pPr marL="514350" indent="-514350" algn="l">
              <a:buFont typeface="+mj-lt"/>
              <a:buAutoNum type="arabicPeriod"/>
            </a:pPr>
            <a:r>
              <a:rPr lang="en-US" dirty="0" smtClean="0"/>
              <a:t>When Scout rolled inside the </a:t>
            </a:r>
            <a:r>
              <a:rPr lang="en-US" dirty="0" err="1" smtClean="0"/>
              <a:t>Radley’s</a:t>
            </a:r>
            <a:r>
              <a:rPr lang="en-US" dirty="0" smtClean="0"/>
              <a:t> gate, she heard laughing.  What does this tell about what Boo was really like?</a:t>
            </a:r>
          </a:p>
          <a:p>
            <a:pPr marL="514350" indent="-514350" algn="l">
              <a:buFont typeface="+mj-lt"/>
              <a:buAutoNum type="arabicPeriod"/>
            </a:pPr>
            <a:r>
              <a:rPr lang="en-US" dirty="0" smtClean="0"/>
              <a:t>Why do you think Harper Lee worked so hard in these chapters to keep the reader interested in Boo </a:t>
            </a:r>
            <a:r>
              <a:rPr lang="en-US" dirty="0" err="1" smtClean="0"/>
              <a:t>Radley</a:t>
            </a:r>
            <a:r>
              <a:rPr lang="en-US" dirty="0" smtClean="0"/>
              <a:t>?  What might his relevance be in the main plot?</a:t>
            </a: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7620000" y="228600"/>
            <a:ext cx="1219200" cy="10668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lstStyle/>
          <a:p>
            <a:r>
              <a:rPr lang="en-US" dirty="0" smtClean="0">
                <a:latin typeface="Algerian" pitchFamily="82" charset="0"/>
              </a:rPr>
              <a:t>Chapters 7 - 9</a:t>
            </a:r>
            <a:endParaRPr lang="en-US" dirty="0">
              <a:latin typeface="Algerian" pitchFamily="82" charset="0"/>
            </a:endParaRPr>
          </a:p>
        </p:txBody>
      </p:sp>
      <p:sp>
        <p:nvSpPr>
          <p:cNvPr id="3" name="Subtitle 2"/>
          <p:cNvSpPr>
            <a:spLocks noGrp="1"/>
          </p:cNvSpPr>
          <p:nvPr>
            <p:ph type="subTitle" idx="1"/>
          </p:nvPr>
        </p:nvSpPr>
        <p:spPr>
          <a:xfrm>
            <a:off x="609600" y="1066800"/>
            <a:ext cx="7848600" cy="5334000"/>
          </a:xfrm>
        </p:spPr>
        <p:txBody>
          <a:bodyPr>
            <a:normAutofit fontScale="92500" lnSpcReduction="20000"/>
          </a:bodyPr>
          <a:lstStyle/>
          <a:p>
            <a:pPr marL="514350" indent="-514350" algn="l">
              <a:buFont typeface="+mj-lt"/>
              <a:buAutoNum type="arabicPeriod"/>
            </a:pPr>
            <a:r>
              <a:rPr lang="en-US" dirty="0" smtClean="0"/>
              <a:t>Why does Mr. </a:t>
            </a:r>
            <a:r>
              <a:rPr lang="en-US" dirty="0" err="1" smtClean="0"/>
              <a:t>Radley</a:t>
            </a:r>
            <a:r>
              <a:rPr lang="en-US" dirty="0" smtClean="0"/>
              <a:t> cement up the tree?  What does this tell about his character?</a:t>
            </a:r>
          </a:p>
          <a:p>
            <a:pPr marL="514350" indent="-514350" algn="l">
              <a:buFont typeface="+mj-lt"/>
              <a:buAutoNum type="arabicPeriod"/>
            </a:pPr>
            <a:r>
              <a:rPr lang="en-US" dirty="0" smtClean="0"/>
              <a:t>Harper Lee never tells us that it is Boo </a:t>
            </a:r>
            <a:r>
              <a:rPr lang="en-US" dirty="0" err="1" smtClean="0"/>
              <a:t>Radley</a:t>
            </a:r>
            <a:r>
              <a:rPr lang="en-US" dirty="0" smtClean="0"/>
              <a:t> who mended </a:t>
            </a:r>
            <a:r>
              <a:rPr lang="en-US" dirty="0" err="1" smtClean="0"/>
              <a:t>Jem’s</a:t>
            </a:r>
            <a:r>
              <a:rPr lang="en-US" dirty="0" smtClean="0"/>
              <a:t> pants or put the gifts in the tree, but we can infer that it was, in fact, him.  In your opinion, why didn’t she just tell us?</a:t>
            </a:r>
          </a:p>
          <a:p>
            <a:pPr marL="514350" indent="-514350" algn="l">
              <a:buFont typeface="+mj-lt"/>
              <a:buAutoNum type="arabicPeriod"/>
            </a:pPr>
            <a:r>
              <a:rPr lang="en-US" dirty="0" smtClean="0"/>
              <a:t>Explain the two major events that occur in chapter 8.</a:t>
            </a:r>
          </a:p>
          <a:p>
            <a:pPr marL="514350" indent="-514350" algn="l">
              <a:buFont typeface="+mj-lt"/>
              <a:buAutoNum type="arabicPeriod"/>
            </a:pPr>
            <a:r>
              <a:rPr lang="en-US" dirty="0" smtClean="0"/>
              <a:t>Why is Atticus defending Tom?</a:t>
            </a:r>
          </a:p>
          <a:p>
            <a:pPr marL="514350" indent="-514350" algn="l">
              <a:buFont typeface="+mj-lt"/>
              <a:buAutoNum type="arabicPeriod"/>
            </a:pPr>
            <a:r>
              <a:rPr lang="en-US" dirty="0" smtClean="0"/>
              <a:t>Should he take on this case?  Why or why not?</a:t>
            </a:r>
          </a:p>
          <a:p>
            <a:pPr marL="514350" indent="-514350" algn="l"/>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3810001" y="5577943"/>
            <a:ext cx="1371600" cy="975257"/>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142999"/>
          </a:xfrm>
        </p:spPr>
        <p:txBody>
          <a:bodyPr/>
          <a:lstStyle/>
          <a:p>
            <a:r>
              <a:rPr lang="en-US" dirty="0" smtClean="0">
                <a:latin typeface="Algerian" pitchFamily="82" charset="0"/>
              </a:rPr>
              <a:t>Chapters 10 and 11</a:t>
            </a:r>
            <a:endParaRPr lang="en-US" dirty="0">
              <a:latin typeface="Algerian" pitchFamily="82" charset="0"/>
            </a:endParaRPr>
          </a:p>
        </p:txBody>
      </p:sp>
      <p:sp>
        <p:nvSpPr>
          <p:cNvPr id="3" name="Subtitle 2"/>
          <p:cNvSpPr>
            <a:spLocks noGrp="1"/>
          </p:cNvSpPr>
          <p:nvPr>
            <p:ph type="subTitle" idx="1"/>
          </p:nvPr>
        </p:nvSpPr>
        <p:spPr>
          <a:xfrm>
            <a:off x="685800" y="1447800"/>
            <a:ext cx="7772400" cy="5105400"/>
          </a:xfrm>
        </p:spPr>
        <p:txBody>
          <a:bodyPr/>
          <a:lstStyle/>
          <a:p>
            <a:pPr marL="514350" indent="-514350" algn="l">
              <a:buFont typeface="+mj-lt"/>
              <a:buAutoNum type="arabicPeriod"/>
            </a:pPr>
            <a:r>
              <a:rPr lang="en-US" dirty="0" smtClean="0"/>
              <a:t>What does the mad dog incident show about Atticus?</a:t>
            </a:r>
          </a:p>
          <a:p>
            <a:pPr marL="514350" indent="-514350" algn="l">
              <a:buFont typeface="+mj-lt"/>
              <a:buAutoNum type="arabicPeriod"/>
            </a:pPr>
            <a:r>
              <a:rPr lang="en-US" dirty="0" smtClean="0"/>
              <a:t>How does </a:t>
            </a:r>
            <a:r>
              <a:rPr lang="en-US" dirty="0" err="1" smtClean="0"/>
              <a:t>Jem’s</a:t>
            </a:r>
            <a:r>
              <a:rPr lang="en-US" dirty="0" smtClean="0"/>
              <a:t> opinion of his father change in chapter 10?</a:t>
            </a:r>
          </a:p>
          <a:p>
            <a:pPr marL="514350" indent="-514350" algn="l">
              <a:buFont typeface="+mj-lt"/>
              <a:buAutoNum type="arabicPeriod"/>
            </a:pPr>
            <a:r>
              <a:rPr lang="en-US" dirty="0" smtClean="0"/>
              <a:t>What does it mean to say that it’s a sin to kill a mockingbird?</a:t>
            </a:r>
          </a:p>
          <a:p>
            <a:pPr marL="514350" indent="-514350" algn="l">
              <a:buFont typeface="+mj-lt"/>
              <a:buAutoNum type="arabicPeriod"/>
            </a:pPr>
            <a:r>
              <a:rPr lang="en-US" dirty="0" smtClean="0"/>
              <a:t>Describe Mrs. Henry Lafayette Dubose.</a:t>
            </a:r>
          </a:p>
          <a:p>
            <a:pPr algn="l"/>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3733800" y="5334000"/>
            <a:ext cx="1600765" cy="1280057"/>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90600"/>
          </a:xfrm>
        </p:spPr>
        <p:txBody>
          <a:bodyPr>
            <a:normAutofit/>
          </a:bodyPr>
          <a:lstStyle/>
          <a:p>
            <a:r>
              <a:rPr lang="en-US" dirty="0" smtClean="0">
                <a:latin typeface="Algerian" pitchFamily="82" charset="0"/>
              </a:rPr>
              <a:t>Chapters 12 - 14</a:t>
            </a:r>
            <a:endParaRPr lang="en-US" dirty="0">
              <a:latin typeface="Algerian" pitchFamily="82" charset="0"/>
            </a:endParaRPr>
          </a:p>
        </p:txBody>
      </p:sp>
      <p:sp>
        <p:nvSpPr>
          <p:cNvPr id="3" name="Subtitle 2"/>
          <p:cNvSpPr>
            <a:spLocks noGrp="1"/>
          </p:cNvSpPr>
          <p:nvPr>
            <p:ph type="subTitle" idx="1"/>
          </p:nvPr>
        </p:nvSpPr>
        <p:spPr>
          <a:xfrm>
            <a:off x="609600" y="838200"/>
            <a:ext cx="8001000" cy="5867400"/>
          </a:xfrm>
        </p:spPr>
        <p:txBody>
          <a:bodyPr>
            <a:normAutofit fontScale="92500" lnSpcReduction="20000"/>
          </a:bodyPr>
          <a:lstStyle/>
          <a:p>
            <a:pPr marL="514350" indent="-514350" algn="l">
              <a:buFont typeface="+mj-lt"/>
              <a:buAutoNum type="arabicPeriod"/>
            </a:pPr>
            <a:r>
              <a:rPr lang="en-US" dirty="0" smtClean="0"/>
              <a:t>Why will no one hire Tom’s wife?</a:t>
            </a:r>
          </a:p>
          <a:p>
            <a:pPr marL="514350" indent="-514350" algn="l">
              <a:buFont typeface="+mj-lt"/>
              <a:buAutoNum type="arabicPeriod"/>
            </a:pPr>
            <a:r>
              <a:rPr lang="en-US" dirty="0" smtClean="0"/>
              <a:t>How are girls treated differently than boys during this time period?  Why do you think this is so?</a:t>
            </a:r>
          </a:p>
          <a:p>
            <a:pPr marL="514350" indent="-514350" algn="l">
              <a:buFont typeface="+mj-lt"/>
              <a:buAutoNum type="arabicPeriod"/>
            </a:pPr>
            <a:r>
              <a:rPr lang="en-US" dirty="0" smtClean="0"/>
              <a:t>What is the other side of </a:t>
            </a:r>
            <a:r>
              <a:rPr lang="en-US" dirty="0" err="1" smtClean="0"/>
              <a:t>Calpurnia</a:t>
            </a:r>
            <a:r>
              <a:rPr lang="en-US" dirty="0" smtClean="0"/>
              <a:t>, as witnessed by Scout at church?  Why are both sides necessary for </a:t>
            </a:r>
            <a:r>
              <a:rPr lang="en-US" dirty="0" err="1" smtClean="0"/>
              <a:t>Calpurnia</a:t>
            </a:r>
            <a:r>
              <a:rPr lang="en-US" dirty="0" smtClean="0"/>
              <a:t>? </a:t>
            </a:r>
          </a:p>
          <a:p>
            <a:pPr marL="514350" indent="-514350" algn="l">
              <a:buFont typeface="+mj-lt"/>
              <a:buAutoNum type="arabicPeriod"/>
            </a:pPr>
            <a:r>
              <a:rPr lang="en-US" dirty="0" smtClean="0"/>
              <a:t>Is Aunt Alexandria racist?  Support your answer.  </a:t>
            </a:r>
          </a:p>
          <a:p>
            <a:pPr marL="514350" indent="-514350" algn="l">
              <a:buFont typeface="+mj-lt"/>
              <a:buAutoNum type="arabicPeriod"/>
            </a:pPr>
            <a:r>
              <a:rPr lang="en-US" dirty="0" smtClean="0"/>
              <a:t>Provide a description of the contrasting parenting styles of Aunt Alexandra and Atticus.  Use examples from the story.  Which, in your opinion, would likely be the most effective style.  Why? </a:t>
            </a:r>
          </a:p>
          <a:p>
            <a:pPr marL="514350" indent="-514350" algn="l">
              <a:buFont typeface="+mj-lt"/>
              <a:buAutoNum type="arabicPeriod"/>
            </a:pPr>
            <a:endParaRPr lang="en-US" dirty="0"/>
          </a:p>
          <a:p>
            <a:pPr marL="514350" indent="-514350" algn="l">
              <a:buFont typeface="+mj-lt"/>
              <a:buAutoNum type="arabicPeriod"/>
            </a:pP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7467600" y="3429000"/>
            <a:ext cx="1372165" cy="990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lstStyle/>
          <a:p>
            <a:r>
              <a:rPr lang="en-US" dirty="0" smtClean="0">
                <a:latin typeface="Algerian" pitchFamily="82" charset="0"/>
              </a:rPr>
              <a:t>Chapters 15 - 17</a:t>
            </a:r>
            <a:endParaRPr lang="en-US" dirty="0">
              <a:latin typeface="Algerian" pitchFamily="82" charset="0"/>
            </a:endParaRPr>
          </a:p>
        </p:txBody>
      </p:sp>
      <p:sp>
        <p:nvSpPr>
          <p:cNvPr id="3" name="Subtitle 2"/>
          <p:cNvSpPr>
            <a:spLocks noGrp="1"/>
          </p:cNvSpPr>
          <p:nvPr>
            <p:ph type="subTitle" idx="1"/>
          </p:nvPr>
        </p:nvSpPr>
        <p:spPr>
          <a:xfrm>
            <a:off x="685800" y="1219200"/>
            <a:ext cx="7772400" cy="5105400"/>
          </a:xfrm>
        </p:spPr>
        <p:txBody>
          <a:bodyPr>
            <a:normAutofit fontScale="85000" lnSpcReduction="10000"/>
          </a:bodyPr>
          <a:lstStyle/>
          <a:p>
            <a:pPr marL="514350" indent="-514350" algn="l">
              <a:buFont typeface="+mj-lt"/>
              <a:buAutoNum type="arabicPeriod"/>
            </a:pPr>
            <a:r>
              <a:rPr lang="en-US" dirty="0" smtClean="0"/>
              <a:t>Why did Mr. Cunningham retreat?</a:t>
            </a:r>
          </a:p>
          <a:p>
            <a:pPr marL="514350" indent="-514350" algn="l">
              <a:buFont typeface="+mj-lt"/>
              <a:buAutoNum type="arabicPeriod"/>
            </a:pPr>
            <a:r>
              <a:rPr lang="en-US" dirty="0" smtClean="0"/>
              <a:t>What did Scout do and does her presence change the situation?  Some criticize this event as being highly unbelievable and unconvincing.  Thinking about these actions in the context of the setting and characters, do you agree or disagree?  Explain.  </a:t>
            </a:r>
          </a:p>
          <a:p>
            <a:pPr marL="514350" indent="-514350" algn="l">
              <a:buFont typeface="+mj-lt"/>
              <a:buAutoNum type="arabicPeriod"/>
            </a:pPr>
            <a:r>
              <a:rPr lang="en-US" dirty="0" smtClean="0"/>
              <a:t>How do people react in the mob?  Would they react differently on their own?  Why or why not?</a:t>
            </a:r>
          </a:p>
          <a:p>
            <a:pPr marL="514350" indent="-514350" algn="l">
              <a:buFont typeface="+mj-lt"/>
              <a:buAutoNum type="arabicPeriod"/>
            </a:pPr>
            <a:r>
              <a:rPr lang="en-US" dirty="0" smtClean="0"/>
              <a:t>Bob </a:t>
            </a:r>
            <a:r>
              <a:rPr lang="en-US" dirty="0" err="1" smtClean="0"/>
              <a:t>Ewell’s</a:t>
            </a:r>
            <a:r>
              <a:rPr lang="en-US" dirty="0" smtClean="0"/>
              <a:t> character can be compared to another important character we encountered in Arthur Miller’s </a:t>
            </a:r>
            <a:r>
              <a:rPr lang="en-US" i="1" dirty="0" smtClean="0"/>
              <a:t>The Crucible</a:t>
            </a:r>
            <a:r>
              <a:rPr lang="en-US" dirty="0" smtClean="0"/>
              <a:t>.  Determine which character, and explain how the comparison can be made. </a:t>
            </a:r>
          </a:p>
          <a:p>
            <a:pPr marL="514350" indent="-514350" algn="l"/>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838200" y="152400"/>
            <a:ext cx="914965" cy="83820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142999"/>
          </a:xfrm>
        </p:spPr>
        <p:txBody>
          <a:bodyPr/>
          <a:lstStyle/>
          <a:p>
            <a:r>
              <a:rPr lang="en-US" dirty="0" smtClean="0">
                <a:latin typeface="Algerian" pitchFamily="82" charset="0"/>
              </a:rPr>
              <a:t>Chapters 18 - 20</a:t>
            </a:r>
            <a:endParaRPr lang="en-US" dirty="0">
              <a:latin typeface="Algerian" pitchFamily="82" charset="0"/>
            </a:endParaRPr>
          </a:p>
        </p:txBody>
      </p:sp>
      <p:sp>
        <p:nvSpPr>
          <p:cNvPr id="3" name="Subtitle 2"/>
          <p:cNvSpPr>
            <a:spLocks noGrp="1"/>
          </p:cNvSpPr>
          <p:nvPr>
            <p:ph type="subTitle" idx="1"/>
          </p:nvPr>
        </p:nvSpPr>
        <p:spPr>
          <a:xfrm>
            <a:off x="381000" y="1219200"/>
            <a:ext cx="8229600" cy="5410200"/>
          </a:xfrm>
        </p:spPr>
        <p:txBody>
          <a:bodyPr>
            <a:normAutofit fontScale="92500" lnSpcReduction="20000"/>
          </a:bodyPr>
          <a:lstStyle/>
          <a:p>
            <a:pPr marL="514350" indent="-514350" algn="l">
              <a:buFont typeface="+mj-lt"/>
              <a:buAutoNum type="arabicPeriod"/>
            </a:pPr>
            <a:r>
              <a:rPr lang="en-US" dirty="0" smtClean="0"/>
              <a:t>What do you believe really happened at the </a:t>
            </a:r>
            <a:r>
              <a:rPr lang="en-US" dirty="0" err="1" smtClean="0"/>
              <a:t>Ewell</a:t>
            </a:r>
            <a:r>
              <a:rPr lang="en-US" dirty="0" smtClean="0"/>
              <a:t> residence the night that </a:t>
            </a:r>
            <a:r>
              <a:rPr lang="en-US" dirty="0" err="1" smtClean="0"/>
              <a:t>Mayella</a:t>
            </a:r>
            <a:r>
              <a:rPr lang="en-US" dirty="0" smtClean="0"/>
              <a:t> was allegedly raped by Tom Robinson.</a:t>
            </a:r>
          </a:p>
          <a:p>
            <a:pPr marL="514350" indent="-514350" algn="l">
              <a:buFont typeface="+mj-lt"/>
              <a:buAutoNum type="arabicPeriod"/>
            </a:pPr>
            <a:r>
              <a:rPr lang="en-US" dirty="0" smtClean="0"/>
              <a:t>Describe the life that </a:t>
            </a:r>
            <a:r>
              <a:rPr lang="en-US" dirty="0" err="1" smtClean="0"/>
              <a:t>Mayella</a:t>
            </a:r>
            <a:r>
              <a:rPr lang="en-US" dirty="0" smtClean="0"/>
              <a:t> </a:t>
            </a:r>
            <a:r>
              <a:rPr lang="en-US" dirty="0" err="1" smtClean="0"/>
              <a:t>Ewell</a:t>
            </a:r>
            <a:r>
              <a:rPr lang="en-US" dirty="0" smtClean="0"/>
              <a:t> lived.</a:t>
            </a:r>
          </a:p>
          <a:p>
            <a:pPr marL="514350" indent="-514350" algn="l">
              <a:buFont typeface="+mj-lt"/>
              <a:buAutoNum type="arabicPeriod"/>
            </a:pPr>
            <a:r>
              <a:rPr lang="en-US" dirty="0" smtClean="0"/>
              <a:t>Can </a:t>
            </a:r>
            <a:r>
              <a:rPr lang="en-US" dirty="0" err="1" smtClean="0"/>
              <a:t>Mayella</a:t>
            </a:r>
            <a:r>
              <a:rPr lang="en-US" dirty="0" smtClean="0"/>
              <a:t> </a:t>
            </a:r>
            <a:r>
              <a:rPr lang="en-US" dirty="0" err="1" smtClean="0"/>
              <a:t>Ewell’s</a:t>
            </a:r>
            <a:r>
              <a:rPr lang="en-US" dirty="0" smtClean="0"/>
              <a:t> character be likened to the mockingbird?  Why or Why not?</a:t>
            </a:r>
          </a:p>
          <a:p>
            <a:pPr marL="514350" indent="-514350" algn="l">
              <a:buFont typeface="+mj-lt"/>
              <a:buAutoNum type="arabicPeriod"/>
            </a:pPr>
            <a:r>
              <a:rPr lang="en-US" dirty="0" smtClean="0"/>
              <a:t>Tom Robinson’s fatal flaw may have been his true morality and goodness, and his ability to feel pity for others, regardless of race, gender, or social standing.  In your opinion, is Tom a tragic hero?</a:t>
            </a:r>
          </a:p>
          <a:p>
            <a:pPr marL="514350" indent="-514350" algn="l">
              <a:buFont typeface="+mj-lt"/>
              <a:buAutoNum type="arabicPeriod"/>
            </a:pPr>
            <a:r>
              <a:rPr lang="en-US" dirty="0" smtClean="0"/>
              <a:t>Who is </a:t>
            </a:r>
            <a:r>
              <a:rPr lang="en-US" dirty="0" err="1" smtClean="0"/>
              <a:t>Dolphus</a:t>
            </a:r>
            <a:r>
              <a:rPr lang="en-US" dirty="0" smtClean="0"/>
              <a:t> Raymond and why does he act the way he does?</a:t>
            </a:r>
          </a:p>
          <a:p>
            <a:pPr marL="514350" indent="-514350" algn="l">
              <a:buFont typeface="+mj-lt"/>
              <a:buAutoNum type="arabicPeriod"/>
            </a:pPr>
            <a:endParaRPr lang="en-US" dirty="0"/>
          </a:p>
          <a:p>
            <a:pPr marL="514350" indent="-514350" algn="l">
              <a:buFont typeface="+mj-lt"/>
              <a:buAutoNum type="arabicPeriod"/>
            </a:pPr>
            <a:endParaRPr lang="en-US" dirty="0" smtClean="0"/>
          </a:p>
          <a:p>
            <a:pPr marL="514350" indent="-514350" algn="l">
              <a:buFont typeface="+mj-lt"/>
              <a:buAutoNum type="arabicPeriod"/>
            </a:pPr>
            <a:endParaRPr lang="en-US" dirty="0"/>
          </a:p>
          <a:p>
            <a:pPr marL="514350" indent="-514350" algn="l">
              <a:buFont typeface="+mj-lt"/>
              <a:buAutoNum type="arabicPeriod"/>
            </a:pPr>
            <a:endParaRPr lang="en-US" dirty="0" smtClean="0"/>
          </a:p>
          <a:p>
            <a:pPr marL="514350" indent="-514350" algn="l">
              <a:buFont typeface="+mj-lt"/>
              <a:buAutoNum type="arabicPeriod"/>
            </a:pPr>
            <a:endParaRPr lang="en-US" dirty="0"/>
          </a:p>
        </p:txBody>
      </p:sp>
      <p:pic>
        <p:nvPicPr>
          <p:cNvPr id="4" name="il_fi" descr="http://www.google.ca/url?source=imglanding&amp;ct=img&amp;q=http://www.deviantart.com/download/334461977/to_kill_a_mockingbird_by_cascadingserenity-d5j4oih.png&amp;sa=X&amp;ei=CPYUUdLmB8fFyAG4joHoDw&amp;ved=0CAsQ8wc4VQ&amp;usg=AFQjCNGPnRFJBFDger6bVsFfXeQjqtD3Dw"/>
          <p:cNvPicPr/>
          <p:nvPr/>
        </p:nvPicPr>
        <p:blipFill>
          <a:blip r:embed="rId2" cstate="print"/>
          <a:srcRect/>
          <a:stretch>
            <a:fillRect/>
          </a:stretch>
        </p:blipFill>
        <p:spPr bwMode="auto">
          <a:xfrm>
            <a:off x="7543800" y="304800"/>
            <a:ext cx="1219200" cy="9906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342</TotalTime>
  <Words>875</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To Kill a Mockingbird</vt:lpstr>
      <vt:lpstr>Chapter 1</vt:lpstr>
      <vt:lpstr>Chapters 2 and 3</vt:lpstr>
      <vt:lpstr>Chapters 4 - 6</vt:lpstr>
      <vt:lpstr>Chapters 7 - 9</vt:lpstr>
      <vt:lpstr>Chapters 10 and 11</vt:lpstr>
      <vt:lpstr>Chapters 12 - 14</vt:lpstr>
      <vt:lpstr>Chapters 15 - 17</vt:lpstr>
      <vt:lpstr>Chapters 18 - 20</vt:lpstr>
      <vt:lpstr>Chapters 21 - 23</vt:lpstr>
      <vt:lpstr>Chapters 24 - 26</vt:lpstr>
      <vt:lpstr>Chapters 27 - 29</vt:lpstr>
      <vt:lpstr>Chapters 30 - 31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DT16</dc:creator>
  <cp:lastModifiedBy>Administrator</cp:lastModifiedBy>
  <cp:revision>27</cp:revision>
  <dcterms:created xsi:type="dcterms:W3CDTF">2013-02-08T12:52:47Z</dcterms:created>
  <dcterms:modified xsi:type="dcterms:W3CDTF">2013-04-12T16:52:51Z</dcterms:modified>
</cp:coreProperties>
</file>