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1"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CC28CA-9888-4992-85A5-A5AAA9CB8251}" type="datetimeFigureOut">
              <a:rPr lang="en-US" smtClean="0"/>
              <a:t>12/11/2013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4DCD8-417D-4595-AD63-0F5983D53936}" type="slidenum">
              <a:rPr lang="en-US" smtClean="0"/>
              <a:t>‹#›</a:t>
            </a:fld>
            <a:endParaRPr lang="en-US"/>
          </a:p>
        </p:txBody>
      </p:sp>
    </p:spTree>
    <p:extLst>
      <p:ext uri="{BB962C8B-B14F-4D97-AF65-F5344CB8AC3E}">
        <p14:creationId xmlns:p14="http://schemas.microsoft.com/office/powerpoint/2010/main" val="2655555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CC28CA-9888-4992-85A5-A5AAA9CB8251}" type="datetimeFigureOut">
              <a:rPr lang="en-US" smtClean="0"/>
              <a:t>12/11/2013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4DCD8-417D-4595-AD63-0F5983D53936}" type="slidenum">
              <a:rPr lang="en-US" smtClean="0"/>
              <a:t>‹#›</a:t>
            </a:fld>
            <a:endParaRPr lang="en-US"/>
          </a:p>
        </p:txBody>
      </p:sp>
    </p:spTree>
    <p:extLst>
      <p:ext uri="{BB962C8B-B14F-4D97-AF65-F5344CB8AC3E}">
        <p14:creationId xmlns:p14="http://schemas.microsoft.com/office/powerpoint/2010/main" val="3280814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CC28CA-9888-4992-85A5-A5AAA9CB8251}" type="datetimeFigureOut">
              <a:rPr lang="en-US" smtClean="0"/>
              <a:t>12/11/2013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4DCD8-417D-4595-AD63-0F5983D53936}" type="slidenum">
              <a:rPr lang="en-US" smtClean="0"/>
              <a:t>‹#›</a:t>
            </a:fld>
            <a:endParaRPr lang="en-US"/>
          </a:p>
        </p:txBody>
      </p:sp>
    </p:spTree>
    <p:extLst>
      <p:ext uri="{BB962C8B-B14F-4D97-AF65-F5344CB8AC3E}">
        <p14:creationId xmlns:p14="http://schemas.microsoft.com/office/powerpoint/2010/main" val="2594468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CC28CA-9888-4992-85A5-A5AAA9CB8251}" type="datetimeFigureOut">
              <a:rPr lang="en-US" smtClean="0"/>
              <a:t>12/11/2013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4DCD8-417D-4595-AD63-0F5983D53936}" type="slidenum">
              <a:rPr lang="en-US" smtClean="0"/>
              <a:t>‹#›</a:t>
            </a:fld>
            <a:endParaRPr lang="en-US"/>
          </a:p>
        </p:txBody>
      </p:sp>
    </p:spTree>
    <p:extLst>
      <p:ext uri="{BB962C8B-B14F-4D97-AF65-F5344CB8AC3E}">
        <p14:creationId xmlns:p14="http://schemas.microsoft.com/office/powerpoint/2010/main" val="1631225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CC28CA-9888-4992-85A5-A5AAA9CB8251}" type="datetimeFigureOut">
              <a:rPr lang="en-US" smtClean="0"/>
              <a:t>12/11/2013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4DCD8-417D-4595-AD63-0F5983D53936}" type="slidenum">
              <a:rPr lang="en-US" smtClean="0"/>
              <a:t>‹#›</a:t>
            </a:fld>
            <a:endParaRPr lang="en-US"/>
          </a:p>
        </p:txBody>
      </p:sp>
    </p:spTree>
    <p:extLst>
      <p:ext uri="{BB962C8B-B14F-4D97-AF65-F5344CB8AC3E}">
        <p14:creationId xmlns:p14="http://schemas.microsoft.com/office/powerpoint/2010/main" val="1258366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CC28CA-9888-4992-85A5-A5AAA9CB8251}" type="datetimeFigureOut">
              <a:rPr lang="en-US" smtClean="0"/>
              <a:t>12/11/2013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B4DCD8-417D-4595-AD63-0F5983D53936}" type="slidenum">
              <a:rPr lang="en-US" smtClean="0"/>
              <a:t>‹#›</a:t>
            </a:fld>
            <a:endParaRPr lang="en-US"/>
          </a:p>
        </p:txBody>
      </p:sp>
    </p:spTree>
    <p:extLst>
      <p:ext uri="{BB962C8B-B14F-4D97-AF65-F5344CB8AC3E}">
        <p14:creationId xmlns:p14="http://schemas.microsoft.com/office/powerpoint/2010/main" val="798178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CC28CA-9888-4992-85A5-A5AAA9CB8251}" type="datetimeFigureOut">
              <a:rPr lang="en-US" smtClean="0"/>
              <a:t>12/11/2013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B4DCD8-417D-4595-AD63-0F5983D53936}" type="slidenum">
              <a:rPr lang="en-US" smtClean="0"/>
              <a:t>‹#›</a:t>
            </a:fld>
            <a:endParaRPr lang="en-US"/>
          </a:p>
        </p:txBody>
      </p:sp>
    </p:spTree>
    <p:extLst>
      <p:ext uri="{BB962C8B-B14F-4D97-AF65-F5344CB8AC3E}">
        <p14:creationId xmlns:p14="http://schemas.microsoft.com/office/powerpoint/2010/main" val="2529833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CC28CA-9888-4992-85A5-A5AAA9CB8251}" type="datetimeFigureOut">
              <a:rPr lang="en-US" smtClean="0"/>
              <a:t>12/11/2013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B4DCD8-417D-4595-AD63-0F5983D53936}" type="slidenum">
              <a:rPr lang="en-US" smtClean="0"/>
              <a:t>‹#›</a:t>
            </a:fld>
            <a:endParaRPr lang="en-US"/>
          </a:p>
        </p:txBody>
      </p:sp>
    </p:spTree>
    <p:extLst>
      <p:ext uri="{BB962C8B-B14F-4D97-AF65-F5344CB8AC3E}">
        <p14:creationId xmlns:p14="http://schemas.microsoft.com/office/powerpoint/2010/main" val="87188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CC28CA-9888-4992-85A5-A5AAA9CB8251}" type="datetimeFigureOut">
              <a:rPr lang="en-US" smtClean="0"/>
              <a:t>12/11/2013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B4DCD8-417D-4595-AD63-0F5983D53936}" type="slidenum">
              <a:rPr lang="en-US" smtClean="0"/>
              <a:t>‹#›</a:t>
            </a:fld>
            <a:endParaRPr lang="en-US"/>
          </a:p>
        </p:txBody>
      </p:sp>
    </p:spTree>
    <p:extLst>
      <p:ext uri="{BB962C8B-B14F-4D97-AF65-F5344CB8AC3E}">
        <p14:creationId xmlns:p14="http://schemas.microsoft.com/office/powerpoint/2010/main" val="3108917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CC28CA-9888-4992-85A5-A5AAA9CB8251}" type="datetimeFigureOut">
              <a:rPr lang="en-US" smtClean="0"/>
              <a:t>12/11/2013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B4DCD8-417D-4595-AD63-0F5983D53936}" type="slidenum">
              <a:rPr lang="en-US" smtClean="0"/>
              <a:t>‹#›</a:t>
            </a:fld>
            <a:endParaRPr lang="en-US"/>
          </a:p>
        </p:txBody>
      </p:sp>
    </p:spTree>
    <p:extLst>
      <p:ext uri="{BB962C8B-B14F-4D97-AF65-F5344CB8AC3E}">
        <p14:creationId xmlns:p14="http://schemas.microsoft.com/office/powerpoint/2010/main" val="863107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CC28CA-9888-4992-85A5-A5AAA9CB8251}" type="datetimeFigureOut">
              <a:rPr lang="en-US" smtClean="0"/>
              <a:t>12/11/2013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B4DCD8-417D-4595-AD63-0F5983D53936}" type="slidenum">
              <a:rPr lang="en-US" smtClean="0"/>
              <a:t>‹#›</a:t>
            </a:fld>
            <a:endParaRPr lang="en-US"/>
          </a:p>
        </p:txBody>
      </p:sp>
    </p:spTree>
    <p:extLst>
      <p:ext uri="{BB962C8B-B14F-4D97-AF65-F5344CB8AC3E}">
        <p14:creationId xmlns:p14="http://schemas.microsoft.com/office/powerpoint/2010/main" val="1939712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CC28CA-9888-4992-85A5-A5AAA9CB8251}" type="datetimeFigureOut">
              <a:rPr lang="en-US" smtClean="0"/>
              <a:t>12/11/2013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B4DCD8-417D-4595-AD63-0F5983D53936}" type="slidenum">
              <a:rPr lang="en-US" smtClean="0"/>
              <a:t>‹#›</a:t>
            </a:fld>
            <a:endParaRPr lang="en-US"/>
          </a:p>
        </p:txBody>
      </p:sp>
    </p:spTree>
    <p:extLst>
      <p:ext uri="{BB962C8B-B14F-4D97-AF65-F5344CB8AC3E}">
        <p14:creationId xmlns:p14="http://schemas.microsoft.com/office/powerpoint/2010/main" val="15504571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docid=w_fgHy13mNaXSM&amp;tbnid=Yk5sW-R5yesihM:&amp;ved=0CAUQjRw&amp;url=http://ww2db.com/image.php?image_id=6578&amp;ei=B9udUpCJKImlqQHkpoGgAw&amp;bvm=bv.57155469,d.aWc&amp;psig=AFQjCNEXNkg4JD_zRcqBDS2AZNCx-x2PVw&amp;ust=1386163250961717" TargetMode="Externa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hyperlink" Target="http://www.google.com/url?sa=i&amp;rct=j&amp;q=&amp;esrc=s&amp;frm=1&amp;source=images&amp;cd=&amp;cad=rja&amp;docid=QVpZAm_6swnFqM&amp;tbnid=NNcsmyQddcRIlM:&amp;ved=0CAUQjRw&amp;url=http://www.frugal-cafe.com/public_html/frugal-blog/frugal-cafe-blogzone/2009/05/10/obama-wants-normandy-off-limits-to-tourists-veterans-on-d-day-anniversary-vous-etes-un-imbecile-arrogant-m-le-president/&amp;ei=XNudUvHDHYPmrQGdsIHQDQ&amp;bvm=bv.57155469,d.aWc&amp;psig=AFQjCNEXNkg4JD_zRcqBDS2AZNCx-x2PVw&amp;ust=1386163250961717" TargetMode="External"/><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openxmlformats.org/officeDocument/2006/relationships/hyperlink" Target="http://www.historyguy.com/normandy_links.html" TargetMode="External"/><Relationship Id="rId2" Type="http://schemas.openxmlformats.org/officeDocument/2006/relationships/hyperlink" Target="http://fcweb.limestone.on.ca/" TargetMode="External"/><Relationship Id="rId1" Type="http://schemas.openxmlformats.org/officeDocument/2006/relationships/slideLayout" Target="../slideLayouts/slideLayout2.xml"/><Relationship Id="rId5" Type="http://schemas.openxmlformats.org/officeDocument/2006/relationships/hyperlink" Target="http://www.thecanadianencyclopedia.com/articles/normandy-invasion" TargetMode="External"/><Relationship Id="rId4" Type="http://schemas.openxmlformats.org/officeDocument/2006/relationships/hyperlink" Target="http://www.history.navy.mil/photos/events/wwii-eur/normandy/normandy.htm"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D-Day</a:t>
            </a:r>
            <a:endParaRPr lang="en-US" dirty="0"/>
          </a:p>
        </p:txBody>
      </p:sp>
    </p:spTree>
    <p:extLst>
      <p:ext uri="{BB962C8B-B14F-4D97-AF65-F5344CB8AC3E}">
        <p14:creationId xmlns:p14="http://schemas.microsoft.com/office/powerpoint/2010/main" val="8081851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Facts</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The Nazi controlled or occupied much of Europe (East and West) plus Northern</a:t>
            </a:r>
          </a:p>
          <a:p>
            <a:r>
              <a:rPr lang="en-US" dirty="0"/>
              <a:t>Africa. The Germans had attacked Britain by air and Russia with land forces.</a:t>
            </a:r>
          </a:p>
          <a:p>
            <a:r>
              <a:rPr lang="en-US" dirty="0"/>
              <a:t>The German invasion of Russia was unsuccessful, and by 1943, the Russia</a:t>
            </a:r>
          </a:p>
          <a:p>
            <a:r>
              <a:rPr lang="en-US" dirty="0"/>
              <a:t>counterattacked and they were moving towards Germany.</a:t>
            </a:r>
          </a:p>
          <a:p>
            <a:r>
              <a:rPr lang="en-US" dirty="0"/>
              <a:t>The Allies had successfully landed in Italy in 1942. The Fascists in Italy had</a:t>
            </a:r>
          </a:p>
          <a:p>
            <a:r>
              <a:rPr lang="en-US" dirty="0"/>
              <a:t>surrendered Canadians and USA troops were advancing northward.</a:t>
            </a:r>
          </a:p>
          <a:p>
            <a:r>
              <a:rPr lang="en-US" dirty="0"/>
              <a:t>The German advance in North Africa had been stopped.</a:t>
            </a:r>
          </a:p>
        </p:txBody>
      </p:sp>
    </p:spTree>
    <p:extLst>
      <p:ext uri="{BB962C8B-B14F-4D97-AF65-F5344CB8AC3E}">
        <p14:creationId xmlns:p14="http://schemas.microsoft.com/office/powerpoint/2010/main" val="41381005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Facts Continued</a:t>
            </a:r>
            <a:endParaRPr lang="en-US" dirty="0"/>
          </a:p>
        </p:txBody>
      </p:sp>
      <p:sp>
        <p:nvSpPr>
          <p:cNvPr id="3" name="Content Placeholder 2"/>
          <p:cNvSpPr>
            <a:spLocks noGrp="1"/>
          </p:cNvSpPr>
          <p:nvPr>
            <p:ph idx="1"/>
          </p:nvPr>
        </p:nvSpPr>
        <p:spPr/>
        <p:txBody>
          <a:bodyPr>
            <a:normAutofit fontScale="85000" lnSpcReduction="10000"/>
          </a:bodyPr>
          <a:lstStyle/>
          <a:p>
            <a:r>
              <a:rPr lang="en-US" dirty="0"/>
              <a:t>A third front was needed in Western Europe. On 6 June 1944, combined forces from</a:t>
            </a:r>
          </a:p>
          <a:p>
            <a:r>
              <a:rPr lang="en-US" dirty="0"/>
              <a:t>countries such as Britain, Canada, France, Poland and USA attacked Normandy in</a:t>
            </a:r>
          </a:p>
          <a:p>
            <a:r>
              <a:rPr lang="en-US" dirty="0"/>
              <a:t>France. The project was called Overlord.</a:t>
            </a:r>
          </a:p>
          <a:p>
            <a:r>
              <a:rPr lang="en-US" dirty="0"/>
              <a:t>Canadians attacked the Juno Beach section of Normandy between British forces</a:t>
            </a:r>
          </a:p>
          <a:p>
            <a:r>
              <a:rPr lang="en-US" dirty="0"/>
              <a:t>30,000 Canadian troops were involved. The Canadians were the smallest force In total,</a:t>
            </a:r>
          </a:p>
          <a:p>
            <a:r>
              <a:rPr lang="en-US" dirty="0"/>
              <a:t>150,000 Allied troops attacked Normandy on D-Day.</a:t>
            </a:r>
          </a:p>
        </p:txBody>
      </p:sp>
    </p:spTree>
    <p:extLst>
      <p:ext uri="{BB962C8B-B14F-4D97-AF65-F5344CB8AC3E}">
        <p14:creationId xmlns:p14="http://schemas.microsoft.com/office/powerpoint/2010/main" val="32392040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FF3399"/>
            </a:gs>
            <a:gs pos="25000">
              <a:srgbClr val="FF6633"/>
            </a:gs>
            <a:gs pos="50000">
              <a:srgbClr val="FFFF00"/>
            </a:gs>
            <a:gs pos="75000">
              <a:srgbClr val="01A78F"/>
            </a:gs>
            <a:gs pos="100000">
              <a:srgbClr val="3366F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Canadian Casualties</a:t>
            </a:r>
            <a:endParaRPr lang="en-US" dirty="0"/>
          </a:p>
        </p:txBody>
      </p:sp>
      <p:sp>
        <p:nvSpPr>
          <p:cNvPr id="3" name="Content Placeholder 2"/>
          <p:cNvSpPr>
            <a:spLocks noGrp="1"/>
          </p:cNvSpPr>
          <p:nvPr>
            <p:ph idx="1"/>
          </p:nvPr>
        </p:nvSpPr>
        <p:spPr/>
        <p:txBody>
          <a:bodyPr/>
          <a:lstStyle/>
          <a:p>
            <a:r>
              <a:rPr lang="en-US" dirty="0"/>
              <a:t>On 6 June 1944, Canadians suffered 340 killed, 574 wounded and 47 captured</a:t>
            </a:r>
            <a:r>
              <a:rPr lang="en-US" dirty="0" smtClean="0"/>
              <a:t>.</a:t>
            </a:r>
          </a:p>
          <a:p>
            <a:endParaRPr lang="en-US" dirty="0"/>
          </a:p>
        </p:txBody>
      </p:sp>
    </p:spTree>
    <p:extLst>
      <p:ext uri="{BB962C8B-B14F-4D97-AF65-F5344CB8AC3E}">
        <p14:creationId xmlns:p14="http://schemas.microsoft.com/office/powerpoint/2010/main" val="27388959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Results</a:t>
            </a:r>
            <a:endParaRPr lang="en-US" dirty="0"/>
          </a:p>
        </p:txBody>
      </p:sp>
      <p:sp>
        <p:nvSpPr>
          <p:cNvPr id="3" name="Content Placeholder 2"/>
          <p:cNvSpPr>
            <a:spLocks noGrp="1"/>
          </p:cNvSpPr>
          <p:nvPr>
            <p:ph idx="1"/>
          </p:nvPr>
        </p:nvSpPr>
        <p:spPr/>
        <p:txBody>
          <a:bodyPr/>
          <a:lstStyle/>
          <a:p>
            <a:r>
              <a:rPr lang="en-US" dirty="0"/>
              <a:t>The Allies succeeded in capturing the Normandy beach and establishing a beachhead</a:t>
            </a:r>
          </a:p>
          <a:p>
            <a:r>
              <a:rPr lang="en-US" dirty="0"/>
              <a:t>in France, creating a new front to launch an offensive attack in Western Europe that</a:t>
            </a:r>
          </a:p>
          <a:p>
            <a:r>
              <a:rPr lang="en-US" dirty="0"/>
              <a:t>would eventually lead to the liberation of Europe and the end of WWII in Europe.</a:t>
            </a:r>
          </a:p>
        </p:txBody>
      </p:sp>
    </p:spTree>
    <p:extLst>
      <p:ext uri="{BB962C8B-B14F-4D97-AF65-F5344CB8AC3E}">
        <p14:creationId xmlns:p14="http://schemas.microsoft.com/office/powerpoint/2010/main" val="3640507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7001">
              <a:srgbClr val="E6E6E6"/>
            </a:gs>
            <a:gs pos="32001">
              <a:srgbClr val="7D8496"/>
            </a:gs>
            <a:gs pos="47000">
              <a:srgbClr val="E6E6E6"/>
            </a:gs>
            <a:gs pos="85001">
              <a:srgbClr val="7D8496"/>
            </a:gs>
            <a:gs pos="100000">
              <a:srgbClr val="E6E6E6"/>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Pictures </a:t>
            </a:r>
            <a:endParaRPr lang="en-US" dirty="0"/>
          </a:p>
        </p:txBody>
      </p:sp>
      <p:pic>
        <p:nvPicPr>
          <p:cNvPr id="1026" name="Picture 2" descr="Troops and landing craft occupy a Normandy beach shortly after the D-Day landing. The bombardment of the beaches began at 6 a.m. on June 6, 1944, and within hours soldiers from Canada had established the beachhead at Juno Beach and the German defences were shatter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2625616"/>
            <a:ext cx="2209800" cy="204810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2db.com/images/battle_normandy192.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91200" y="2650030"/>
            <a:ext cx="2447173" cy="19812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www.frugal-cafe.com/public_html/frugal-blog/frugal-cafe-blogzone/wp-content/uploads/2009/05/normandy-invasion-1944.jp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 y="2438400"/>
            <a:ext cx="2452255" cy="2247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03211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D6B19C"/>
            </a:gs>
            <a:gs pos="30000">
              <a:srgbClr val="D49E6C"/>
            </a:gs>
            <a:gs pos="70000">
              <a:srgbClr val="A65528"/>
            </a:gs>
            <a:gs pos="100000">
              <a:srgbClr val="663012"/>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Sources </a:t>
            </a:r>
            <a:endParaRPr lang="en-US" dirty="0"/>
          </a:p>
        </p:txBody>
      </p:sp>
      <p:sp>
        <p:nvSpPr>
          <p:cNvPr id="3" name="Content Placeholder 2"/>
          <p:cNvSpPr>
            <a:spLocks noGrp="1"/>
          </p:cNvSpPr>
          <p:nvPr>
            <p:ph idx="1"/>
          </p:nvPr>
        </p:nvSpPr>
        <p:spPr/>
        <p:txBody>
          <a:bodyPr/>
          <a:lstStyle/>
          <a:p>
            <a:r>
              <a:rPr lang="en-US" smtClean="0">
                <a:hlinkClick r:id="rId2"/>
              </a:rPr>
              <a:t>http://fcweb.limestone.on.ca/</a:t>
            </a:r>
            <a:endParaRPr lang="en-US" smtClean="0"/>
          </a:p>
          <a:p>
            <a:r>
              <a:rPr lang="en-US" smtClean="0">
                <a:hlinkClick r:id="rId3"/>
              </a:rPr>
              <a:t>http://www.historyguy.com/normandy_links.html</a:t>
            </a:r>
            <a:endParaRPr lang="en-US" smtClean="0"/>
          </a:p>
          <a:p>
            <a:r>
              <a:rPr lang="en-US" smtClean="0">
                <a:hlinkClick r:id="rId4"/>
              </a:rPr>
              <a:t>http://www.history.navy.mil/photos/events/wwii-eur/normandy/normandy.htm</a:t>
            </a:r>
          </a:p>
          <a:p>
            <a:r>
              <a:rPr lang="en-US" smtClean="0">
                <a:hlinkClick r:id="rId5"/>
              </a:rPr>
              <a:t>http://www.thecanadianencyclopedia.com/articles/normandy-invasion</a:t>
            </a:r>
            <a:endParaRPr lang="en-US" smtClean="0"/>
          </a:p>
          <a:p>
            <a:endParaRPr lang="en-US" dirty="0"/>
          </a:p>
        </p:txBody>
      </p:sp>
    </p:spTree>
    <p:extLst>
      <p:ext uri="{BB962C8B-B14F-4D97-AF65-F5344CB8AC3E}">
        <p14:creationId xmlns:p14="http://schemas.microsoft.com/office/powerpoint/2010/main" val="29905010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525963"/>
          </a:xfrm>
        </p:spPr>
        <p:txBody>
          <a:bodyPr/>
          <a:lstStyle/>
          <a:p>
            <a:pPr algn="ctr"/>
            <a:endParaRPr lang="en-US" dirty="0" smtClean="0"/>
          </a:p>
          <a:p>
            <a:pPr algn="ctr"/>
            <a:endParaRPr lang="en-US" dirty="0"/>
          </a:p>
          <a:p>
            <a:pPr algn="ctr"/>
            <a:endParaRPr lang="en-US" dirty="0" smtClean="0"/>
          </a:p>
          <a:p>
            <a:pPr algn="ctr"/>
            <a:r>
              <a:rPr lang="en-US" sz="6600" dirty="0" smtClean="0"/>
              <a:t>BY: AUSTIN</a:t>
            </a:r>
            <a:endParaRPr lang="en-US" sz="6600" dirty="0"/>
          </a:p>
        </p:txBody>
      </p:sp>
    </p:spTree>
    <p:extLst>
      <p:ext uri="{BB962C8B-B14F-4D97-AF65-F5344CB8AC3E}">
        <p14:creationId xmlns:p14="http://schemas.microsoft.com/office/powerpoint/2010/main" val="11678446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7001">
              <a:srgbClr val="E6E6E6"/>
            </a:gs>
            <a:gs pos="32001">
              <a:srgbClr val="7D8496"/>
            </a:gs>
            <a:gs pos="47000">
              <a:srgbClr val="E6E6E6"/>
            </a:gs>
            <a:gs pos="85001">
              <a:srgbClr val="7D8496"/>
            </a:gs>
            <a:gs pos="100000">
              <a:srgbClr val="E6E6E6"/>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Invasion Of Normandy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Invasion of Normandy was the invasion and establishment of Western Allied forces in Normandy, during Operation Overlord in 1944 during World War II. At the time it was the largest amphibious invasion to ever take place.</a:t>
            </a:r>
          </a:p>
          <a:p>
            <a:r>
              <a:rPr lang="en-US" dirty="0" smtClean="0"/>
              <a:t>D-Day, the date of the initial assaults, was Tuesday 6 June 1944 and Allied land forces that saw combat in Normandy on that day came from Canada, the Free French Forces, the United Kingdom, and the United States. In the weeks following the invasion, Polish forces also participated, as well as contingents from Belgium, Czechoslovakia, Greece, and the Netherlands.</a:t>
            </a:r>
          </a:p>
          <a:p>
            <a:endParaRPr lang="en-US" dirty="0"/>
          </a:p>
        </p:txBody>
      </p:sp>
    </p:spTree>
    <p:extLst>
      <p:ext uri="{BB962C8B-B14F-4D97-AF65-F5344CB8AC3E}">
        <p14:creationId xmlns:p14="http://schemas.microsoft.com/office/powerpoint/2010/main" val="26778508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Of Invasion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Allied forces rehearsed their roles for D-Day months before the invasion. On 28 April 1944, in south Devon on the English coast, 638 U.S. soldiers and sailors were killed when German torpedo boats surprised one of these landing exercises, Exercise Tiger.</a:t>
            </a:r>
          </a:p>
          <a:p>
            <a:r>
              <a:rPr lang="en-US" dirty="0" smtClean="0"/>
              <a:t>In the months leading up to the invasion, the Allied forces conducted a deception operation, Operation Fortitude, aimed at misleading the Germans with respect to the date and place of the invasion.</a:t>
            </a:r>
            <a:endParaRPr lang="en-US" dirty="0"/>
          </a:p>
        </p:txBody>
      </p:sp>
    </p:spTree>
    <p:extLst>
      <p:ext uri="{BB962C8B-B14F-4D97-AF65-F5344CB8AC3E}">
        <p14:creationId xmlns:p14="http://schemas.microsoft.com/office/powerpoint/2010/main" val="28252840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30000">
              <a:srgbClr val="66008F"/>
            </a:gs>
            <a:gs pos="64999">
              <a:srgbClr val="BA0066"/>
            </a:gs>
            <a:gs pos="89999">
              <a:srgbClr val="FF0000"/>
            </a:gs>
            <a:gs pos="100000">
              <a:srgbClr val="FF8200"/>
            </a:gs>
          </a:gsLst>
          <a:lin ang="5400000" scaled="0"/>
        </a:gradFill>
        <a:effectLst/>
      </p:bgPr>
    </p:bg>
    <p:spTree>
      <p:nvGrpSpPr>
        <p:cNvPr id="1" name=""/>
        <p:cNvGrpSpPr/>
        <p:nvPr/>
      </p:nvGrpSpPr>
      <p:grpSpPr>
        <a:xfrm>
          <a:off x="0" y="0"/>
          <a:ext cx="0" cy="0"/>
          <a:chOff x="0" y="0"/>
          <a:chExt cx="0" cy="0"/>
        </a:xfrm>
      </p:grpSpPr>
      <p:pic>
        <p:nvPicPr>
          <p:cNvPr id="1026" name="Picture 2" descr="f-map_dday35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611745"/>
            <a:ext cx="3759200" cy="28194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f-dday-58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1600200"/>
            <a:ext cx="3873972" cy="2819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09006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Statistics</a:t>
            </a:r>
            <a:endParaRPr lang="en-US" dirty="0"/>
          </a:p>
        </p:txBody>
      </p:sp>
      <p:sp>
        <p:nvSpPr>
          <p:cNvPr id="3" name="Content Placeholder 2"/>
          <p:cNvSpPr>
            <a:spLocks noGrp="1"/>
          </p:cNvSpPr>
          <p:nvPr>
            <p:ph idx="1"/>
          </p:nvPr>
        </p:nvSpPr>
        <p:spPr/>
        <p:txBody>
          <a:bodyPr/>
          <a:lstStyle/>
          <a:p>
            <a:r>
              <a:rPr lang="en-US" dirty="0" smtClean="0"/>
              <a:t>There were about 155,000 soldiers, 5,000 ships and landing craft, 50,000 vehicles and 11,000 planes set for the coming battle.</a:t>
            </a:r>
          </a:p>
          <a:p>
            <a:r>
              <a:rPr lang="en-US" dirty="0" smtClean="0"/>
              <a:t>For Canada, 14,000 soldiers were to land on the beaches; another 450 were to drop behind enemy lines by parachute or glider. The Royal Canadian Navy supplied ships and about 10,000 sailors.</a:t>
            </a:r>
          </a:p>
          <a:p>
            <a:endParaRPr lang="en-US" dirty="0"/>
          </a:p>
        </p:txBody>
      </p:sp>
    </p:spTree>
    <p:extLst>
      <p:ext uri="{BB962C8B-B14F-4D97-AF65-F5344CB8AC3E}">
        <p14:creationId xmlns:p14="http://schemas.microsoft.com/office/powerpoint/2010/main" val="17172028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pic>
        <p:nvPicPr>
          <p:cNvPr id="2050" name="Picture 2" descr="f-map_juno5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1447799"/>
            <a:ext cx="4381500" cy="4381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2019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Names</a:t>
            </a:r>
            <a:endParaRPr lang="en-US" dirty="0"/>
          </a:p>
        </p:txBody>
      </p:sp>
      <p:sp>
        <p:nvSpPr>
          <p:cNvPr id="3" name="Content Placeholder 2"/>
          <p:cNvSpPr>
            <a:spLocks noGrp="1"/>
          </p:cNvSpPr>
          <p:nvPr>
            <p:ph idx="1"/>
          </p:nvPr>
        </p:nvSpPr>
        <p:spPr/>
        <p:txBody>
          <a:bodyPr/>
          <a:lstStyle/>
          <a:p>
            <a:r>
              <a:rPr lang="en-US" dirty="0" smtClean="0"/>
              <a:t>The Allies assigned codenames to the various operations involved in the invasion. </a:t>
            </a:r>
            <a:r>
              <a:rPr lang="en-US" i="1" dirty="0" smtClean="0"/>
              <a:t>Overlord</a:t>
            </a:r>
            <a:r>
              <a:rPr lang="en-US" dirty="0" smtClean="0"/>
              <a:t> was the name assigned to the establishment of a large-scale lodgment on the northern portion of the Continent. The first phase, the establishment of a secure foothold, was codenamed </a:t>
            </a:r>
            <a:r>
              <a:rPr lang="en-US" i="1" dirty="0" smtClean="0"/>
              <a:t>Neptune</a:t>
            </a:r>
            <a:r>
              <a:rPr lang="en-US" dirty="0" smtClean="0"/>
              <a:t>. According to the D-day museum:</a:t>
            </a:r>
            <a:endParaRPr lang="en-US" dirty="0"/>
          </a:p>
        </p:txBody>
      </p:sp>
    </p:spTree>
    <p:extLst>
      <p:ext uri="{BB962C8B-B14F-4D97-AF65-F5344CB8AC3E}">
        <p14:creationId xmlns:p14="http://schemas.microsoft.com/office/powerpoint/2010/main" val="30007612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Naval Participants</a:t>
            </a:r>
            <a:endParaRPr lang="en-US" dirty="0"/>
          </a:p>
        </p:txBody>
      </p:sp>
      <p:sp>
        <p:nvSpPr>
          <p:cNvPr id="3" name="Content Placeholder 2"/>
          <p:cNvSpPr>
            <a:spLocks noGrp="1"/>
          </p:cNvSpPr>
          <p:nvPr>
            <p:ph idx="1"/>
          </p:nvPr>
        </p:nvSpPr>
        <p:spPr/>
        <p:txBody>
          <a:bodyPr>
            <a:normAutofit lnSpcReduction="10000"/>
          </a:bodyPr>
          <a:lstStyle/>
          <a:p>
            <a:r>
              <a:rPr lang="en-US" dirty="0" smtClean="0"/>
              <a:t>The invasion fleet was drawn from eight different navies, comprising 6,939 vessels: 1,213 warships, 4,126 transport vessels (landing ships and landing craft), and 736 ancillary craft and 864 merchant vessels.</a:t>
            </a:r>
          </a:p>
          <a:p>
            <a:r>
              <a:rPr lang="en-US" dirty="0" smtClean="0"/>
              <a:t>The overall commander of the Allied Naval Expeditionary Force, providing close protection and bombardment at the beaches, was Admiral Sir Bertram Ramsay. </a:t>
            </a:r>
            <a:endParaRPr lang="en-US" dirty="0"/>
          </a:p>
        </p:txBody>
      </p:sp>
    </p:spTree>
    <p:extLst>
      <p:ext uri="{BB962C8B-B14F-4D97-AF65-F5344CB8AC3E}">
        <p14:creationId xmlns:p14="http://schemas.microsoft.com/office/powerpoint/2010/main" val="31584909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Atlantic Wall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Standing in the way of the Allies was the English Channel, a crossing which had eluded the Spanish Armada and Napoleon Bonaparte's Navy. Compounding the invasion efforts was the extensive Atlantic Wall, ordered by Hitler in his Directive 51. Believing that any forthcoming landings would be timed for high tide (this caused the landings to be timed for low tide), Hitler had the entire wall fortified with tank top turrets and extensive barbed wire, and laid a million mines to deter landing craft. The sector which was attacked was guarded by four divisions.</a:t>
            </a:r>
            <a:endParaRPr lang="en-US" dirty="0"/>
          </a:p>
        </p:txBody>
      </p:sp>
    </p:spTree>
    <p:extLst>
      <p:ext uri="{BB962C8B-B14F-4D97-AF65-F5344CB8AC3E}">
        <p14:creationId xmlns:p14="http://schemas.microsoft.com/office/powerpoint/2010/main" val="18963308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728</Words>
  <Application>Microsoft Office PowerPoint</Application>
  <PresentationFormat>On-screen Show (4:3)</PresentationFormat>
  <Paragraphs>48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D-Day</vt:lpstr>
      <vt:lpstr>Invasion Of Normandy</vt:lpstr>
      <vt:lpstr>Planning Of Invasion</vt:lpstr>
      <vt:lpstr>PowerPoint Presentation</vt:lpstr>
      <vt:lpstr>Statistics</vt:lpstr>
      <vt:lpstr>PowerPoint Presentation</vt:lpstr>
      <vt:lpstr>Code Names</vt:lpstr>
      <vt:lpstr>Naval Participants</vt:lpstr>
      <vt:lpstr>Atlantic Wall</vt:lpstr>
      <vt:lpstr>Facts</vt:lpstr>
      <vt:lpstr>Facts Continued</vt:lpstr>
      <vt:lpstr>Canadian Casualties</vt:lpstr>
      <vt:lpstr>Results</vt:lpstr>
      <vt:lpstr>Pictures </vt:lpstr>
      <vt:lpstr>Sources </vt:lpstr>
      <vt:lpstr>PowerPoint Presentation</vt:lpstr>
    </vt:vector>
  </TitlesOfParts>
  <Company>NBDOE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D-Day</dc:title>
  <dc:creator>Student</dc:creator>
  <cp:lastModifiedBy>Student</cp:lastModifiedBy>
  <cp:revision>7</cp:revision>
  <dcterms:created xsi:type="dcterms:W3CDTF">2013-12-02T12:52:59Z</dcterms:created>
  <dcterms:modified xsi:type="dcterms:W3CDTF">2013-12-11T17:49:08Z</dcterms:modified>
</cp:coreProperties>
</file>