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9" r:id="rId3"/>
    <p:sldId id="258" r:id="rId4"/>
    <p:sldId id="270" r:id="rId5"/>
    <p:sldId id="268" r:id="rId6"/>
    <p:sldId id="265" r:id="rId7"/>
    <p:sldId id="261" r:id="rId8"/>
    <p:sldId id="264" r:id="rId9"/>
    <p:sldId id="262" r:id="rId10"/>
    <p:sldId id="267" r:id="rId11"/>
    <p:sldId id="266"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4660"/>
  </p:normalViewPr>
  <p:slideViewPr>
    <p:cSldViewPr>
      <p:cViewPr varScale="1">
        <p:scale>
          <a:sx n="113" d="100"/>
          <a:sy n="113" d="100"/>
        </p:scale>
        <p:origin x="-90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CED69C26-B2D8-4D83-A246-9F66F5123901}" type="datetimeFigureOut">
              <a:rPr lang="en-US" smtClean="0"/>
              <a:t>12/11/2013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9F55830-21B6-46DB-928B-475F0F688056}"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69C26-B2D8-4D83-A246-9F66F5123901}" type="datetimeFigureOut">
              <a:rPr lang="en-US" smtClean="0"/>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55830-21B6-46DB-928B-475F0F688056}"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69C26-B2D8-4D83-A246-9F66F5123901}" type="datetimeFigureOut">
              <a:rPr lang="en-US" smtClean="0"/>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55830-21B6-46DB-928B-475F0F688056}"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69C26-B2D8-4D83-A246-9F66F5123901}" type="datetimeFigureOut">
              <a:rPr lang="en-US" smtClean="0"/>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55830-21B6-46DB-928B-475F0F688056}"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D69C26-B2D8-4D83-A246-9F66F5123901}" type="datetimeFigureOut">
              <a:rPr lang="en-US" smtClean="0"/>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55830-21B6-46DB-928B-475F0F68805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ED69C26-B2D8-4D83-A246-9F66F5123901}" type="datetimeFigureOut">
              <a:rPr lang="en-US" smtClean="0"/>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55830-21B6-46DB-928B-475F0F688056}"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D69C26-B2D8-4D83-A246-9F66F5123901}" type="datetimeFigureOut">
              <a:rPr lang="en-US" smtClean="0"/>
              <a:t>12/11/2013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F55830-21B6-46DB-928B-475F0F688056}"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D69C26-B2D8-4D83-A246-9F66F5123901}" type="datetimeFigureOut">
              <a:rPr lang="en-US" smtClean="0"/>
              <a:t>12/11/2013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F55830-21B6-46DB-928B-475F0F688056}"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69C26-B2D8-4D83-A246-9F66F5123901}" type="datetimeFigureOut">
              <a:rPr lang="en-US" smtClean="0"/>
              <a:t>12/11/2013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F55830-21B6-46DB-928B-475F0F6880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69C26-B2D8-4D83-A246-9F66F5123901}" type="datetimeFigureOut">
              <a:rPr lang="en-US" smtClean="0"/>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55830-21B6-46DB-928B-475F0F68805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D69C26-B2D8-4D83-A246-9F66F5123901}" type="datetimeFigureOut">
              <a:rPr lang="en-US" smtClean="0"/>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55830-21B6-46DB-928B-475F0F68805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CED69C26-B2D8-4D83-A246-9F66F5123901}" type="datetimeFigureOut">
              <a:rPr lang="en-US" smtClean="0"/>
              <a:t>12/11/2013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29F55830-21B6-46DB-928B-475F0F68805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hyperlink" Target="http://learning.blogs.nytimes.com/2011/08/09/aug-9-1945-u-s-drops-atomic-bomb-on-nagasaki-japan/?_r=1" TargetMode="External"/><Relationship Id="rId3" Type="http://schemas.openxmlformats.org/officeDocument/2006/relationships/hyperlink" Target="http://www.history.com/this-day-in-history/american-bomber-drops-atomic-bomb-on-hiroshima" TargetMode="External"/><Relationship Id="rId7" Type="http://schemas.openxmlformats.org/officeDocument/2006/relationships/hyperlink" Target="http://en.wikipedia.org/wiki/Nagasaki" TargetMode="External"/><Relationship Id="rId12" Type="http://schemas.openxmlformats.org/officeDocument/2006/relationships/hyperlink" Target="http://www.historylearningsite.co.uk/bombing_of_nagasaki.htm" TargetMode="External"/><Relationship Id="rId2" Type="http://schemas.openxmlformats.org/officeDocument/2006/relationships/hyperlink" Target="http://history1900s.about.com/od/worldwarii/a/hiroshima.htm" TargetMode="External"/><Relationship Id="rId1" Type="http://schemas.openxmlformats.org/officeDocument/2006/relationships/slideLayout" Target="../slideLayouts/slideLayout7.xml"/><Relationship Id="rId6" Type="http://schemas.openxmlformats.org/officeDocument/2006/relationships/hyperlink" Target="http://en.wikipedia.org/wiki/Hiroshima" TargetMode="External"/><Relationship Id="rId11" Type="http://schemas.openxmlformats.org/officeDocument/2006/relationships/hyperlink" Target="http://en.wikipedia.org/wiki/Pearl_Harbor" TargetMode="External"/><Relationship Id="rId5" Type="http://schemas.openxmlformats.org/officeDocument/2006/relationships/hyperlink" Target="http://www.eyewitnesstohistory.com/hiroshima.htm" TargetMode="External"/><Relationship Id="rId10" Type="http://schemas.openxmlformats.org/officeDocument/2006/relationships/hyperlink" Target="http://www.theatlantic.com/infocus/2011/10/world-war-ii-the-fall-of-imperial-japan/100175/" TargetMode="External"/><Relationship Id="rId4" Type="http://schemas.openxmlformats.org/officeDocument/2006/relationships/hyperlink" Target="http://en.wikipedia.org/wiki/Atomic_bombings_of_Hiroshima_and_Nagasaki" TargetMode="External"/><Relationship Id="rId9" Type="http://schemas.openxmlformats.org/officeDocument/2006/relationships/hyperlink" Target="http://www.pcf.city.hiroshima.jp/virtual/VirtualMuseum_e/visit_e/est_e/panel/A2_2/2201.ht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Hiroshima and Nagasaki</a:t>
            </a:r>
            <a:endParaRPr lang="en-US" dirty="0"/>
          </a:p>
        </p:txBody>
      </p:sp>
      <p:sp>
        <p:nvSpPr>
          <p:cNvPr id="3" name="Subtitle 2"/>
          <p:cNvSpPr>
            <a:spLocks noGrp="1"/>
          </p:cNvSpPr>
          <p:nvPr>
            <p:ph type="subTitle" idx="1"/>
          </p:nvPr>
        </p:nvSpPr>
        <p:spPr/>
        <p:txBody>
          <a:bodyPr/>
          <a:lstStyle/>
          <a:p>
            <a:r>
              <a:rPr lang="en-US" dirty="0" smtClean="0"/>
              <a:t>Laura Watt</a:t>
            </a:r>
            <a:endParaRPr lang="en-US" dirty="0"/>
          </a:p>
        </p:txBody>
      </p:sp>
    </p:spTree>
    <p:extLst>
      <p:ext uri="{BB962C8B-B14F-4D97-AF65-F5344CB8AC3E}">
        <p14:creationId xmlns:p14="http://schemas.microsoft.com/office/powerpoint/2010/main" val="279661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0156"/>
            <a:ext cx="8382000" cy="1054250"/>
          </a:xfrm>
        </p:spPr>
        <p:txBody>
          <a:bodyPr/>
          <a:lstStyle/>
          <a:p>
            <a:r>
              <a:rPr lang="en-CA" dirty="0" smtClean="0"/>
              <a:t>Nagasaki: The Aftermath</a:t>
            </a:r>
            <a:endParaRPr lang="en-CA" dirty="0"/>
          </a:p>
        </p:txBody>
      </p:sp>
      <p:sp>
        <p:nvSpPr>
          <p:cNvPr id="4" name="Rectangle 3"/>
          <p:cNvSpPr/>
          <p:nvPr/>
        </p:nvSpPr>
        <p:spPr>
          <a:xfrm>
            <a:off x="304800" y="2286000"/>
            <a:ext cx="8610600" cy="3785652"/>
          </a:xfrm>
          <a:prstGeom prst="rect">
            <a:avLst/>
          </a:prstGeom>
        </p:spPr>
        <p:txBody>
          <a:bodyPr wrap="square">
            <a:spAutoFit/>
          </a:bodyPr>
          <a:lstStyle/>
          <a:p>
            <a:pPr marL="285750" indent="-285750">
              <a:buClr>
                <a:schemeClr val="accent1"/>
              </a:buClr>
              <a:buFont typeface="Wingdings" panose="05000000000000000000" pitchFamily="2" charset="2"/>
              <a:buChar char=""/>
            </a:pPr>
            <a:r>
              <a:rPr lang="en-CA" sz="2400" dirty="0"/>
              <a:t>Following the Nagasaki bombing, Japan agreed to the Potsdam terms and surrendered to the U.S. on August 14</a:t>
            </a:r>
            <a:r>
              <a:rPr lang="en-CA" sz="2400" dirty="0" smtClean="0"/>
              <a:t>.</a:t>
            </a:r>
          </a:p>
          <a:p>
            <a:pPr marL="285750" indent="-285750">
              <a:buClr>
                <a:schemeClr val="accent1"/>
              </a:buClr>
              <a:buFont typeface="Wingdings" panose="05000000000000000000" pitchFamily="2" charset="2"/>
              <a:buChar char=""/>
            </a:pPr>
            <a:endParaRPr lang="en-CA" sz="2400" dirty="0"/>
          </a:p>
          <a:p>
            <a:pPr marL="285750" indent="-285750">
              <a:buClr>
                <a:schemeClr val="accent1"/>
              </a:buClr>
              <a:buFont typeface="Wingdings" panose="05000000000000000000" pitchFamily="2" charset="2"/>
              <a:buChar char=""/>
            </a:pPr>
            <a:r>
              <a:rPr lang="en-CA" sz="2400" dirty="0" smtClean="0"/>
              <a:t>August 14 is known as V-J Day(Victory in Japan), marking the end of World War 2.</a:t>
            </a:r>
          </a:p>
          <a:p>
            <a:pPr marL="285750" indent="-285750">
              <a:buClr>
                <a:schemeClr val="accent1"/>
              </a:buClr>
              <a:buFont typeface="Wingdings" panose="05000000000000000000" pitchFamily="2" charset="2"/>
              <a:buChar char=""/>
            </a:pPr>
            <a:endParaRPr lang="en-CA" sz="2400" dirty="0"/>
          </a:p>
          <a:p>
            <a:pPr marL="285750" indent="-285750">
              <a:buClr>
                <a:schemeClr val="accent1"/>
              </a:buClr>
              <a:buFont typeface="Wingdings" panose="05000000000000000000" pitchFamily="2" charset="2"/>
              <a:buChar char=""/>
            </a:pPr>
            <a:r>
              <a:rPr lang="en-CA" sz="2400" dirty="0" smtClean="0"/>
              <a:t>87 000 people died in the bombing and the next few years following the bombing</a:t>
            </a:r>
          </a:p>
          <a:p>
            <a:pPr marL="285750" indent="-285750">
              <a:buClr>
                <a:schemeClr val="accent1"/>
              </a:buClr>
              <a:buFont typeface="Wingdings" panose="05000000000000000000" pitchFamily="2" charset="2"/>
              <a:buChar char=""/>
            </a:pPr>
            <a:endParaRPr lang="en-CA" sz="2400" dirty="0"/>
          </a:p>
          <a:p>
            <a:pPr marL="285750" indent="-285750">
              <a:buClr>
                <a:schemeClr val="accent1"/>
              </a:buClr>
              <a:buFont typeface="Wingdings" panose="05000000000000000000" pitchFamily="2" charset="2"/>
              <a:buChar char=""/>
            </a:pPr>
            <a:r>
              <a:rPr lang="en-CA" sz="2400" dirty="0"/>
              <a:t>70% of the city's industrial zone destroyed</a:t>
            </a:r>
          </a:p>
        </p:txBody>
      </p:sp>
    </p:spTree>
    <p:extLst>
      <p:ext uri="{BB962C8B-B14F-4D97-AF65-F5344CB8AC3E}">
        <p14:creationId xmlns:p14="http://schemas.microsoft.com/office/powerpoint/2010/main" val="1593134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3071"/>
            <a:ext cx="8382000" cy="923330"/>
          </a:xfrm>
          <a:prstGeom prst="rect">
            <a:avLst/>
          </a:prstGeom>
          <a:noFill/>
        </p:spPr>
        <p:txBody>
          <a:bodyPr wrap="square" rtlCol="0">
            <a:spAutoFit/>
          </a:bodyPr>
          <a:lstStyle/>
          <a:p>
            <a:r>
              <a:rPr lang="en-CA" sz="5400" dirty="0" smtClean="0"/>
              <a:t>Nagasaki: The Aftermath</a:t>
            </a:r>
            <a:endParaRPr lang="en-CA" sz="5400" dirty="0"/>
          </a:p>
        </p:txBody>
      </p:sp>
      <p:pic>
        <p:nvPicPr>
          <p:cNvPr id="3" name="Picture 2"/>
          <p:cNvPicPr>
            <a:picLocks noChangeAspect="1"/>
          </p:cNvPicPr>
          <p:nvPr/>
        </p:nvPicPr>
        <p:blipFill>
          <a:blip r:embed="rId2"/>
          <a:stretch>
            <a:fillRect/>
          </a:stretch>
        </p:blipFill>
        <p:spPr>
          <a:xfrm>
            <a:off x="3505200" y="968352"/>
            <a:ext cx="4419600" cy="28447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953676"/>
            <a:ext cx="2438400" cy="29141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3867861"/>
            <a:ext cx="4269722" cy="280537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3851939"/>
            <a:ext cx="4565745" cy="2945642"/>
          </a:xfrm>
          <a:prstGeom prst="rect">
            <a:avLst/>
          </a:prstGeom>
        </p:spPr>
      </p:pic>
    </p:spTree>
    <p:extLst>
      <p:ext uri="{BB962C8B-B14F-4D97-AF65-F5344CB8AC3E}">
        <p14:creationId xmlns:p14="http://schemas.microsoft.com/office/powerpoint/2010/main" val="593867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52400"/>
            <a:ext cx="2111475" cy="769441"/>
          </a:xfrm>
          <a:prstGeom prst="rect">
            <a:avLst/>
          </a:prstGeom>
          <a:noFill/>
        </p:spPr>
        <p:txBody>
          <a:bodyPr wrap="none" rtlCol="0">
            <a:spAutoFit/>
          </a:bodyPr>
          <a:lstStyle/>
          <a:p>
            <a:r>
              <a:rPr lang="en-CA" sz="4400" dirty="0" smtClean="0"/>
              <a:t>Sources</a:t>
            </a:r>
            <a:endParaRPr lang="en-CA" sz="4400" dirty="0"/>
          </a:p>
        </p:txBody>
      </p:sp>
      <p:sp>
        <p:nvSpPr>
          <p:cNvPr id="4" name="TextBox 3"/>
          <p:cNvSpPr txBox="1"/>
          <p:nvPr/>
        </p:nvSpPr>
        <p:spPr>
          <a:xfrm>
            <a:off x="685800" y="1295400"/>
            <a:ext cx="8001000" cy="5078313"/>
          </a:xfrm>
          <a:prstGeom prst="rect">
            <a:avLst/>
          </a:prstGeom>
          <a:noFill/>
        </p:spPr>
        <p:txBody>
          <a:bodyPr wrap="square" rtlCol="0">
            <a:spAutoFit/>
          </a:bodyPr>
          <a:lstStyle/>
          <a:p>
            <a:pPr marL="285750" indent="-285750">
              <a:buFont typeface="Arial" panose="020B0604020202020204" pitchFamily="34" charset="0"/>
              <a:buChar char="•"/>
            </a:pPr>
            <a:r>
              <a:rPr lang="en-CA" dirty="0">
                <a:hlinkClick r:id="rId2"/>
              </a:rPr>
              <a:t>http://</a:t>
            </a:r>
            <a:r>
              <a:rPr lang="en-CA" dirty="0" smtClean="0">
                <a:hlinkClick r:id="rId2"/>
              </a:rPr>
              <a:t>history1900s.about.com/od/worldwarii/a/hiroshima.htm</a:t>
            </a:r>
            <a:endParaRPr lang="en-CA" dirty="0"/>
          </a:p>
          <a:p>
            <a:pPr marL="285750" indent="-285750">
              <a:buFont typeface="Arial" panose="020B0604020202020204" pitchFamily="34" charset="0"/>
              <a:buChar char="•"/>
            </a:pPr>
            <a:r>
              <a:rPr lang="en-CA" dirty="0">
                <a:hlinkClick r:id="rId3"/>
              </a:rPr>
              <a:t>http://</a:t>
            </a:r>
            <a:r>
              <a:rPr lang="en-CA" dirty="0" smtClean="0">
                <a:hlinkClick r:id="rId3"/>
              </a:rPr>
              <a:t>www.history.com/this-day-in-history/american-bomber-drops-atomic-bomb-on-hiroshima</a:t>
            </a:r>
            <a:endParaRPr lang="en-CA" dirty="0"/>
          </a:p>
          <a:p>
            <a:pPr marL="285750" indent="-285750">
              <a:buFont typeface="Arial" panose="020B0604020202020204" pitchFamily="34" charset="0"/>
              <a:buChar char="•"/>
            </a:pPr>
            <a:r>
              <a:rPr lang="en-CA" dirty="0">
                <a:hlinkClick r:id="rId4"/>
              </a:rPr>
              <a:t>http://</a:t>
            </a:r>
            <a:r>
              <a:rPr lang="en-CA" dirty="0" smtClean="0">
                <a:hlinkClick r:id="rId4"/>
              </a:rPr>
              <a:t>en.wikipedia.org/wiki/Atomic_bombings_of_Hiroshima_and_Nagasaki</a:t>
            </a:r>
            <a:endParaRPr lang="en-CA" dirty="0" smtClean="0"/>
          </a:p>
          <a:p>
            <a:pPr marL="285750" indent="-285750">
              <a:buFont typeface="Arial" panose="020B0604020202020204" pitchFamily="34" charset="0"/>
              <a:buChar char="•"/>
            </a:pPr>
            <a:r>
              <a:rPr lang="en-CA" dirty="0">
                <a:hlinkClick r:id="rId5"/>
              </a:rPr>
              <a:t>http://</a:t>
            </a:r>
            <a:r>
              <a:rPr lang="en-CA" dirty="0" smtClean="0">
                <a:hlinkClick r:id="rId5"/>
              </a:rPr>
              <a:t>www.eyewitnesstohistory.com/hiroshima.htm</a:t>
            </a:r>
            <a:endParaRPr lang="en-CA" dirty="0"/>
          </a:p>
          <a:p>
            <a:pPr marL="285750" indent="-285750">
              <a:buFont typeface="Arial" panose="020B0604020202020204" pitchFamily="34" charset="0"/>
              <a:buChar char="•"/>
            </a:pPr>
            <a:r>
              <a:rPr lang="en-CA" dirty="0">
                <a:hlinkClick r:id="rId6"/>
              </a:rPr>
              <a:t>http://</a:t>
            </a:r>
            <a:r>
              <a:rPr lang="en-CA" dirty="0" smtClean="0">
                <a:hlinkClick r:id="rId6"/>
              </a:rPr>
              <a:t>en.wikipedia.org/wiki/Hiroshima</a:t>
            </a:r>
            <a:endParaRPr lang="en-CA" dirty="0"/>
          </a:p>
          <a:p>
            <a:pPr marL="285750" indent="-285750">
              <a:buFont typeface="Arial" panose="020B0604020202020204" pitchFamily="34" charset="0"/>
              <a:buChar char="•"/>
            </a:pPr>
            <a:r>
              <a:rPr lang="en-CA" dirty="0">
                <a:hlinkClick r:id="rId7"/>
              </a:rPr>
              <a:t>http://</a:t>
            </a:r>
            <a:r>
              <a:rPr lang="en-CA" dirty="0" smtClean="0">
                <a:hlinkClick r:id="rId7"/>
              </a:rPr>
              <a:t>en.wikipedia.org/wiki/Nagasaki</a:t>
            </a:r>
            <a:endParaRPr lang="en-CA" dirty="0" smtClean="0"/>
          </a:p>
          <a:p>
            <a:pPr marL="285750" indent="-285750">
              <a:buFont typeface="Arial" panose="020B0604020202020204" pitchFamily="34" charset="0"/>
              <a:buChar char="•"/>
            </a:pPr>
            <a:r>
              <a:rPr lang="en-CA" dirty="0">
                <a:hlinkClick r:id="rId8"/>
              </a:rPr>
              <a:t>http://learning.blogs.nytimes.com/2011/08/09/aug-9-1945-u-s-drops-atomic-bomb-on-nagasaki-japan/?_</a:t>
            </a:r>
            <a:r>
              <a:rPr lang="en-CA" dirty="0" smtClean="0">
                <a:hlinkClick r:id="rId8"/>
              </a:rPr>
              <a:t>r=1</a:t>
            </a:r>
            <a:endParaRPr lang="en-CA" dirty="0"/>
          </a:p>
          <a:p>
            <a:pPr marL="285750" indent="-285750">
              <a:buFont typeface="Arial" panose="020B0604020202020204" pitchFamily="34" charset="0"/>
              <a:buChar char="•"/>
            </a:pPr>
            <a:r>
              <a:rPr lang="en-CA" dirty="0" smtClean="0">
                <a:hlinkClick r:id="rId9"/>
              </a:rPr>
              <a:t>http</a:t>
            </a:r>
            <a:r>
              <a:rPr lang="en-CA" dirty="0">
                <a:hlinkClick r:id="rId9"/>
              </a:rPr>
              <a:t>://</a:t>
            </a:r>
            <a:r>
              <a:rPr lang="en-CA" dirty="0" smtClean="0">
                <a:hlinkClick r:id="rId9"/>
              </a:rPr>
              <a:t>www.pcf.city.hiroshima.jp/virtual/VirtualMuseum_e/visit_e/est_e/panel/A2_2/2201.htm</a:t>
            </a:r>
            <a:endParaRPr lang="en-CA" dirty="0"/>
          </a:p>
          <a:p>
            <a:pPr marL="285750" indent="-285750">
              <a:buFont typeface="Arial" panose="020B0604020202020204" pitchFamily="34" charset="0"/>
              <a:buChar char="•"/>
            </a:pPr>
            <a:r>
              <a:rPr lang="en-CA" dirty="0">
                <a:hlinkClick r:id="rId10"/>
              </a:rPr>
              <a:t>http://www.theatlantic.com/infocus/2011/10/world-war-ii-the-fall-of-imperial-japan/100175</a:t>
            </a:r>
            <a:r>
              <a:rPr lang="en-CA" dirty="0" smtClean="0">
                <a:hlinkClick r:id="rId10"/>
              </a:rPr>
              <a:t>/</a:t>
            </a:r>
            <a:endParaRPr lang="en-CA" dirty="0"/>
          </a:p>
          <a:p>
            <a:pPr marL="285750" indent="-285750">
              <a:buFont typeface="Arial" panose="020B0604020202020204" pitchFamily="34" charset="0"/>
              <a:buChar char="•"/>
            </a:pPr>
            <a:r>
              <a:rPr lang="en-CA" dirty="0">
                <a:hlinkClick r:id="rId11"/>
              </a:rPr>
              <a:t>http://</a:t>
            </a:r>
            <a:r>
              <a:rPr lang="en-CA" dirty="0" smtClean="0">
                <a:hlinkClick r:id="rId11"/>
              </a:rPr>
              <a:t>en.wikipedia.org/wiki/Pearl_Harbor</a:t>
            </a:r>
            <a:endParaRPr lang="en-CA" dirty="0" smtClean="0"/>
          </a:p>
          <a:p>
            <a:pPr marL="285750" indent="-285750">
              <a:buFont typeface="Arial" panose="020B0604020202020204" pitchFamily="34" charset="0"/>
              <a:buChar char="•"/>
            </a:pPr>
            <a:r>
              <a:rPr lang="en-CA" dirty="0">
                <a:hlinkClick r:id="rId12"/>
              </a:rPr>
              <a:t>http://</a:t>
            </a:r>
            <a:r>
              <a:rPr lang="en-CA" dirty="0" smtClean="0">
                <a:hlinkClick r:id="rId12"/>
              </a:rPr>
              <a:t>www.historylearningsite.co.uk/bombing_of_nagasaki.htm</a:t>
            </a:r>
            <a:endParaRPr lang="en-CA" dirty="0" smtClean="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4003326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133600"/>
            <a:ext cx="7745505" cy="4495800"/>
          </a:xfrm>
        </p:spPr>
        <p:txBody>
          <a:bodyPr>
            <a:normAutofit/>
          </a:bodyPr>
          <a:lstStyle/>
          <a:p>
            <a:r>
              <a:rPr lang="en-US" dirty="0" smtClean="0"/>
              <a:t>Pearl Harbor was a </a:t>
            </a:r>
            <a:r>
              <a:rPr lang="en-US" dirty="0"/>
              <a:t>United States Navy deep-water naval </a:t>
            </a:r>
            <a:r>
              <a:rPr lang="en-US" dirty="0" smtClean="0"/>
              <a:t>base.</a:t>
            </a:r>
          </a:p>
          <a:p>
            <a:r>
              <a:rPr lang="en-US" dirty="0" smtClean="0"/>
              <a:t>Japan bombed </a:t>
            </a:r>
            <a:r>
              <a:rPr lang="en-US" dirty="0"/>
              <a:t>Pearl </a:t>
            </a:r>
            <a:r>
              <a:rPr lang="en-US" dirty="0" smtClean="0"/>
              <a:t>Harbor, Hawaii</a:t>
            </a:r>
            <a:r>
              <a:rPr lang="en-US" dirty="0"/>
              <a:t>, in </a:t>
            </a:r>
            <a:r>
              <a:rPr lang="en-US" dirty="0" smtClean="0"/>
              <a:t>December </a:t>
            </a:r>
            <a:r>
              <a:rPr lang="en-US" dirty="0"/>
              <a:t>7, </a:t>
            </a:r>
            <a:r>
              <a:rPr lang="en-US" dirty="0" smtClean="0"/>
              <a:t>1941.</a:t>
            </a:r>
          </a:p>
          <a:p>
            <a:r>
              <a:rPr lang="en-US" dirty="0" smtClean="0"/>
              <a:t>The main goal of the attack was to destroy American</a:t>
            </a:r>
          </a:p>
          <a:p>
            <a:pPr marL="0" indent="0">
              <a:buNone/>
            </a:pPr>
            <a:r>
              <a:rPr lang="en-US" dirty="0"/>
              <a:t> </a:t>
            </a:r>
            <a:r>
              <a:rPr lang="en-US" dirty="0" smtClean="0"/>
              <a:t>    fleet units, preventing the</a:t>
            </a:r>
          </a:p>
          <a:p>
            <a:pPr marL="0" indent="0">
              <a:buNone/>
            </a:pPr>
            <a:r>
              <a:rPr lang="en-US" dirty="0"/>
              <a:t> </a:t>
            </a:r>
            <a:r>
              <a:rPr lang="en-US" dirty="0" smtClean="0"/>
              <a:t>    Pacific Fleet from interfering</a:t>
            </a:r>
          </a:p>
          <a:p>
            <a:pPr marL="0" indent="0">
              <a:buNone/>
            </a:pPr>
            <a:r>
              <a:rPr lang="en-US" dirty="0"/>
              <a:t> </a:t>
            </a:r>
            <a:r>
              <a:rPr lang="en-US" dirty="0" smtClean="0"/>
              <a:t>    with the Japanese invasion of</a:t>
            </a:r>
          </a:p>
          <a:p>
            <a:pPr marL="0" indent="0">
              <a:buNone/>
            </a:pPr>
            <a:r>
              <a:rPr lang="en-US" dirty="0"/>
              <a:t> </a:t>
            </a:r>
            <a:r>
              <a:rPr lang="en-US" dirty="0" smtClean="0"/>
              <a:t>    the Dutch East Indies and </a:t>
            </a:r>
          </a:p>
          <a:p>
            <a:pPr marL="0" indent="0">
              <a:buNone/>
            </a:pPr>
            <a:r>
              <a:rPr lang="en-US" dirty="0"/>
              <a:t> </a:t>
            </a:r>
            <a:r>
              <a:rPr lang="en-US" dirty="0" smtClean="0"/>
              <a:t>    Malaya.</a:t>
            </a:r>
          </a:p>
          <a:p>
            <a:pPr marL="0" indent="0">
              <a:buNone/>
            </a:pPr>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Background Information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2828" y="4267200"/>
            <a:ext cx="3602572" cy="2482903"/>
          </a:xfrm>
          <a:prstGeom prst="rect">
            <a:avLst/>
          </a:prstGeom>
        </p:spPr>
      </p:pic>
    </p:spTree>
    <p:extLst>
      <p:ext uri="{BB962C8B-B14F-4D97-AF65-F5344CB8AC3E}">
        <p14:creationId xmlns:p14="http://schemas.microsoft.com/office/powerpoint/2010/main" val="2209793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2133601"/>
            <a:ext cx="8382000" cy="3992562"/>
          </a:xfrm>
        </p:spPr>
        <p:txBody>
          <a:bodyPr/>
          <a:lstStyle/>
          <a:p>
            <a:r>
              <a:rPr lang="en-CA" dirty="0"/>
              <a:t>The Manhattan Project was a research and development project that produced the first atomic bombs during World War </a:t>
            </a:r>
            <a:r>
              <a:rPr lang="en-CA" dirty="0" smtClean="0"/>
              <a:t>II.</a:t>
            </a:r>
            <a:endParaRPr lang="en-US" dirty="0" smtClean="0"/>
          </a:p>
          <a:p>
            <a:r>
              <a:rPr lang="en-US" dirty="0" smtClean="0"/>
              <a:t>On </a:t>
            </a:r>
            <a:r>
              <a:rPr lang="en-US" dirty="0"/>
              <a:t>December 8, 1941, President Roosevelt signed the declaration of war</a:t>
            </a:r>
            <a:r>
              <a:rPr lang="en-US" dirty="0" smtClean="0"/>
              <a:t>.</a:t>
            </a:r>
          </a:p>
          <a:p>
            <a:r>
              <a:rPr lang="en-US" dirty="0" smtClean="0"/>
              <a:t>Following the attack on Pearl Harbor, The U.S. launched the “Manhattan Project”.</a:t>
            </a:r>
          </a:p>
          <a:p>
            <a:r>
              <a:rPr lang="en-US" dirty="0" smtClean="0"/>
              <a:t>The “</a:t>
            </a:r>
            <a:r>
              <a:rPr lang="en-US" dirty="0"/>
              <a:t>M</a:t>
            </a:r>
            <a:r>
              <a:rPr lang="en-US" dirty="0" smtClean="0"/>
              <a:t>anhattan Project” was a top-secret program established in August 1942, to develop an atomic bomb.</a:t>
            </a:r>
          </a:p>
          <a:p>
            <a:endParaRPr lang="en-US" dirty="0" smtClean="0"/>
          </a:p>
          <a:p>
            <a:endParaRPr lang="en-US" dirty="0" smtClean="0"/>
          </a:p>
          <a:p>
            <a:endParaRPr lang="en-US" dirty="0"/>
          </a:p>
        </p:txBody>
      </p:sp>
      <p:sp>
        <p:nvSpPr>
          <p:cNvPr id="3" name="Title 2"/>
          <p:cNvSpPr>
            <a:spLocks noGrp="1"/>
          </p:cNvSpPr>
          <p:nvPr>
            <p:ph type="title"/>
          </p:nvPr>
        </p:nvSpPr>
        <p:spPr>
          <a:xfrm>
            <a:off x="685800" y="457200"/>
            <a:ext cx="7756263" cy="1054250"/>
          </a:xfrm>
        </p:spPr>
        <p:txBody>
          <a:bodyPr/>
          <a:lstStyle/>
          <a:p>
            <a:r>
              <a:rPr lang="en-US" dirty="0" smtClean="0"/>
              <a:t>Manhattan Project</a:t>
            </a:r>
            <a:endParaRPr lang="en-US" dirty="0"/>
          </a:p>
        </p:txBody>
      </p:sp>
    </p:spTree>
    <p:extLst>
      <p:ext uri="{BB962C8B-B14F-4D97-AF65-F5344CB8AC3E}">
        <p14:creationId xmlns:p14="http://schemas.microsoft.com/office/powerpoint/2010/main" val="3494822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9010" y="3909071"/>
            <a:ext cx="3980879" cy="2616209"/>
          </a:xfrm>
          <a:prstGeom prst="rect">
            <a:avLst/>
          </a:prstGeom>
        </p:spPr>
      </p:pic>
      <p:sp>
        <p:nvSpPr>
          <p:cNvPr id="3" name="Title 2"/>
          <p:cNvSpPr>
            <a:spLocks noGrp="1"/>
          </p:cNvSpPr>
          <p:nvPr>
            <p:ph type="title"/>
          </p:nvPr>
        </p:nvSpPr>
        <p:spPr/>
        <p:txBody>
          <a:bodyPr/>
          <a:lstStyle/>
          <a:p>
            <a:r>
              <a:rPr lang="en-CA" dirty="0"/>
              <a:t>Atomic Bomb</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2" y="1680854"/>
            <a:ext cx="4185621" cy="18912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371" y="1680854"/>
            <a:ext cx="3491753" cy="224868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6283" y="4071608"/>
            <a:ext cx="4605788" cy="2618720"/>
          </a:xfrm>
          <a:prstGeom prst="rect">
            <a:avLst/>
          </a:prstGeom>
        </p:spPr>
      </p:pic>
    </p:spTree>
    <p:extLst>
      <p:ext uri="{BB962C8B-B14F-4D97-AF65-F5344CB8AC3E}">
        <p14:creationId xmlns:p14="http://schemas.microsoft.com/office/powerpoint/2010/main" val="3234473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304800"/>
            <a:ext cx="2848857" cy="923330"/>
          </a:xfrm>
          <a:prstGeom prst="rect">
            <a:avLst/>
          </a:prstGeom>
        </p:spPr>
        <p:txBody>
          <a:bodyPr wrap="none">
            <a:spAutoFit/>
          </a:bodyPr>
          <a:lstStyle/>
          <a:p>
            <a:r>
              <a:rPr lang="en-CA" sz="5400" dirty="0"/>
              <a:t>Location</a:t>
            </a:r>
          </a:p>
        </p:txBody>
      </p:sp>
      <p:pic>
        <p:nvPicPr>
          <p:cNvPr id="3" name="Picture 2"/>
          <p:cNvPicPr>
            <a:picLocks noChangeAspect="1"/>
          </p:cNvPicPr>
          <p:nvPr/>
        </p:nvPicPr>
        <p:blipFill>
          <a:blip r:embed="rId2"/>
          <a:stretch>
            <a:fillRect/>
          </a:stretch>
        </p:blipFill>
        <p:spPr>
          <a:xfrm>
            <a:off x="228600" y="1122332"/>
            <a:ext cx="4563007" cy="5735668"/>
          </a:xfrm>
          <a:prstGeom prst="rect">
            <a:avLst/>
          </a:prstGeom>
        </p:spPr>
      </p:pic>
      <p:sp>
        <p:nvSpPr>
          <p:cNvPr id="4" name="Rectangle 3"/>
          <p:cNvSpPr/>
          <p:nvPr/>
        </p:nvSpPr>
        <p:spPr>
          <a:xfrm>
            <a:off x="4791607" y="1524000"/>
            <a:ext cx="4352393" cy="2677656"/>
          </a:xfrm>
          <a:prstGeom prst="rect">
            <a:avLst/>
          </a:prstGeom>
        </p:spPr>
        <p:txBody>
          <a:bodyPr wrap="square">
            <a:spAutoFit/>
          </a:bodyPr>
          <a:lstStyle/>
          <a:p>
            <a:pPr marL="285750" indent="-285750">
              <a:buClr>
                <a:schemeClr val="accent1"/>
              </a:buClr>
              <a:buFont typeface="Wingdings" panose="05000000000000000000" pitchFamily="2" charset="2"/>
              <a:buChar char=""/>
            </a:pPr>
            <a:r>
              <a:rPr lang="en-CA" sz="2400" dirty="0"/>
              <a:t>Hiroshima and Nagasaki are two cities in Japan</a:t>
            </a:r>
            <a:r>
              <a:rPr lang="en-CA" sz="2400" dirty="0" smtClean="0"/>
              <a:t>.</a:t>
            </a:r>
          </a:p>
          <a:p>
            <a:pPr marL="285750" indent="-285750">
              <a:buClr>
                <a:schemeClr val="accent1"/>
              </a:buClr>
              <a:buFont typeface="Wingdings" panose="05000000000000000000" pitchFamily="2" charset="2"/>
              <a:buChar char=""/>
            </a:pPr>
            <a:endParaRPr lang="en-CA" sz="2400" dirty="0"/>
          </a:p>
          <a:p>
            <a:pPr marL="285750" indent="-285750">
              <a:buClr>
                <a:schemeClr val="accent1"/>
              </a:buClr>
              <a:buFont typeface="Wingdings" panose="05000000000000000000" pitchFamily="2" charset="2"/>
              <a:buChar char=""/>
            </a:pPr>
            <a:r>
              <a:rPr lang="en-CA" sz="2400" dirty="0" smtClean="0"/>
              <a:t>They were two of the </a:t>
            </a:r>
            <a:r>
              <a:rPr lang="en-CA" sz="2400" dirty="0"/>
              <a:t>four </a:t>
            </a:r>
            <a:r>
              <a:rPr lang="en-CA" sz="2400" dirty="0" smtClean="0"/>
              <a:t>options(Kokura and Niigata were the other two).</a:t>
            </a:r>
            <a:endParaRPr lang="en-CA" sz="2400" dirty="0"/>
          </a:p>
          <a:p>
            <a:pPr marL="285750" indent="-285750">
              <a:buClr>
                <a:schemeClr val="accent1"/>
              </a:buClr>
              <a:buFont typeface="Wingdings" panose="05000000000000000000" pitchFamily="2" charset="2"/>
              <a:buChar char=""/>
            </a:pPr>
            <a:endParaRPr lang="en-CA" sz="2400" dirty="0"/>
          </a:p>
        </p:txBody>
      </p:sp>
    </p:spTree>
    <p:extLst>
      <p:ext uri="{BB962C8B-B14F-4D97-AF65-F5344CB8AC3E}">
        <p14:creationId xmlns:p14="http://schemas.microsoft.com/office/powerpoint/2010/main" val="318023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228600"/>
            <a:ext cx="5486400" cy="923330"/>
          </a:xfrm>
          <a:prstGeom prst="rect">
            <a:avLst/>
          </a:prstGeom>
          <a:noFill/>
        </p:spPr>
        <p:txBody>
          <a:bodyPr wrap="square" rtlCol="0">
            <a:spAutoFit/>
          </a:bodyPr>
          <a:lstStyle/>
          <a:p>
            <a:r>
              <a:rPr lang="en-CA" sz="5400" dirty="0" smtClean="0"/>
              <a:t>Hiroshima</a:t>
            </a:r>
            <a:endParaRPr lang="en-CA" sz="5400" dirty="0"/>
          </a:p>
        </p:txBody>
      </p:sp>
      <p:sp>
        <p:nvSpPr>
          <p:cNvPr id="3" name="TextBox 2"/>
          <p:cNvSpPr txBox="1"/>
          <p:nvPr/>
        </p:nvSpPr>
        <p:spPr>
          <a:xfrm>
            <a:off x="685800" y="1447800"/>
            <a:ext cx="8077200" cy="4985980"/>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n-CA" sz="2000" dirty="0" smtClean="0"/>
              <a:t>Japan refused to agree to the Potsdam Declaration, an ultimatum for Japan to surrender completely or be faced with “prompt an utter destruction”, issued by President Harry S. Truman and allied leaders Josef Stalin and Clement Attlee.</a:t>
            </a:r>
          </a:p>
          <a:p>
            <a:pPr marL="285750" indent="-285750">
              <a:buClr>
                <a:schemeClr val="accent1"/>
              </a:buClr>
              <a:buFont typeface="Wingdings" panose="05000000000000000000" pitchFamily="2" charset="2"/>
              <a:buChar char=""/>
            </a:pPr>
            <a:endParaRPr lang="en-CA" sz="2000" dirty="0" smtClean="0"/>
          </a:p>
          <a:p>
            <a:pPr marL="285750" indent="-285750">
              <a:buClr>
                <a:schemeClr val="accent1"/>
              </a:buClr>
              <a:buFont typeface="Wingdings" panose="05000000000000000000" pitchFamily="2" charset="2"/>
              <a:buChar char=""/>
            </a:pPr>
            <a:r>
              <a:rPr lang="en-CA" sz="2000" dirty="0" smtClean="0"/>
              <a:t>Hiroshima </a:t>
            </a:r>
            <a:r>
              <a:rPr lang="en-CA" sz="2000" dirty="0"/>
              <a:t>was bombed by the U.S. Army Air Forces on August 6, 1945.</a:t>
            </a:r>
          </a:p>
          <a:p>
            <a:endParaRPr lang="en-CA" sz="2000" dirty="0"/>
          </a:p>
          <a:p>
            <a:pPr marL="285750" indent="-285750">
              <a:buClr>
                <a:schemeClr val="accent1"/>
              </a:buClr>
              <a:buFont typeface="Wingdings" panose="05000000000000000000" pitchFamily="2" charset="2"/>
              <a:buChar char=""/>
            </a:pPr>
            <a:r>
              <a:rPr lang="en-CA" sz="2000" dirty="0"/>
              <a:t>The Enola Gay dropped the atomic bomb Little Boy on Hiroshima.</a:t>
            </a:r>
          </a:p>
          <a:p>
            <a:endParaRPr lang="en-CA" sz="2000" dirty="0"/>
          </a:p>
          <a:p>
            <a:pPr marL="285750" indent="-285750">
              <a:buClr>
                <a:schemeClr val="accent1"/>
              </a:buClr>
              <a:buFont typeface="Wingdings" panose="05000000000000000000" pitchFamily="2" charset="2"/>
              <a:buChar char=""/>
            </a:pPr>
            <a:r>
              <a:rPr lang="en-CA" sz="2000" dirty="0"/>
              <a:t>Hiroshima was named the primary target on August 2, because it was thought to be the only city without Allied prisoner-of-war camps.</a:t>
            </a:r>
          </a:p>
          <a:p>
            <a:endParaRPr lang="en-CA" sz="2000" dirty="0"/>
          </a:p>
          <a:p>
            <a:pPr marL="285750" indent="-285750">
              <a:buClr>
                <a:schemeClr val="accent1"/>
              </a:buClr>
              <a:buFont typeface="Wingdings" panose="05000000000000000000" pitchFamily="2" charset="2"/>
              <a:buChar char=""/>
            </a:pPr>
            <a:r>
              <a:rPr lang="en-CA" sz="2000" dirty="0"/>
              <a:t>On August 6, the sky above Hiroshima was clear</a:t>
            </a:r>
            <a:r>
              <a:rPr lang="en-CA" sz="2000" dirty="0" smtClean="0"/>
              <a:t>.</a:t>
            </a:r>
          </a:p>
          <a:p>
            <a:pPr>
              <a:buClr>
                <a:schemeClr val="accent1"/>
              </a:buClr>
            </a:pPr>
            <a:endParaRPr lang="en-CA" dirty="0"/>
          </a:p>
        </p:txBody>
      </p:sp>
    </p:spTree>
    <p:extLst>
      <p:ext uri="{BB962C8B-B14F-4D97-AF65-F5344CB8AC3E}">
        <p14:creationId xmlns:p14="http://schemas.microsoft.com/office/powerpoint/2010/main" val="2474392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8507" y="2133600"/>
            <a:ext cx="7745505" cy="3877815"/>
          </a:xfrm>
        </p:spPr>
        <p:txBody>
          <a:bodyPr/>
          <a:lstStyle/>
          <a:p>
            <a:r>
              <a:rPr lang="en-US" dirty="0" smtClean="0"/>
              <a:t>62 000 buildings destroyed</a:t>
            </a:r>
          </a:p>
          <a:p>
            <a:r>
              <a:rPr lang="en-US" dirty="0" smtClean="0"/>
              <a:t>20 of 200 doctors were alive or capable of working</a:t>
            </a:r>
          </a:p>
          <a:p>
            <a:r>
              <a:rPr lang="en-US" dirty="0" smtClean="0"/>
              <a:t>150 of 1 780 nurses remained alive or capable of working</a:t>
            </a:r>
          </a:p>
          <a:p>
            <a:r>
              <a:rPr lang="en-CA" dirty="0" smtClean="0"/>
              <a:t>Around </a:t>
            </a:r>
            <a:r>
              <a:rPr lang="en-CA" dirty="0"/>
              <a:t>80 000 people were killed instantly.</a:t>
            </a:r>
          </a:p>
          <a:p>
            <a:pPr>
              <a:buFont typeface="Wingdings" panose="05000000000000000000" pitchFamily="2" charset="2"/>
              <a:buChar char=""/>
            </a:pPr>
            <a:r>
              <a:rPr lang="en-CA" dirty="0"/>
              <a:t>The radiation and injuries brought the death total to about 90 000 – 140 000 by the end of the year</a:t>
            </a:r>
          </a:p>
          <a:p>
            <a:pPr>
              <a:buFont typeface="Wingdings" panose="05000000000000000000" pitchFamily="2" charset="2"/>
              <a:buChar char=""/>
            </a:pPr>
            <a:r>
              <a:rPr lang="en-CA" dirty="0"/>
              <a:t>An estimated 69% of the city’s buildings were completely destroyed, and another 7% damaged.</a:t>
            </a:r>
          </a:p>
          <a:p>
            <a:pPr marL="0" indent="0">
              <a:buNone/>
            </a:pPr>
            <a:endParaRPr lang="en-US" dirty="0"/>
          </a:p>
        </p:txBody>
      </p:sp>
      <p:sp>
        <p:nvSpPr>
          <p:cNvPr id="3" name="Title 2"/>
          <p:cNvSpPr>
            <a:spLocks noGrp="1"/>
          </p:cNvSpPr>
          <p:nvPr>
            <p:ph type="title"/>
          </p:nvPr>
        </p:nvSpPr>
        <p:spPr>
          <a:xfrm>
            <a:off x="304800" y="570156"/>
            <a:ext cx="8572921" cy="1054250"/>
          </a:xfrm>
        </p:spPr>
        <p:txBody>
          <a:bodyPr/>
          <a:lstStyle/>
          <a:p>
            <a:r>
              <a:rPr lang="en-US" dirty="0" smtClean="0"/>
              <a:t>Hiroshima: The Aftermath</a:t>
            </a:r>
            <a:endParaRPr lang="en-US" dirty="0"/>
          </a:p>
        </p:txBody>
      </p:sp>
    </p:spTree>
    <p:extLst>
      <p:ext uri="{BB962C8B-B14F-4D97-AF65-F5344CB8AC3E}">
        <p14:creationId xmlns:p14="http://schemas.microsoft.com/office/powerpoint/2010/main" val="3169525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71368"/>
            <a:ext cx="8305800" cy="923330"/>
          </a:xfrm>
          <a:prstGeom prst="rect">
            <a:avLst/>
          </a:prstGeom>
          <a:noFill/>
        </p:spPr>
        <p:txBody>
          <a:bodyPr wrap="square" rtlCol="0">
            <a:spAutoFit/>
          </a:bodyPr>
          <a:lstStyle/>
          <a:p>
            <a:r>
              <a:rPr lang="en-CA" sz="5400" dirty="0"/>
              <a:t>Hiroshima: The Aftermath</a:t>
            </a:r>
          </a:p>
        </p:txBody>
      </p:sp>
      <p:pic>
        <p:nvPicPr>
          <p:cNvPr id="3" name="Picture 2"/>
          <p:cNvPicPr>
            <a:picLocks noChangeAspect="1"/>
          </p:cNvPicPr>
          <p:nvPr/>
        </p:nvPicPr>
        <p:blipFill>
          <a:blip r:embed="rId2"/>
          <a:stretch>
            <a:fillRect/>
          </a:stretch>
        </p:blipFill>
        <p:spPr>
          <a:xfrm>
            <a:off x="4621562" y="4042378"/>
            <a:ext cx="3601228" cy="2702636"/>
          </a:xfrm>
          <a:prstGeom prst="rect">
            <a:avLst/>
          </a:prstGeom>
        </p:spPr>
      </p:pic>
      <p:pic>
        <p:nvPicPr>
          <p:cNvPr id="4" name="Picture 3"/>
          <p:cNvPicPr>
            <a:picLocks noChangeAspect="1"/>
          </p:cNvPicPr>
          <p:nvPr/>
        </p:nvPicPr>
        <p:blipFill>
          <a:blip r:embed="rId3"/>
          <a:stretch>
            <a:fillRect/>
          </a:stretch>
        </p:blipFill>
        <p:spPr>
          <a:xfrm>
            <a:off x="178258" y="1094698"/>
            <a:ext cx="4060866" cy="2810470"/>
          </a:xfrm>
          <a:prstGeom prst="rect">
            <a:avLst/>
          </a:prstGeom>
        </p:spPr>
      </p:pic>
      <p:pic>
        <p:nvPicPr>
          <p:cNvPr id="5" name="Picture 4"/>
          <p:cNvPicPr>
            <a:picLocks noChangeAspect="1"/>
          </p:cNvPicPr>
          <p:nvPr/>
        </p:nvPicPr>
        <p:blipFill>
          <a:blip r:embed="rId4"/>
          <a:stretch>
            <a:fillRect/>
          </a:stretch>
        </p:blipFill>
        <p:spPr>
          <a:xfrm>
            <a:off x="4621562" y="1066265"/>
            <a:ext cx="3575070" cy="2838075"/>
          </a:xfrm>
          <a:prstGeom prst="rect">
            <a:avLst/>
          </a:prstGeom>
        </p:spPr>
      </p:pic>
      <p:pic>
        <p:nvPicPr>
          <p:cNvPr id="6" name="Picture 5"/>
          <p:cNvPicPr>
            <a:picLocks noChangeAspect="1"/>
          </p:cNvPicPr>
          <p:nvPr/>
        </p:nvPicPr>
        <p:blipFill>
          <a:blip r:embed="rId5"/>
          <a:stretch>
            <a:fillRect/>
          </a:stretch>
        </p:blipFill>
        <p:spPr>
          <a:xfrm>
            <a:off x="178258" y="4002940"/>
            <a:ext cx="4090458" cy="2781512"/>
          </a:xfrm>
          <a:prstGeom prst="rect">
            <a:avLst/>
          </a:prstGeom>
        </p:spPr>
      </p:pic>
    </p:spTree>
    <p:extLst>
      <p:ext uri="{BB962C8B-B14F-4D97-AF65-F5344CB8AC3E}">
        <p14:creationId xmlns:p14="http://schemas.microsoft.com/office/powerpoint/2010/main" val="1191666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121" y="2057400"/>
            <a:ext cx="8762999" cy="4571999"/>
          </a:xfrm>
        </p:spPr>
        <p:txBody>
          <a:bodyPr>
            <a:normAutofit/>
          </a:bodyPr>
          <a:lstStyle/>
          <a:p>
            <a:r>
              <a:rPr lang="en-US" dirty="0" smtClean="0"/>
              <a:t>After the bombing of Hiroshima, Japan still refused to agree with the Potsdam Declaration.</a:t>
            </a:r>
          </a:p>
          <a:p>
            <a:pPr marL="0" indent="0">
              <a:buNone/>
            </a:pPr>
            <a:endParaRPr lang="en-US" dirty="0" smtClean="0"/>
          </a:p>
          <a:p>
            <a:r>
              <a:rPr lang="en-US" dirty="0" smtClean="0"/>
              <a:t>On August 9, 1945, The second atomic bomb was dropped on Nagasaki.</a:t>
            </a:r>
          </a:p>
          <a:p>
            <a:pPr marL="0" indent="0">
              <a:buNone/>
            </a:pPr>
            <a:endParaRPr lang="en-US" dirty="0" smtClean="0"/>
          </a:p>
          <a:p>
            <a:r>
              <a:rPr lang="en-US" dirty="0" smtClean="0"/>
              <a:t>The plane </a:t>
            </a:r>
            <a:r>
              <a:rPr lang="en-US" i="1" dirty="0" smtClean="0"/>
              <a:t>Bockscar</a:t>
            </a:r>
            <a:r>
              <a:rPr lang="en-US" dirty="0" smtClean="0"/>
              <a:t> dropped the atomic bomb </a:t>
            </a:r>
            <a:r>
              <a:rPr lang="en-US" i="1" dirty="0" smtClean="0"/>
              <a:t>Fat Man </a:t>
            </a:r>
            <a:r>
              <a:rPr lang="en-US" dirty="0" smtClean="0"/>
              <a:t>on Hiroshima.</a:t>
            </a:r>
          </a:p>
          <a:p>
            <a:endParaRPr lang="en-US" dirty="0"/>
          </a:p>
          <a:p>
            <a:r>
              <a:rPr lang="en-US" dirty="0" smtClean="0"/>
              <a:t>Following the Nagasaki bombing, Japan agreed to the Potsdam terms and surrendered to the U.S. on August 14.</a:t>
            </a:r>
          </a:p>
          <a:p>
            <a:pPr marL="0" indent="0">
              <a:buNone/>
            </a:pPr>
            <a:endParaRPr lang="en-US" dirty="0"/>
          </a:p>
          <a:p>
            <a:pPr marL="0" indent="0">
              <a:buNone/>
            </a:pPr>
            <a:endParaRPr lang="en-US" dirty="0" smtClean="0"/>
          </a:p>
          <a:p>
            <a:pPr marL="0" indent="0">
              <a:buNone/>
            </a:pPr>
            <a:endParaRPr lang="en-US" dirty="0" smtClean="0"/>
          </a:p>
          <a:p>
            <a:endParaRPr lang="en-US" dirty="0" smtClean="0"/>
          </a:p>
        </p:txBody>
      </p:sp>
      <p:sp>
        <p:nvSpPr>
          <p:cNvPr id="3" name="Title 2"/>
          <p:cNvSpPr>
            <a:spLocks noGrp="1"/>
          </p:cNvSpPr>
          <p:nvPr>
            <p:ph type="title"/>
          </p:nvPr>
        </p:nvSpPr>
        <p:spPr/>
        <p:txBody>
          <a:bodyPr/>
          <a:lstStyle/>
          <a:p>
            <a:r>
              <a:rPr lang="en-US" dirty="0" smtClean="0"/>
              <a:t>Nagasaki</a:t>
            </a:r>
            <a:endParaRPr lang="en-US" dirty="0"/>
          </a:p>
        </p:txBody>
      </p:sp>
    </p:spTree>
    <p:extLst>
      <p:ext uri="{BB962C8B-B14F-4D97-AF65-F5344CB8AC3E}">
        <p14:creationId xmlns:p14="http://schemas.microsoft.com/office/powerpoint/2010/main" val="8789788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419</TotalTime>
  <Words>523</Words>
  <Application>Microsoft Office PowerPoint</Application>
  <PresentationFormat>On-screen Show (4:3)</PresentationFormat>
  <Paragraphs>71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Hardcover</vt:lpstr>
      <vt:lpstr>Hiroshima and Nagasaki</vt:lpstr>
      <vt:lpstr>Background Information</vt:lpstr>
      <vt:lpstr>Manhattan Project</vt:lpstr>
      <vt:lpstr>Atomic Bomb</vt:lpstr>
      <vt:lpstr>PowerPoint Presentation</vt:lpstr>
      <vt:lpstr>PowerPoint Presentation</vt:lpstr>
      <vt:lpstr>Hiroshima: The Aftermath</vt:lpstr>
      <vt:lpstr>PowerPoint Presentation</vt:lpstr>
      <vt:lpstr>Nagasaki</vt:lpstr>
      <vt:lpstr>Nagasaki: The Aftermath</vt:lpstr>
      <vt:lpstr>PowerPoint Presentation</vt:lpstr>
      <vt:lpstr>PowerPoint Presentation</vt:lpstr>
    </vt:vector>
  </TitlesOfParts>
  <Company>NBDOE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Hiroshima and Nagasaki</dc:title>
  <dc:creator>Student</dc:creator>
  <cp:lastModifiedBy>Gopee, David (ASD-N)</cp:lastModifiedBy>
  <cp:revision>30</cp:revision>
  <dcterms:created xsi:type="dcterms:W3CDTF">2013-12-03T18:18:40Z</dcterms:created>
  <dcterms:modified xsi:type="dcterms:W3CDTF">2013-12-11T18:30:10Z</dcterms:modified>
</cp:coreProperties>
</file>