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8" r:id="rId3"/>
    <p:sldId id="257" r:id="rId4"/>
    <p:sldId id="266" r:id="rId5"/>
    <p:sldId id="269" r:id="rId6"/>
    <p:sldId id="267" r:id="rId7"/>
    <p:sldId id="260" r:id="rId8"/>
    <p:sldId id="261"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94660"/>
  </p:normalViewPr>
  <p:slideViewPr>
    <p:cSldViewPr>
      <p:cViewPr varScale="1">
        <p:scale>
          <a:sx n="107" d="100"/>
          <a:sy n="107" d="100"/>
        </p:scale>
        <p:origin x="-108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BCD4CAD-F3A5-49BD-846D-3251E80BA0AC}" type="datetimeFigureOut">
              <a:rPr lang="en-US" smtClean="0"/>
              <a:pPr/>
              <a:t>12/9/2013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D9F41B8-ACA6-468C-89FD-81F6CFF36AB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CD4CAD-F3A5-49BD-846D-3251E80BA0AC}"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F41B8-ACA6-468C-89FD-81F6CFF36A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4BCD4CAD-F3A5-49BD-846D-3251E80BA0AC}" type="datetimeFigureOut">
              <a:rPr lang="en-US" smtClean="0"/>
              <a:pPr/>
              <a:t>12/9/2013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D9F41B8-ACA6-468C-89FD-81F6CFF36AB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BCD4CAD-F3A5-49BD-846D-3251E80BA0AC}"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D9F41B8-ACA6-468C-89FD-81F6CFF36AB0}"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BCD4CAD-F3A5-49BD-846D-3251E80BA0AC}" type="datetimeFigureOut">
              <a:rPr lang="en-US" smtClean="0"/>
              <a:pPr/>
              <a:t>12/9/2013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D9F41B8-ACA6-468C-89FD-81F6CFF36AB0}"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4BCD4CAD-F3A5-49BD-846D-3251E80BA0AC}" type="datetimeFigureOut">
              <a:rPr lang="en-US" smtClean="0"/>
              <a:pPr/>
              <a:t>12/9/2013</a:t>
            </a:fld>
            <a:endParaRPr lang="en-US"/>
          </a:p>
        </p:txBody>
      </p:sp>
      <p:sp>
        <p:nvSpPr>
          <p:cNvPr id="10" name="Slide Number Placeholder 9"/>
          <p:cNvSpPr>
            <a:spLocks noGrp="1"/>
          </p:cNvSpPr>
          <p:nvPr>
            <p:ph type="sldNum" sz="quarter" idx="16"/>
          </p:nvPr>
        </p:nvSpPr>
        <p:spPr/>
        <p:txBody>
          <a:bodyPr rtlCol="0"/>
          <a:lstStyle/>
          <a:p>
            <a:fld id="{AD9F41B8-ACA6-468C-89FD-81F6CFF36AB0}"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BCD4CAD-F3A5-49BD-846D-3251E80BA0AC}" type="datetimeFigureOut">
              <a:rPr lang="en-US" smtClean="0"/>
              <a:pPr/>
              <a:t>12/9/2013</a:t>
            </a:fld>
            <a:endParaRPr lang="en-US"/>
          </a:p>
        </p:txBody>
      </p:sp>
      <p:sp>
        <p:nvSpPr>
          <p:cNvPr id="12" name="Slide Number Placeholder 11"/>
          <p:cNvSpPr>
            <a:spLocks noGrp="1"/>
          </p:cNvSpPr>
          <p:nvPr>
            <p:ph type="sldNum" sz="quarter" idx="16"/>
          </p:nvPr>
        </p:nvSpPr>
        <p:spPr/>
        <p:txBody>
          <a:bodyPr rtlCol="0"/>
          <a:lstStyle/>
          <a:p>
            <a:fld id="{AD9F41B8-ACA6-468C-89FD-81F6CFF36AB0}"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CD4CAD-F3A5-49BD-846D-3251E80BA0AC}" type="datetimeFigureOut">
              <a:rPr lang="en-US" smtClean="0"/>
              <a:pPr/>
              <a:t>12/9/2013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D9F41B8-ACA6-468C-89FD-81F6CFF36A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CD4CAD-F3A5-49BD-846D-3251E80BA0AC}" type="datetimeFigureOut">
              <a:rPr lang="en-US" smtClean="0"/>
              <a:pPr/>
              <a:t>12/9/2013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D9F41B8-ACA6-468C-89FD-81F6CFF36A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BCD4CAD-F3A5-49BD-846D-3251E80BA0AC}"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D9F41B8-ACA6-468C-89FD-81F6CFF36AB0}"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BCD4CAD-F3A5-49BD-846D-3251E80BA0AC}" type="datetimeFigureOut">
              <a:rPr lang="en-US" smtClean="0"/>
              <a:pPr/>
              <a:t>12/9/2013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D9F41B8-ACA6-468C-89FD-81F6CFF36AB0}"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BCD4CAD-F3A5-49BD-846D-3251E80BA0AC}" type="datetimeFigureOut">
              <a:rPr lang="en-US" smtClean="0"/>
              <a:pPr/>
              <a:t>12/9/2013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D9F41B8-ACA6-468C-89FD-81F6CFF36A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upload.wikimedia.org/wikipedia/commons/9/98/Convoy_en_route_to_Capetown.jpg"/>
          <p:cNvPicPr>
            <a:picLocks noChangeAspect="1" noChangeArrowheads="1"/>
          </p:cNvPicPr>
          <p:nvPr/>
        </p:nvPicPr>
        <p:blipFill>
          <a:blip r:embed="rId2" cstate="print"/>
          <a:srcRect/>
          <a:stretch>
            <a:fillRect/>
          </a:stretch>
        </p:blipFill>
        <p:spPr bwMode="auto">
          <a:xfrm>
            <a:off x="0" y="0"/>
            <a:ext cx="9144000" cy="5943600"/>
          </a:xfrm>
          <a:prstGeom prst="rect">
            <a:avLst/>
          </a:prstGeom>
          <a:noFill/>
        </p:spPr>
      </p:pic>
      <p:sp>
        <p:nvSpPr>
          <p:cNvPr id="2" name="Title 1"/>
          <p:cNvSpPr>
            <a:spLocks noGrp="1"/>
          </p:cNvSpPr>
          <p:nvPr>
            <p:ph type="ctrTitle"/>
          </p:nvPr>
        </p:nvSpPr>
        <p:spPr/>
        <p:txBody>
          <a:bodyPr/>
          <a:lstStyle/>
          <a:p>
            <a:r>
              <a:rPr lang="en-US" dirty="0" smtClean="0"/>
              <a:t>The Battle of the North Atlantic</a:t>
            </a:r>
            <a:endParaRPr lang="en-US" dirty="0"/>
          </a:p>
        </p:txBody>
      </p:sp>
      <p:sp>
        <p:nvSpPr>
          <p:cNvPr id="3" name="Subtitle 2"/>
          <p:cNvSpPr>
            <a:spLocks noGrp="1"/>
          </p:cNvSpPr>
          <p:nvPr>
            <p:ph type="subTitle" idx="1"/>
          </p:nvPr>
        </p:nvSpPr>
        <p:spPr/>
        <p:txBody>
          <a:bodyPr/>
          <a:lstStyle/>
          <a:p>
            <a:r>
              <a:rPr lang="en-US" dirty="0" smtClean="0"/>
              <a:t>By: Matthew Dickson</a:t>
            </a:r>
            <a:endParaRPr lang="en-US" dirty="0"/>
          </a:p>
        </p:txBody>
      </p:sp>
    </p:spTree>
    <p:extLst>
      <p:ext uri="{BB962C8B-B14F-4D97-AF65-F5344CB8AC3E}">
        <p14:creationId xmlns:p14="http://schemas.microsoft.com/office/powerpoint/2010/main" val="1788143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Events continued</a:t>
            </a:r>
            <a:endParaRPr lang="en-US" dirty="0"/>
          </a:p>
        </p:txBody>
      </p:sp>
      <p:sp>
        <p:nvSpPr>
          <p:cNvPr id="3" name="Content Placeholder 2"/>
          <p:cNvSpPr>
            <a:spLocks noGrp="1"/>
          </p:cNvSpPr>
          <p:nvPr>
            <p:ph sz="quarter" idx="1"/>
          </p:nvPr>
        </p:nvSpPr>
        <p:spPr>
          <a:xfrm>
            <a:off x="457200" y="1752600"/>
            <a:ext cx="8229600" cy="4953000"/>
          </a:xfrm>
        </p:spPr>
        <p:txBody>
          <a:bodyPr>
            <a:normAutofit fontScale="92500" lnSpcReduction="20000"/>
          </a:bodyPr>
          <a:lstStyle/>
          <a:p>
            <a:r>
              <a:rPr lang="en-US" dirty="0" smtClean="0"/>
              <a:t>Most cargo lost in a month. 824, 000 tons of goods at the bottom of the Atlantic ocean. (June 1</a:t>
            </a:r>
            <a:r>
              <a:rPr lang="en-US" baseline="30000" dirty="0" smtClean="0"/>
              <a:t>st</a:t>
            </a:r>
            <a:r>
              <a:rPr lang="en-US" dirty="0" smtClean="0"/>
              <a:t> to June 30</a:t>
            </a:r>
            <a:r>
              <a:rPr lang="en-US" baseline="30000" dirty="0" smtClean="0"/>
              <a:t>th</a:t>
            </a:r>
            <a:r>
              <a:rPr lang="en-US" dirty="0" smtClean="0"/>
              <a:t>  1942)</a:t>
            </a:r>
          </a:p>
          <a:p>
            <a:r>
              <a:rPr lang="en-US" dirty="0" smtClean="0"/>
              <a:t>American and British Aircraft are fitted with U-boat detecting systems. (May 1</a:t>
            </a:r>
            <a:r>
              <a:rPr lang="en-US" baseline="30000" dirty="0" smtClean="0"/>
              <a:t>st</a:t>
            </a:r>
            <a:r>
              <a:rPr lang="en-US" dirty="0" smtClean="0"/>
              <a:t> 1943)</a:t>
            </a:r>
          </a:p>
          <a:p>
            <a:r>
              <a:rPr lang="en-US" dirty="0" smtClean="0"/>
              <a:t>43 German U-boats are sank.(May 1</a:t>
            </a:r>
            <a:r>
              <a:rPr lang="en-US" baseline="30000" dirty="0" smtClean="0"/>
              <a:t>st</a:t>
            </a:r>
            <a:r>
              <a:rPr lang="en-US" dirty="0" smtClean="0"/>
              <a:t> to May 31</a:t>
            </a:r>
            <a:r>
              <a:rPr lang="en-US" baseline="30000" dirty="0" smtClean="0"/>
              <a:t>st</a:t>
            </a:r>
            <a:r>
              <a:rPr lang="en-US" dirty="0" smtClean="0"/>
              <a:t>)</a:t>
            </a:r>
          </a:p>
          <a:p>
            <a:r>
              <a:rPr lang="en-US" dirty="0" smtClean="0"/>
              <a:t>German Admiral Karl Donitz backs off with the U-boats on (May 24</a:t>
            </a:r>
            <a:r>
              <a:rPr lang="en-US" baseline="30000" dirty="0" smtClean="0"/>
              <a:t>th</a:t>
            </a:r>
            <a:r>
              <a:rPr lang="en-US" dirty="0" smtClean="0"/>
              <a:t> 1943) and puts them back out on (June 1</a:t>
            </a:r>
            <a:r>
              <a:rPr lang="en-US" baseline="30000" dirty="0" smtClean="0"/>
              <a:t>st</a:t>
            </a:r>
            <a:r>
              <a:rPr lang="en-US" dirty="0" smtClean="0"/>
              <a:t> 1943)</a:t>
            </a:r>
          </a:p>
          <a:p>
            <a:r>
              <a:rPr lang="en-US" dirty="0" smtClean="0"/>
              <a:t>D-day happens in France and leaves the U-boat bases there not able to operate.</a:t>
            </a:r>
          </a:p>
          <a:p>
            <a:r>
              <a:rPr lang="en-US" dirty="0" smtClean="0"/>
              <a:t>By May 1</a:t>
            </a:r>
            <a:r>
              <a:rPr lang="en-US" baseline="30000" dirty="0" smtClean="0"/>
              <a:t>st</a:t>
            </a:r>
            <a:r>
              <a:rPr lang="en-US" dirty="0" smtClean="0"/>
              <a:t> 1945 Germany is defeated in the Atlantic. Completing the Battle of the Atlantic. (May 1945)</a:t>
            </a:r>
            <a:endParaRPr lang="en-US" dirty="0"/>
          </a:p>
        </p:txBody>
      </p:sp>
    </p:spTree>
    <p:extLst>
      <p:ext uri="{BB962C8B-B14F-4D97-AF65-F5344CB8AC3E}">
        <p14:creationId xmlns:p14="http://schemas.microsoft.com/office/powerpoint/2010/main" val="3755141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5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25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250" accel="50000" fill="hold">
                                          <p:stCondLst>
                                            <p:cond delay="25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25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25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250" accel="50000" fill="hold">
                                          <p:stCondLst>
                                            <p:cond delay="25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5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25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25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250" accel="50000" fill="hold">
                                          <p:stCondLst>
                                            <p:cond delay="25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25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25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250" accel="50000" fill="hold">
                                          <p:stCondLst>
                                            <p:cond delay="25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5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25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25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250" accel="50000" fill="hold">
                                          <p:stCondLst>
                                            <p:cond delay="25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25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25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250" accel="50000" fill="hold">
                                          <p:stCondLst>
                                            <p:cond delay="25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5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25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25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250" accel="50000" fill="hold">
                                          <p:stCondLst>
                                            <p:cond delay="25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25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25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250" accel="50000" fill="hold">
                                          <p:stCondLst>
                                            <p:cond delay="25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500" decel="50000">
                                          <p:stCondLst>
                                            <p:cond delay="0"/>
                                          </p:stCondLst>
                                        </p:cTn>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25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6" dur="25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7" dur="250" accel="50000" fill="hold">
                                          <p:stCondLst>
                                            <p:cond delay="25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8"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9" dur="25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0" dur="25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1" dur="250" accel="50000" fill="hold">
                                          <p:stCondLst>
                                            <p:cond delay="25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2" dur="500" decel="50000">
                                          <p:stCondLst>
                                            <p:cond delay="0"/>
                                          </p:stCondLst>
                                        </p:cTn>
                                        <p:tgtEl>
                                          <p:spTgt spid="3">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 calcmode="lin" valueType="num">
                                      <p:cBhvr>
                                        <p:cTn id="67" dur="25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8" dur="25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9" dur="250" accel="50000" fill="hold">
                                          <p:stCondLst>
                                            <p:cond delay="25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70" dur="5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71" dur="25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72" dur="25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73" dur="250" accel="50000" fill="hold">
                                          <p:stCondLst>
                                            <p:cond delay="25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74" dur="500" decel="50000">
                                          <p:stCondLst>
                                            <p:cond delay="0"/>
                                          </p:stCondLst>
                                        </p:cTn>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Objective and how it </a:t>
            </a:r>
            <a:r>
              <a:rPr lang="en-US" dirty="0"/>
              <a:t>S</a:t>
            </a:r>
            <a:r>
              <a:rPr lang="en-US" dirty="0" smtClean="0"/>
              <a:t>tarted.</a:t>
            </a:r>
            <a:endParaRPr lang="en-US" dirty="0"/>
          </a:p>
        </p:txBody>
      </p:sp>
      <p:sp>
        <p:nvSpPr>
          <p:cNvPr id="3" name="Content Placeholder 2"/>
          <p:cNvSpPr>
            <a:spLocks noGrp="1"/>
          </p:cNvSpPr>
          <p:nvPr>
            <p:ph sz="quarter" idx="1"/>
          </p:nvPr>
        </p:nvSpPr>
        <p:spPr/>
        <p:txBody>
          <a:bodyPr>
            <a:normAutofit fontScale="92500"/>
          </a:bodyPr>
          <a:lstStyle/>
          <a:p>
            <a:r>
              <a:rPr lang="en-US" dirty="0"/>
              <a:t>Since America became allies with Great Britain, </a:t>
            </a:r>
            <a:r>
              <a:rPr lang="en-US" dirty="0" smtClean="0"/>
              <a:t>The U.S </a:t>
            </a:r>
            <a:r>
              <a:rPr lang="en-US" dirty="0"/>
              <a:t>was bringing supplies over to them. </a:t>
            </a:r>
          </a:p>
          <a:p>
            <a:r>
              <a:rPr lang="en-US" dirty="0" smtClean="0"/>
              <a:t>Germany wanted to stop the merchant transport to great Britain.</a:t>
            </a:r>
          </a:p>
          <a:p>
            <a:r>
              <a:rPr lang="en-US" dirty="0" smtClean="0"/>
              <a:t>They thought that Britain would run out of supplies and starve. This would force them to surrender.</a:t>
            </a:r>
          </a:p>
          <a:p>
            <a:r>
              <a:rPr lang="en-US" dirty="0" smtClean="0"/>
              <a:t>On September 3 1939, just after Britain declared war on Germany, German submarines sunk the British passenger ship Athenia. Killing 112 British civilians. This was the beginning of the actual Battle of the Atlantic.</a:t>
            </a:r>
          </a:p>
          <a:p>
            <a:endParaRPr lang="en-US" dirty="0"/>
          </a:p>
        </p:txBody>
      </p:sp>
    </p:spTree>
    <p:extLst>
      <p:ext uri="{BB962C8B-B14F-4D97-AF65-F5344CB8AC3E}">
        <p14:creationId xmlns:p14="http://schemas.microsoft.com/office/powerpoint/2010/main" val="3995649728"/>
      </p:ext>
    </p:extLst>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Length and Basic info</a:t>
            </a:r>
            <a:endParaRPr lang="en-US" dirty="0"/>
          </a:p>
        </p:txBody>
      </p:sp>
      <p:sp>
        <p:nvSpPr>
          <p:cNvPr id="3" name="Content Placeholder 2"/>
          <p:cNvSpPr>
            <a:spLocks noGrp="1"/>
          </p:cNvSpPr>
          <p:nvPr>
            <p:ph sz="quarter" idx="1"/>
          </p:nvPr>
        </p:nvSpPr>
        <p:spPr>
          <a:xfrm>
            <a:off x="457200" y="1752600"/>
            <a:ext cx="4724400" cy="4373563"/>
          </a:xfrm>
        </p:spPr>
        <p:txBody>
          <a:bodyPr>
            <a:normAutofit/>
          </a:bodyPr>
          <a:lstStyle/>
          <a:p>
            <a:r>
              <a:rPr lang="en-US" dirty="0" smtClean="0"/>
              <a:t>The Battle of the North Atlantic was one of the longest battles of the second world war, and one of the most important.</a:t>
            </a:r>
            <a:r>
              <a:rPr lang="en-US" dirty="0"/>
              <a:t> </a:t>
            </a:r>
            <a:r>
              <a:rPr lang="en-US" dirty="0" smtClean="0"/>
              <a:t>The war broke out in September 1939 and ended in August 1945.</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3999" y="1981200"/>
            <a:ext cx="3537857" cy="19812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3999" y="4191000"/>
            <a:ext cx="3537857" cy="2057400"/>
          </a:xfrm>
          <a:prstGeom prst="rect">
            <a:avLst/>
          </a:prstGeom>
        </p:spPr>
      </p:pic>
    </p:spTree>
    <p:extLst>
      <p:ext uri="{BB962C8B-B14F-4D97-AF65-F5344CB8AC3E}">
        <p14:creationId xmlns:p14="http://schemas.microsoft.com/office/powerpoint/2010/main" val="462249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0.70"/>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par>
                                <p:cTn id="15" presetID="55"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1000" fill="hold"/>
                                        <p:tgtEl>
                                          <p:spTgt spid="5"/>
                                        </p:tgtEl>
                                        <p:attrNameLst>
                                          <p:attrName>ppt_w</p:attrName>
                                        </p:attrNameLst>
                                      </p:cBhvr>
                                      <p:tavLst>
                                        <p:tav tm="0">
                                          <p:val>
                                            <p:strVal val="#ppt_w*0.70"/>
                                          </p:val>
                                        </p:tav>
                                        <p:tav tm="100000">
                                          <p:val>
                                            <p:strVal val="#ppt_w"/>
                                          </p:val>
                                        </p:tav>
                                      </p:tavLst>
                                    </p:anim>
                                    <p:anim calcmode="lin" valueType="num">
                                      <p:cBhvr>
                                        <p:cTn id="18" dur="1000" fill="hold"/>
                                        <p:tgtEl>
                                          <p:spTgt spid="5"/>
                                        </p:tgtEl>
                                        <p:attrNameLst>
                                          <p:attrName>ppt_h</p:attrName>
                                        </p:attrNameLst>
                                      </p:cBhvr>
                                      <p:tavLst>
                                        <p:tav tm="0">
                                          <p:val>
                                            <p:strVal val="#ppt_h"/>
                                          </p:val>
                                        </p:tav>
                                        <p:tav tm="100000">
                                          <p:val>
                                            <p:strVal val="#ppt_h"/>
                                          </p:val>
                                        </p:tav>
                                      </p:tavLst>
                                    </p:anim>
                                    <p:animEffect transition="in" filter="fade">
                                      <p:cBhvr>
                                        <p:cTn id="1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Info continued</a:t>
            </a:r>
            <a:endParaRPr lang="en-CA" dirty="0"/>
          </a:p>
        </p:txBody>
      </p:sp>
      <p:sp>
        <p:nvSpPr>
          <p:cNvPr id="3" name="Content Placeholder 2"/>
          <p:cNvSpPr>
            <a:spLocks noGrp="1"/>
          </p:cNvSpPr>
          <p:nvPr>
            <p:ph sz="quarter" idx="1"/>
          </p:nvPr>
        </p:nvSpPr>
        <p:spPr>
          <a:xfrm>
            <a:off x="533400" y="1676399"/>
            <a:ext cx="8229600" cy="4953001"/>
          </a:xfrm>
        </p:spPr>
        <p:txBody>
          <a:bodyPr>
            <a:normAutofit lnSpcReduction="10000"/>
          </a:bodyPr>
          <a:lstStyle/>
          <a:p>
            <a:r>
              <a:rPr lang="en-CA" dirty="0" smtClean="0"/>
              <a:t>Germany realised how critical the shipping lanes were between America and the U.K. They realised that if they could sink and stop ships from bringing goods and food over to Britain that Britain would have nothing. Britain also knew how critical , being the island that they are, that if it was cut off, they would have no access to anything other than by ship.</a:t>
            </a:r>
          </a:p>
          <a:p>
            <a:r>
              <a:rPr lang="en-CA" dirty="0" smtClean="0"/>
              <a:t>German U-boat U-47 snuck</a:t>
            </a:r>
          </a:p>
          <a:p>
            <a:pPr marL="114300" indent="0">
              <a:buNone/>
            </a:pPr>
            <a:r>
              <a:rPr lang="en-CA" dirty="0" smtClean="0"/>
              <a:t>   into British naval base, sinking</a:t>
            </a:r>
          </a:p>
          <a:p>
            <a:pPr marL="114300" indent="0">
              <a:buNone/>
            </a:pPr>
            <a:r>
              <a:rPr lang="en-CA" dirty="0" smtClean="0"/>
              <a:t>   the famous HMS Royal Oak, </a:t>
            </a:r>
          </a:p>
          <a:p>
            <a:pPr marL="114300" indent="0">
              <a:buNone/>
            </a:pPr>
            <a:r>
              <a:rPr lang="en-CA" dirty="0" smtClean="0"/>
              <a:t>   killing 833 people.</a:t>
            </a:r>
            <a:endParaRPr lang="en-CA"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80182" y="4592782"/>
            <a:ext cx="3634596" cy="1828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ox(in)">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1" presetID="47"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6" presetID="47" presetClass="entr" presetSubtype="0"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7"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Island of the U.K</a:t>
            </a:r>
            <a:endParaRPr lang="en-CA" dirty="0"/>
          </a:p>
        </p:txBody>
      </p:sp>
      <p:pic>
        <p:nvPicPr>
          <p:cNvPr id="24578" name="Picture 2" descr="http://i.infoplease.com/images/muk.gif"/>
          <p:cNvPicPr>
            <a:picLocks noChangeAspect="1" noChangeArrowheads="1"/>
          </p:cNvPicPr>
          <p:nvPr/>
        </p:nvPicPr>
        <p:blipFill>
          <a:blip r:embed="rId2" cstate="print"/>
          <a:srcRect/>
          <a:stretch>
            <a:fillRect/>
          </a:stretch>
        </p:blipFill>
        <p:spPr bwMode="auto">
          <a:xfrm>
            <a:off x="2590800" y="1676400"/>
            <a:ext cx="4191000" cy="50006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blinds(horizontal)">
                                      <p:cBhvr>
                                        <p:cTn id="7" dur="500"/>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Info continued</a:t>
            </a:r>
            <a:endParaRPr lang="en-CA" dirty="0"/>
          </a:p>
        </p:txBody>
      </p:sp>
      <p:sp>
        <p:nvSpPr>
          <p:cNvPr id="3" name="Content Placeholder 2"/>
          <p:cNvSpPr>
            <a:spLocks noGrp="1"/>
          </p:cNvSpPr>
          <p:nvPr>
            <p:ph sz="quarter" idx="1"/>
          </p:nvPr>
        </p:nvSpPr>
        <p:spPr/>
        <p:txBody>
          <a:bodyPr>
            <a:normAutofit fontScale="92500" lnSpcReduction="10000"/>
          </a:bodyPr>
          <a:lstStyle/>
          <a:p>
            <a:r>
              <a:rPr lang="en-CA" dirty="0" smtClean="0"/>
              <a:t>In 1940 the fall of France gave Germany an all new place to dock and manufacture U-boats. It was closer to the Atlantic and gave Hitler an all new view on how this war was going to plan out.</a:t>
            </a:r>
          </a:p>
          <a:p>
            <a:r>
              <a:rPr lang="en-CA" dirty="0" smtClean="0"/>
              <a:t>Since this was near the U.K and on the Atlantic ocean, this gave Hitler new opportunities to take out merchant ships going to the U.K.</a:t>
            </a:r>
          </a:p>
          <a:p>
            <a:r>
              <a:rPr lang="en-CA" dirty="0" smtClean="0"/>
              <a:t>By March of 1943, the German U-boats were matched. With Merchant ships armed and new sonar built, U-boats were one of the biggest targets, along with there building sites.</a:t>
            </a:r>
          </a:p>
          <a:p>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Germans wolf pack</a:t>
            </a:r>
            <a:endParaRPr lang="en-US" dirty="0"/>
          </a:p>
        </p:txBody>
      </p:sp>
      <p:sp>
        <p:nvSpPr>
          <p:cNvPr id="3" name="Content Placeholder 2"/>
          <p:cNvSpPr>
            <a:spLocks noGrp="1"/>
          </p:cNvSpPr>
          <p:nvPr>
            <p:ph sz="quarter" idx="1"/>
          </p:nvPr>
        </p:nvSpPr>
        <p:spPr>
          <a:xfrm>
            <a:off x="457200" y="1752600"/>
            <a:ext cx="8229600" cy="2971800"/>
          </a:xfrm>
        </p:spPr>
        <p:txBody>
          <a:bodyPr>
            <a:normAutofit fontScale="85000" lnSpcReduction="20000"/>
          </a:bodyPr>
          <a:lstStyle/>
          <a:p>
            <a:r>
              <a:rPr lang="en-US" dirty="0" smtClean="0"/>
              <a:t>German submarines travelled in wolf packs. A wolf pack is a group of submarines. It can range from 5 to around 35 or 40 submarines. These wolf packs would sink merchant ships together making it easier to win the battle.</a:t>
            </a:r>
          </a:p>
          <a:p>
            <a:r>
              <a:rPr lang="en-US" dirty="0" smtClean="0"/>
              <a:t>Over </a:t>
            </a:r>
            <a:r>
              <a:rPr lang="en-US" dirty="0"/>
              <a:t>the winter of 1940-1941, German submarines sank roughly 250,000 </a:t>
            </a:r>
            <a:r>
              <a:rPr lang="en-US" dirty="0" smtClean="0"/>
              <a:t>tons </a:t>
            </a:r>
            <a:r>
              <a:rPr lang="en-US" dirty="0"/>
              <a:t>of British shipping per month</a:t>
            </a:r>
            <a:r>
              <a:rPr lang="en-US" dirty="0" smtClean="0"/>
              <a:t>.</a:t>
            </a:r>
          </a:p>
          <a:p>
            <a:r>
              <a:rPr lang="en-US" dirty="0" smtClean="0"/>
              <a:t>Merchant ships were usually unarmed, making them an easy target, and easy goods due to the wolf pack.</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marL="11430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4724401"/>
            <a:ext cx="2717137" cy="2049694"/>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43400" y="4724400"/>
            <a:ext cx="2895600" cy="2049694"/>
          </a:xfrm>
          <a:prstGeom prst="rect">
            <a:avLst/>
          </a:prstGeom>
        </p:spPr>
      </p:pic>
    </p:spTree>
    <p:extLst>
      <p:ext uri="{BB962C8B-B14F-4D97-AF65-F5344CB8AC3E}">
        <p14:creationId xmlns:p14="http://schemas.microsoft.com/office/powerpoint/2010/main" val="1757193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par>
                                <p:cTn id="8" presetID="8"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amond(in)">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Since there was only one type of sonar detection system then,  (The Allied </a:t>
            </a:r>
            <a:r>
              <a:rPr lang="en-US" dirty="0"/>
              <a:t>Submarine Detection Investigation Committee), </a:t>
            </a:r>
            <a:r>
              <a:rPr lang="en-US" dirty="0" smtClean="0"/>
              <a:t>it was very hard to spot these submarines in the water. When the U-boats are near the top of the water in the dark, or in the fog, it is nearly impossible to track them on radar or even see them.</a:t>
            </a:r>
          </a:p>
          <a:p>
            <a:r>
              <a:rPr lang="en-US" dirty="0" smtClean="0"/>
              <a:t>When the war got tougher, Escort boats were assigned to convoys and were equipped with a higher level sonar that could detect </a:t>
            </a:r>
            <a:r>
              <a:rPr lang="en-US" dirty="0"/>
              <a:t>U</a:t>
            </a:r>
            <a:r>
              <a:rPr lang="en-US" dirty="0" smtClean="0"/>
              <a:t>-boats anywhere. This could easily be told to other ships through radio communication. This nearly put the end to the German silent wolf packs.</a:t>
            </a:r>
            <a:endParaRPr lang="en-US" dirty="0"/>
          </a:p>
        </p:txBody>
      </p:sp>
    </p:spTree>
    <p:extLst>
      <p:ext uri="{BB962C8B-B14F-4D97-AF65-F5344CB8AC3E}">
        <p14:creationId xmlns:p14="http://schemas.microsoft.com/office/powerpoint/2010/main" val="2693824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
                                        <p:tgtEl>
                                          <p:spTgt spid="3">
                                            <p:txEl>
                                              <p:pRg st="1" end="1"/>
                                            </p:txEl>
                                          </p:spTgt>
                                        </p:tgtEl>
                                      </p:cBhvr>
                                    </p:animEffect>
                                    <p:anim calcmode="lin" valueType="num">
                                      <p:cBhvr>
                                        <p:cTn id="17"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events</a:t>
            </a:r>
            <a:endParaRPr lang="en-US" dirty="0"/>
          </a:p>
        </p:txBody>
      </p:sp>
      <p:sp>
        <p:nvSpPr>
          <p:cNvPr id="3" name="Content Placeholder 2"/>
          <p:cNvSpPr>
            <a:spLocks noGrp="1"/>
          </p:cNvSpPr>
          <p:nvPr>
            <p:ph sz="quarter" idx="1"/>
          </p:nvPr>
        </p:nvSpPr>
        <p:spPr>
          <a:xfrm>
            <a:off x="457200" y="1752600"/>
            <a:ext cx="8229600" cy="4876800"/>
          </a:xfrm>
        </p:spPr>
        <p:txBody>
          <a:bodyPr>
            <a:normAutofit fontScale="92500" lnSpcReduction="20000"/>
          </a:bodyPr>
          <a:lstStyle/>
          <a:p>
            <a:r>
              <a:rPr lang="en-US" dirty="0" smtClean="0"/>
              <a:t>Athenia, a British passenger ship is sunk (September 3</a:t>
            </a:r>
            <a:r>
              <a:rPr lang="en-US" baseline="30000" dirty="0" smtClean="0"/>
              <a:t>rd</a:t>
            </a:r>
            <a:r>
              <a:rPr lang="en-US" dirty="0" smtClean="0"/>
              <a:t> 1939)</a:t>
            </a:r>
          </a:p>
          <a:p>
            <a:r>
              <a:rPr lang="en-US" dirty="0" smtClean="0"/>
              <a:t>Only 27 U-Boats make up the German wolf pack at this time (January 1</a:t>
            </a:r>
            <a:r>
              <a:rPr lang="en-US" baseline="30000" dirty="0" smtClean="0"/>
              <a:t>st</a:t>
            </a:r>
            <a:r>
              <a:rPr lang="en-US" dirty="0" smtClean="0"/>
              <a:t> 1940)</a:t>
            </a:r>
          </a:p>
          <a:p>
            <a:r>
              <a:rPr lang="en-US" dirty="0" smtClean="0"/>
              <a:t>German boats begin launching from captured French Naval bases (July 6</a:t>
            </a:r>
            <a:r>
              <a:rPr lang="en-US" baseline="30000" dirty="0" smtClean="0"/>
              <a:t>th</a:t>
            </a:r>
            <a:r>
              <a:rPr lang="en-US" dirty="0" smtClean="0"/>
              <a:t> 1940)</a:t>
            </a:r>
            <a:endParaRPr lang="en-US" dirty="0"/>
          </a:p>
          <a:p>
            <a:r>
              <a:rPr lang="en-US" dirty="0" smtClean="0"/>
              <a:t>German U-boats are given the order to sink all Merchant Ships (August 17</a:t>
            </a:r>
            <a:r>
              <a:rPr lang="en-US" baseline="30000" dirty="0" smtClean="0"/>
              <a:t>th</a:t>
            </a:r>
            <a:r>
              <a:rPr lang="en-US" dirty="0" smtClean="0"/>
              <a:t> 1940)</a:t>
            </a:r>
          </a:p>
          <a:p>
            <a:r>
              <a:rPr lang="en-US" dirty="0" smtClean="0"/>
              <a:t>The first escorted convoy crosses the Atlantic to the U.K. (May 27</a:t>
            </a:r>
            <a:r>
              <a:rPr lang="en-US" baseline="30000" dirty="0" smtClean="0"/>
              <a:t>th</a:t>
            </a:r>
            <a:r>
              <a:rPr lang="en-US" dirty="0" smtClean="0"/>
              <a:t> 1941)</a:t>
            </a:r>
          </a:p>
          <a:p>
            <a:r>
              <a:rPr lang="en-US" dirty="0" smtClean="0"/>
              <a:t>German U-boat fleet has around 331 operational U-boats now. (January 1sst 1942)</a:t>
            </a:r>
          </a:p>
        </p:txBody>
      </p:sp>
    </p:spTree>
    <p:extLst>
      <p:ext uri="{BB962C8B-B14F-4D97-AF65-F5344CB8AC3E}">
        <p14:creationId xmlns:p14="http://schemas.microsoft.com/office/powerpoint/2010/main" val="1491698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299</TotalTime>
  <Words>768</Words>
  <Application>Microsoft Office PowerPoint</Application>
  <PresentationFormat>On-screen Show (4:3)</PresentationFormat>
  <Paragraphs>48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Median</vt:lpstr>
      <vt:lpstr>The Battle of the North Atlantic</vt:lpstr>
      <vt:lpstr>The Objective and how it Started.</vt:lpstr>
      <vt:lpstr>Length and Basic info</vt:lpstr>
      <vt:lpstr>Info continued</vt:lpstr>
      <vt:lpstr>Island of the U.K</vt:lpstr>
      <vt:lpstr>Info continued</vt:lpstr>
      <vt:lpstr>The Germans wolf pack</vt:lpstr>
      <vt:lpstr>Continued.</vt:lpstr>
      <vt:lpstr>Important events</vt:lpstr>
      <vt:lpstr>Important Events continued</vt:lpstr>
    </vt:vector>
  </TitlesOfParts>
  <Company>NBDOE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Battle of the North Atlantic</dc:title>
  <dc:creator>Student</dc:creator>
  <cp:lastModifiedBy>Gopee, David (ASD-N)</cp:lastModifiedBy>
  <cp:revision>30</cp:revision>
  <dcterms:created xsi:type="dcterms:W3CDTF">2013-12-03T12:38:51Z</dcterms:created>
  <dcterms:modified xsi:type="dcterms:W3CDTF">2013-12-09T13:26:08Z</dcterms:modified>
</cp:coreProperties>
</file>