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7" r:id="rId3"/>
    <p:sldId id="258" r:id="rId4"/>
    <p:sldId id="273" r:id="rId5"/>
    <p:sldId id="259" r:id="rId6"/>
    <p:sldId id="274" r:id="rId7"/>
    <p:sldId id="261" r:id="rId8"/>
    <p:sldId id="275" r:id="rId9"/>
    <p:sldId id="260" r:id="rId10"/>
    <p:sldId id="276" r:id="rId11"/>
    <p:sldId id="262" r:id="rId12"/>
    <p:sldId id="277" r:id="rId13"/>
    <p:sldId id="263" r:id="rId14"/>
    <p:sldId id="278" r:id="rId15"/>
    <p:sldId id="264" r:id="rId16"/>
    <p:sldId id="279" r:id="rId17"/>
    <p:sldId id="265" r:id="rId18"/>
    <p:sldId id="280" r:id="rId19"/>
    <p:sldId id="266" r:id="rId20"/>
    <p:sldId id="281" r:id="rId21"/>
    <p:sldId id="267" r:id="rId22"/>
    <p:sldId id="282" r:id="rId23"/>
    <p:sldId id="268" r:id="rId24"/>
    <p:sldId id="283" r:id="rId25"/>
    <p:sldId id="269" r:id="rId26"/>
    <p:sldId id="284" r:id="rId27"/>
    <p:sldId id="270" r:id="rId28"/>
    <p:sldId id="285" r:id="rId29"/>
    <p:sldId id="271" r:id="rId30"/>
    <p:sldId id="286" r:id="rId31"/>
    <p:sldId id="272"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1086"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C8365C-237C-45AF-AC82-3E9024606B59}" type="datetimeFigureOut">
              <a:rPr lang="en-US" smtClean="0"/>
              <a:t>12/9/2013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E37CCD-215D-485C-921C-BFA79CBEB7B4}" type="slidenum">
              <a:rPr lang="en-US" smtClean="0"/>
              <a:t>‹#›</a:t>
            </a:fld>
            <a:endParaRPr lang="en-US"/>
          </a:p>
        </p:txBody>
      </p:sp>
    </p:spTree>
    <p:extLst>
      <p:ext uri="{BB962C8B-B14F-4D97-AF65-F5344CB8AC3E}">
        <p14:creationId xmlns:p14="http://schemas.microsoft.com/office/powerpoint/2010/main" val="8630762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5E37CCD-215D-485C-921C-BFA79CBEB7B4}" type="slidenum">
              <a:rPr lang="en-US" smtClean="0"/>
              <a:t>31</a:t>
            </a:fld>
            <a:endParaRPr lang="en-US"/>
          </a:p>
        </p:txBody>
      </p:sp>
    </p:spTree>
    <p:extLst>
      <p:ext uri="{BB962C8B-B14F-4D97-AF65-F5344CB8AC3E}">
        <p14:creationId xmlns:p14="http://schemas.microsoft.com/office/powerpoint/2010/main" val="6783871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7C5CD46-52C1-4C26-A03E-92F4A1068C6D}" type="datetimeFigureOut">
              <a:rPr lang="en-US" smtClean="0"/>
              <a:t>12/9/2013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73E1BFD-DD86-43DD-AF60-3D45DE9849D8}" type="slidenum">
              <a:rPr lang="en-US" smtClean="0"/>
              <a:t>‹#›</a:t>
            </a:fld>
            <a:endParaRPr lang="en-US" dirty="0"/>
          </a:p>
        </p:txBody>
      </p:sp>
    </p:spTree>
    <p:extLst>
      <p:ext uri="{BB962C8B-B14F-4D97-AF65-F5344CB8AC3E}">
        <p14:creationId xmlns:p14="http://schemas.microsoft.com/office/powerpoint/2010/main" val="3737411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C5CD46-52C1-4C26-A03E-92F4A1068C6D}" type="datetimeFigureOut">
              <a:rPr lang="en-US" smtClean="0"/>
              <a:t>12/9/2013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73E1BFD-DD86-43DD-AF60-3D45DE9849D8}" type="slidenum">
              <a:rPr lang="en-US" smtClean="0"/>
              <a:t>‹#›</a:t>
            </a:fld>
            <a:endParaRPr lang="en-US" dirty="0"/>
          </a:p>
        </p:txBody>
      </p:sp>
    </p:spTree>
    <p:extLst>
      <p:ext uri="{BB962C8B-B14F-4D97-AF65-F5344CB8AC3E}">
        <p14:creationId xmlns:p14="http://schemas.microsoft.com/office/powerpoint/2010/main" val="1839193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C5CD46-52C1-4C26-A03E-92F4A1068C6D}" type="datetimeFigureOut">
              <a:rPr lang="en-US" smtClean="0"/>
              <a:t>12/9/2013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73E1BFD-DD86-43DD-AF60-3D45DE9849D8}" type="slidenum">
              <a:rPr lang="en-US" smtClean="0"/>
              <a:t>‹#›</a:t>
            </a:fld>
            <a:endParaRPr lang="en-US" dirty="0"/>
          </a:p>
        </p:txBody>
      </p:sp>
    </p:spTree>
    <p:extLst>
      <p:ext uri="{BB962C8B-B14F-4D97-AF65-F5344CB8AC3E}">
        <p14:creationId xmlns:p14="http://schemas.microsoft.com/office/powerpoint/2010/main" val="4041264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C5CD46-52C1-4C26-A03E-92F4A1068C6D}" type="datetimeFigureOut">
              <a:rPr lang="en-US" smtClean="0"/>
              <a:t>12/9/2013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73E1BFD-DD86-43DD-AF60-3D45DE9849D8}" type="slidenum">
              <a:rPr lang="en-US" smtClean="0"/>
              <a:t>‹#›</a:t>
            </a:fld>
            <a:endParaRPr lang="en-US" dirty="0"/>
          </a:p>
        </p:txBody>
      </p:sp>
    </p:spTree>
    <p:extLst>
      <p:ext uri="{BB962C8B-B14F-4D97-AF65-F5344CB8AC3E}">
        <p14:creationId xmlns:p14="http://schemas.microsoft.com/office/powerpoint/2010/main" val="2230196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C5CD46-52C1-4C26-A03E-92F4A1068C6D}" type="datetimeFigureOut">
              <a:rPr lang="en-US" smtClean="0"/>
              <a:t>12/9/2013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73E1BFD-DD86-43DD-AF60-3D45DE9849D8}" type="slidenum">
              <a:rPr lang="en-US" smtClean="0"/>
              <a:t>‹#›</a:t>
            </a:fld>
            <a:endParaRPr lang="en-US" dirty="0"/>
          </a:p>
        </p:txBody>
      </p:sp>
    </p:spTree>
    <p:extLst>
      <p:ext uri="{BB962C8B-B14F-4D97-AF65-F5344CB8AC3E}">
        <p14:creationId xmlns:p14="http://schemas.microsoft.com/office/powerpoint/2010/main" val="4122663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7C5CD46-52C1-4C26-A03E-92F4A1068C6D}" type="datetimeFigureOut">
              <a:rPr lang="en-US" smtClean="0"/>
              <a:t>12/9/2013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73E1BFD-DD86-43DD-AF60-3D45DE9849D8}" type="slidenum">
              <a:rPr lang="en-US" smtClean="0"/>
              <a:t>‹#›</a:t>
            </a:fld>
            <a:endParaRPr lang="en-US" dirty="0"/>
          </a:p>
        </p:txBody>
      </p:sp>
    </p:spTree>
    <p:extLst>
      <p:ext uri="{BB962C8B-B14F-4D97-AF65-F5344CB8AC3E}">
        <p14:creationId xmlns:p14="http://schemas.microsoft.com/office/powerpoint/2010/main" val="949748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7C5CD46-52C1-4C26-A03E-92F4A1068C6D}" type="datetimeFigureOut">
              <a:rPr lang="en-US" smtClean="0"/>
              <a:t>12/9/2013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73E1BFD-DD86-43DD-AF60-3D45DE9849D8}" type="slidenum">
              <a:rPr lang="en-US" smtClean="0"/>
              <a:t>‹#›</a:t>
            </a:fld>
            <a:endParaRPr lang="en-US" dirty="0"/>
          </a:p>
        </p:txBody>
      </p:sp>
    </p:spTree>
    <p:extLst>
      <p:ext uri="{BB962C8B-B14F-4D97-AF65-F5344CB8AC3E}">
        <p14:creationId xmlns:p14="http://schemas.microsoft.com/office/powerpoint/2010/main" val="3042610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7C5CD46-52C1-4C26-A03E-92F4A1068C6D}" type="datetimeFigureOut">
              <a:rPr lang="en-US" smtClean="0"/>
              <a:t>12/9/2013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73E1BFD-DD86-43DD-AF60-3D45DE9849D8}" type="slidenum">
              <a:rPr lang="en-US" smtClean="0"/>
              <a:t>‹#›</a:t>
            </a:fld>
            <a:endParaRPr lang="en-US" dirty="0"/>
          </a:p>
        </p:txBody>
      </p:sp>
    </p:spTree>
    <p:extLst>
      <p:ext uri="{BB962C8B-B14F-4D97-AF65-F5344CB8AC3E}">
        <p14:creationId xmlns:p14="http://schemas.microsoft.com/office/powerpoint/2010/main" val="4025070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C5CD46-52C1-4C26-A03E-92F4A1068C6D}" type="datetimeFigureOut">
              <a:rPr lang="en-US" smtClean="0"/>
              <a:t>12/9/2013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73E1BFD-DD86-43DD-AF60-3D45DE9849D8}" type="slidenum">
              <a:rPr lang="en-US" smtClean="0"/>
              <a:t>‹#›</a:t>
            </a:fld>
            <a:endParaRPr lang="en-US" dirty="0"/>
          </a:p>
        </p:txBody>
      </p:sp>
    </p:spTree>
    <p:extLst>
      <p:ext uri="{BB962C8B-B14F-4D97-AF65-F5344CB8AC3E}">
        <p14:creationId xmlns:p14="http://schemas.microsoft.com/office/powerpoint/2010/main" val="1178360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C5CD46-52C1-4C26-A03E-92F4A1068C6D}" type="datetimeFigureOut">
              <a:rPr lang="en-US" smtClean="0"/>
              <a:t>12/9/2013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73E1BFD-DD86-43DD-AF60-3D45DE9849D8}" type="slidenum">
              <a:rPr lang="en-US" smtClean="0"/>
              <a:t>‹#›</a:t>
            </a:fld>
            <a:endParaRPr lang="en-US" dirty="0"/>
          </a:p>
        </p:txBody>
      </p:sp>
    </p:spTree>
    <p:extLst>
      <p:ext uri="{BB962C8B-B14F-4D97-AF65-F5344CB8AC3E}">
        <p14:creationId xmlns:p14="http://schemas.microsoft.com/office/powerpoint/2010/main" val="2915469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C5CD46-52C1-4C26-A03E-92F4A1068C6D}" type="datetimeFigureOut">
              <a:rPr lang="en-US" smtClean="0"/>
              <a:t>12/9/2013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73E1BFD-DD86-43DD-AF60-3D45DE9849D8}" type="slidenum">
              <a:rPr lang="en-US" smtClean="0"/>
              <a:t>‹#›</a:t>
            </a:fld>
            <a:endParaRPr lang="en-US" dirty="0"/>
          </a:p>
        </p:txBody>
      </p:sp>
    </p:spTree>
    <p:extLst>
      <p:ext uri="{BB962C8B-B14F-4D97-AF65-F5344CB8AC3E}">
        <p14:creationId xmlns:p14="http://schemas.microsoft.com/office/powerpoint/2010/main" val="6195256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C5CD46-52C1-4C26-A03E-92F4A1068C6D}" type="datetimeFigureOut">
              <a:rPr lang="en-US" smtClean="0"/>
              <a:t>12/9/2013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3E1BFD-DD86-43DD-AF60-3D45DE9849D8}" type="slidenum">
              <a:rPr lang="en-US" smtClean="0"/>
              <a:t>‹#›</a:t>
            </a:fld>
            <a:endParaRPr lang="en-US" dirty="0"/>
          </a:p>
        </p:txBody>
      </p:sp>
    </p:spTree>
    <p:extLst>
      <p:ext uri="{BB962C8B-B14F-4D97-AF65-F5344CB8AC3E}">
        <p14:creationId xmlns:p14="http://schemas.microsoft.com/office/powerpoint/2010/main" val="39115710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u="sng" dirty="0" smtClean="0">
                <a:latin typeface="Times New Roman" pitchFamily="18" charset="0"/>
                <a:cs typeface="Times New Roman" pitchFamily="18" charset="0"/>
              </a:rPr>
              <a:t>Weapons of WWII</a:t>
            </a:r>
            <a:endParaRPr lang="en-US" b="1" u="sng"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r>
              <a:rPr lang="en-US" dirty="0" smtClean="0">
                <a:solidFill>
                  <a:schemeClr val="tx1"/>
                </a:solidFill>
                <a:latin typeface="Times New Roman" pitchFamily="18" charset="0"/>
                <a:cs typeface="Times New Roman" pitchFamily="18" charset="0"/>
              </a:rPr>
              <a:t>By: Luc Manuel and Jacob Vance</a:t>
            </a:r>
            <a:endParaRPr lang="en-US"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1703920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Thompson M1</a:t>
            </a:r>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69994" y="2581183"/>
            <a:ext cx="6025243" cy="2343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82282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p:cTn id="7" dur="1000" fill="hold"/>
                                        <p:tgtEl>
                                          <p:spTgt spid="4098"/>
                                        </p:tgtEl>
                                        <p:attrNameLst>
                                          <p:attrName>ppt_w</p:attrName>
                                        </p:attrNameLst>
                                      </p:cBhvr>
                                      <p:tavLst>
                                        <p:tav tm="0">
                                          <p:val>
                                            <p:fltVal val="0"/>
                                          </p:val>
                                        </p:tav>
                                        <p:tav tm="100000">
                                          <p:val>
                                            <p:strVal val="#ppt_w"/>
                                          </p:val>
                                        </p:tav>
                                      </p:tavLst>
                                    </p:anim>
                                    <p:anim calcmode="lin" valueType="num">
                                      <p:cBhvr>
                                        <p:cTn id="8" dur="1000" fill="hold"/>
                                        <p:tgtEl>
                                          <p:spTgt spid="4098"/>
                                        </p:tgtEl>
                                        <p:attrNameLst>
                                          <p:attrName>ppt_h</p:attrName>
                                        </p:attrNameLst>
                                      </p:cBhvr>
                                      <p:tavLst>
                                        <p:tav tm="0">
                                          <p:val>
                                            <p:fltVal val="0"/>
                                          </p:val>
                                        </p:tav>
                                        <p:tav tm="100000">
                                          <p:val>
                                            <p:strVal val="#ppt_h"/>
                                          </p:val>
                                        </p:tav>
                                      </p:tavLst>
                                    </p:anim>
                                    <p:anim calcmode="lin" valueType="num">
                                      <p:cBhvr>
                                        <p:cTn id="9" dur="1000" fill="hold"/>
                                        <p:tgtEl>
                                          <p:spTgt spid="4098"/>
                                        </p:tgtEl>
                                        <p:attrNameLst>
                                          <p:attrName>style.rotation</p:attrName>
                                        </p:attrNameLst>
                                      </p:cBhvr>
                                      <p:tavLst>
                                        <p:tav tm="0">
                                          <p:val>
                                            <p:fltVal val="90"/>
                                          </p:val>
                                        </p:tav>
                                        <p:tav tm="100000">
                                          <p:val>
                                            <p:fltVal val="0"/>
                                          </p:val>
                                        </p:tav>
                                      </p:tavLst>
                                    </p:anim>
                                    <p:animEffect transition="in" filter="fade">
                                      <p:cBhvr>
                                        <p:cTn id="10" dur="10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M1 Garand</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The M1Garand was the first semi-automatic rifle to be put in active military service. It was easy to maintain and simple to make, so this was a very convenient weapon. The M1 Garand was used during WWII and The Korean War. It was to the point where The Axis Powers were picking up the M1 Garand’s of dead soldiers and using them to fire at their opponents. </a:t>
            </a:r>
          </a:p>
        </p:txBody>
      </p:sp>
    </p:spTree>
    <p:extLst>
      <p:ext uri="{BB962C8B-B14F-4D97-AF65-F5344CB8AC3E}">
        <p14:creationId xmlns:p14="http://schemas.microsoft.com/office/powerpoint/2010/main" val="4011508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M1 Garand</a:t>
            </a:r>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2514600"/>
            <a:ext cx="5319309" cy="24812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43862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circle(in)">
                                      <p:cBhvr>
                                        <p:cTn id="7" dur="20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M1 Carbine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The M1 Carbine is a carbine version of the M1 Garand.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500005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M1 Carbine</a:t>
            </a:r>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1784" y="2285999"/>
            <a:ext cx="5439139" cy="26520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24606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wipe(down)">
                                      <p:cBhvr>
                                        <p:cTn id="7" dur="580">
                                          <p:stCondLst>
                                            <p:cond delay="0"/>
                                          </p:stCondLst>
                                        </p:cTn>
                                        <p:tgtEl>
                                          <p:spTgt spid="6146"/>
                                        </p:tgtEl>
                                      </p:cBhvr>
                                    </p:animEffect>
                                    <p:anim calcmode="lin" valueType="num">
                                      <p:cBhvr>
                                        <p:cTn id="8" dur="1822" tmFilter="0,0; 0.14,0.36; 0.43,0.73; 0.71,0.91; 1.0,1.0">
                                          <p:stCondLst>
                                            <p:cond delay="0"/>
                                          </p:stCondLst>
                                        </p:cTn>
                                        <p:tgtEl>
                                          <p:spTgt spid="614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14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14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14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146"/>
                                        </p:tgtEl>
                                        <p:attrNameLst>
                                          <p:attrName>ppt_y</p:attrName>
                                        </p:attrNameLst>
                                      </p:cBhvr>
                                      <p:tavLst>
                                        <p:tav tm="0" fmla="#ppt_y-sin(pi*$)/81">
                                          <p:val>
                                            <p:fltVal val="0"/>
                                          </p:val>
                                        </p:tav>
                                        <p:tav tm="100000">
                                          <p:val>
                                            <p:fltVal val="1"/>
                                          </p:val>
                                        </p:tav>
                                      </p:tavLst>
                                    </p:anim>
                                    <p:animScale>
                                      <p:cBhvr>
                                        <p:cTn id="13" dur="26">
                                          <p:stCondLst>
                                            <p:cond delay="650"/>
                                          </p:stCondLst>
                                        </p:cTn>
                                        <p:tgtEl>
                                          <p:spTgt spid="6146"/>
                                        </p:tgtEl>
                                      </p:cBhvr>
                                      <p:to x="100000" y="60000"/>
                                    </p:animScale>
                                    <p:animScale>
                                      <p:cBhvr>
                                        <p:cTn id="14" dur="166" decel="50000">
                                          <p:stCondLst>
                                            <p:cond delay="676"/>
                                          </p:stCondLst>
                                        </p:cTn>
                                        <p:tgtEl>
                                          <p:spTgt spid="6146"/>
                                        </p:tgtEl>
                                      </p:cBhvr>
                                      <p:to x="100000" y="100000"/>
                                    </p:animScale>
                                    <p:animScale>
                                      <p:cBhvr>
                                        <p:cTn id="15" dur="26">
                                          <p:stCondLst>
                                            <p:cond delay="1312"/>
                                          </p:stCondLst>
                                        </p:cTn>
                                        <p:tgtEl>
                                          <p:spTgt spid="6146"/>
                                        </p:tgtEl>
                                      </p:cBhvr>
                                      <p:to x="100000" y="80000"/>
                                    </p:animScale>
                                    <p:animScale>
                                      <p:cBhvr>
                                        <p:cTn id="16" dur="166" decel="50000">
                                          <p:stCondLst>
                                            <p:cond delay="1338"/>
                                          </p:stCondLst>
                                        </p:cTn>
                                        <p:tgtEl>
                                          <p:spTgt spid="6146"/>
                                        </p:tgtEl>
                                      </p:cBhvr>
                                      <p:to x="100000" y="100000"/>
                                    </p:animScale>
                                    <p:animScale>
                                      <p:cBhvr>
                                        <p:cTn id="17" dur="26">
                                          <p:stCondLst>
                                            <p:cond delay="1642"/>
                                          </p:stCondLst>
                                        </p:cTn>
                                        <p:tgtEl>
                                          <p:spTgt spid="6146"/>
                                        </p:tgtEl>
                                      </p:cBhvr>
                                      <p:to x="100000" y="90000"/>
                                    </p:animScale>
                                    <p:animScale>
                                      <p:cBhvr>
                                        <p:cTn id="18" dur="166" decel="50000">
                                          <p:stCondLst>
                                            <p:cond delay="1668"/>
                                          </p:stCondLst>
                                        </p:cTn>
                                        <p:tgtEl>
                                          <p:spTgt spid="6146"/>
                                        </p:tgtEl>
                                      </p:cBhvr>
                                      <p:to x="100000" y="100000"/>
                                    </p:animScale>
                                    <p:animScale>
                                      <p:cBhvr>
                                        <p:cTn id="19" dur="26">
                                          <p:stCondLst>
                                            <p:cond delay="1808"/>
                                          </p:stCondLst>
                                        </p:cTn>
                                        <p:tgtEl>
                                          <p:spTgt spid="6146"/>
                                        </p:tgtEl>
                                      </p:cBhvr>
                                      <p:to x="100000" y="95000"/>
                                    </p:animScale>
                                    <p:animScale>
                                      <p:cBhvr>
                                        <p:cTn id="20" dur="166" decel="50000">
                                          <p:stCondLst>
                                            <p:cond delay="1834"/>
                                          </p:stCondLst>
                                        </p:cTn>
                                        <p:tgtEl>
                                          <p:spTgt spid="614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Colt M1911</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The M1911 is a .45" caliber, single action, semi-automatic </a:t>
            </a:r>
            <a:r>
              <a:rPr lang="en-US" dirty="0" smtClean="0">
                <a:latin typeface="Times New Roman" pitchFamily="18" charset="0"/>
                <a:cs typeface="Times New Roman" pitchFamily="18" charset="0"/>
              </a:rPr>
              <a:t>handgun, originally </a:t>
            </a:r>
            <a:r>
              <a:rPr lang="en-US" dirty="0">
                <a:latin typeface="Times New Roman" pitchFamily="18" charset="0"/>
                <a:cs typeface="Times New Roman" pitchFamily="18" charset="0"/>
              </a:rPr>
              <a:t>designed by John Browning, which was the standard-issue handgun in the combat arm of the </a:t>
            </a:r>
            <a:r>
              <a:rPr lang="en-US" dirty="0" smtClean="0">
                <a:latin typeface="Times New Roman" pitchFamily="18" charset="0"/>
                <a:cs typeface="Times New Roman" pitchFamily="18" charset="0"/>
              </a:rPr>
              <a:t>US Armed Forces from 1911 to 1985.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752297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Colt M1911</a:t>
            </a:r>
            <a:endParaRPr lang="en-US"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2209799"/>
            <a:ext cx="4495800" cy="30578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05689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anim calcmode="lin" valueType="num">
                                      <p:cBhvr>
                                        <p:cTn id="7" dur="500" fill="hold"/>
                                        <p:tgtEl>
                                          <p:spTgt spid="7170"/>
                                        </p:tgtEl>
                                        <p:attrNameLst>
                                          <p:attrName>ppt_w</p:attrName>
                                        </p:attrNameLst>
                                      </p:cBhvr>
                                      <p:tavLst>
                                        <p:tav tm="0">
                                          <p:val>
                                            <p:fltVal val="0"/>
                                          </p:val>
                                        </p:tav>
                                        <p:tav tm="100000">
                                          <p:val>
                                            <p:strVal val="#ppt_w"/>
                                          </p:val>
                                        </p:tav>
                                      </p:tavLst>
                                    </p:anim>
                                    <p:anim calcmode="lin" valueType="num">
                                      <p:cBhvr>
                                        <p:cTn id="8" dur="500" fill="hold"/>
                                        <p:tgtEl>
                                          <p:spTgt spid="7170"/>
                                        </p:tgtEl>
                                        <p:attrNameLst>
                                          <p:attrName>ppt_h</p:attrName>
                                        </p:attrNameLst>
                                      </p:cBhvr>
                                      <p:tavLst>
                                        <p:tav tm="0">
                                          <p:val>
                                            <p:fltVal val="0"/>
                                          </p:val>
                                        </p:tav>
                                        <p:tav tm="100000">
                                          <p:val>
                                            <p:strVal val="#ppt_h"/>
                                          </p:val>
                                        </p:tav>
                                      </p:tavLst>
                                    </p:anim>
                                    <p:animEffect transition="in" filter="fade">
                                      <p:cBhvr>
                                        <p:cTn id="9" dur="500"/>
                                        <p:tgtEl>
                                          <p:spTgt spid="71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Times New Roman" pitchFamily="18" charset="0"/>
                <a:cs typeface="Times New Roman" pitchFamily="18" charset="0"/>
              </a:rPr>
              <a:t>Parabellum</a:t>
            </a:r>
            <a:r>
              <a:rPr lang="en-US" dirty="0">
                <a:latin typeface="Times New Roman" pitchFamily="18" charset="0"/>
                <a:cs typeface="Times New Roman" pitchFamily="18" charset="0"/>
              </a:rPr>
              <a:t> Luger P-08</a:t>
            </a:r>
          </a:p>
        </p:txBody>
      </p:sp>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The </a:t>
            </a:r>
            <a:r>
              <a:rPr lang="en-US" dirty="0" err="1">
                <a:latin typeface="Times New Roman" pitchFamily="18" charset="0"/>
                <a:cs typeface="Times New Roman" pitchFamily="18" charset="0"/>
              </a:rPr>
              <a:t>Parabellum</a:t>
            </a:r>
            <a:r>
              <a:rPr lang="en-US" dirty="0">
                <a:latin typeface="Times New Roman" pitchFamily="18" charset="0"/>
                <a:cs typeface="Times New Roman" pitchFamily="18" charset="0"/>
              </a:rPr>
              <a:t> Luger </a:t>
            </a:r>
            <a:r>
              <a:rPr lang="en-US" dirty="0" smtClean="0">
                <a:latin typeface="Times New Roman" pitchFamily="18" charset="0"/>
                <a:cs typeface="Times New Roman" pitchFamily="18" charset="0"/>
              </a:rPr>
              <a:t>P-08 is a semi-automatic magazine fed pistol, that operates on the short-recoil principle. The pistol was the standard sidearm for the German Army during both World Wars.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07849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Times New Roman" pitchFamily="18" charset="0"/>
                <a:cs typeface="Times New Roman" pitchFamily="18" charset="0"/>
              </a:rPr>
              <a:t>Parabellum</a:t>
            </a:r>
            <a:r>
              <a:rPr lang="en-US" dirty="0">
                <a:latin typeface="Times New Roman" pitchFamily="18" charset="0"/>
                <a:cs typeface="Times New Roman" pitchFamily="18" charset="0"/>
              </a:rPr>
              <a:t> Luger P-08</a:t>
            </a:r>
            <a:endParaRPr lang="en-US"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2209800"/>
            <a:ext cx="5200650" cy="3200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68688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fade">
                                      <p:cBhvr>
                                        <p:cTn id="7" dur="2000"/>
                                        <p:tgtEl>
                                          <p:spTgt spid="8194"/>
                                        </p:tgtEl>
                                      </p:cBhvr>
                                    </p:animEffect>
                                    <p:anim calcmode="lin" valueType="num">
                                      <p:cBhvr>
                                        <p:cTn id="8" dur="2000" fill="hold"/>
                                        <p:tgtEl>
                                          <p:spTgt spid="8194"/>
                                        </p:tgtEl>
                                        <p:attrNameLst>
                                          <p:attrName>ppt_w</p:attrName>
                                        </p:attrNameLst>
                                      </p:cBhvr>
                                      <p:tavLst>
                                        <p:tav tm="0" fmla="#ppt_w*sin(2.5*pi*$)">
                                          <p:val>
                                            <p:fltVal val="0"/>
                                          </p:val>
                                        </p:tav>
                                        <p:tav tm="100000">
                                          <p:val>
                                            <p:fltVal val="1"/>
                                          </p:val>
                                        </p:tav>
                                      </p:tavLst>
                                    </p:anim>
                                    <p:anim calcmode="lin" valueType="num">
                                      <p:cBhvr>
                                        <p:cTn id="9" dur="2000" fill="hold"/>
                                        <p:tgtEl>
                                          <p:spTgt spid="819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Bazooka </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The Bazooka was one of the first ever anti-tank weapons ever used. It was used by the US Army in WWII and was nicknamed a “Bazooka” because of its resemblance to a musical instrument.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369200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World War II was the largest armed conflict in history, spanning the entire world and involving more countries than any other war, as well as introducing powerful new weapons, culminating in the first use of nuclear weapons.</a:t>
            </a:r>
          </a:p>
          <a:p>
            <a:endParaRPr lang="en-US" dirty="0" smtClean="0"/>
          </a:p>
          <a:p>
            <a:endParaRPr lang="en-US" dirty="0"/>
          </a:p>
        </p:txBody>
      </p:sp>
    </p:spTree>
    <p:extLst>
      <p:ext uri="{BB962C8B-B14F-4D97-AF65-F5344CB8AC3E}">
        <p14:creationId xmlns:p14="http://schemas.microsoft.com/office/powerpoint/2010/main" val="13131801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Bazooka </a:t>
            </a:r>
            <a:endParaRPr lang="en-US"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6169" y="2230653"/>
            <a:ext cx="6155359" cy="2333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71344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fade">
                                      <p:cBhvr>
                                        <p:cTn id="7" dur="1000"/>
                                        <p:tgtEl>
                                          <p:spTgt spid="9218"/>
                                        </p:tgtEl>
                                      </p:cBhvr>
                                    </p:animEffect>
                                    <p:anim calcmode="lin" valueType="num">
                                      <p:cBhvr>
                                        <p:cTn id="8" dur="1000" fill="hold"/>
                                        <p:tgtEl>
                                          <p:spTgt spid="9218"/>
                                        </p:tgtEl>
                                        <p:attrNameLst>
                                          <p:attrName>ppt_x</p:attrName>
                                        </p:attrNameLst>
                                      </p:cBhvr>
                                      <p:tavLst>
                                        <p:tav tm="0">
                                          <p:val>
                                            <p:strVal val="#ppt_x"/>
                                          </p:val>
                                        </p:tav>
                                        <p:tav tm="100000">
                                          <p:val>
                                            <p:strVal val="#ppt_x"/>
                                          </p:val>
                                        </p:tav>
                                      </p:tavLst>
                                    </p:anim>
                                    <p:anim calcmode="lin" valueType="num">
                                      <p:cBhvr>
                                        <p:cTn id="9" dur="1000" fill="hold"/>
                                        <p:tgtEl>
                                          <p:spTgt spid="92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MG34</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The </a:t>
            </a:r>
            <a:r>
              <a:rPr lang="en-US" dirty="0" err="1">
                <a:latin typeface="Times New Roman" pitchFamily="18" charset="0"/>
                <a:cs typeface="Times New Roman" pitchFamily="18" charset="0"/>
              </a:rPr>
              <a:t>Maschinengewehr</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1934, known as the MG34, was a German machine gun </a:t>
            </a:r>
            <a:r>
              <a:rPr lang="en-US" dirty="0">
                <a:latin typeface="Times New Roman" pitchFamily="18" charset="0"/>
                <a:cs typeface="Times New Roman" pitchFamily="18" charset="0"/>
              </a:rPr>
              <a:t>that was first issued in 1934. </a:t>
            </a:r>
            <a:r>
              <a:rPr lang="en-US" dirty="0" smtClean="0">
                <a:latin typeface="Times New Roman" pitchFamily="18" charset="0"/>
                <a:cs typeface="Times New Roman" pitchFamily="18" charset="0"/>
              </a:rPr>
              <a:t>The MG34 was </a:t>
            </a:r>
            <a:r>
              <a:rPr lang="en-US" dirty="0">
                <a:latin typeface="Times New Roman" pitchFamily="18" charset="0"/>
                <a:cs typeface="Times New Roman" pitchFamily="18" charset="0"/>
              </a:rPr>
              <a:t>used as the primary infantry machine gun during the 1930s, and </a:t>
            </a:r>
            <a:r>
              <a:rPr lang="en-US" dirty="0" smtClean="0">
                <a:latin typeface="Times New Roman" pitchFamily="18" charset="0"/>
                <a:cs typeface="Times New Roman" pitchFamily="18" charset="0"/>
              </a:rPr>
              <a:t>it remained </a:t>
            </a:r>
            <a:r>
              <a:rPr lang="en-US" dirty="0">
                <a:latin typeface="Times New Roman" pitchFamily="18" charset="0"/>
                <a:cs typeface="Times New Roman" pitchFamily="18" charset="0"/>
              </a:rPr>
              <a:t>as the primary tank and aircraft defensive </a:t>
            </a:r>
            <a:r>
              <a:rPr lang="en-US" dirty="0" smtClean="0">
                <a:latin typeface="Times New Roman" pitchFamily="18" charset="0"/>
                <a:cs typeface="Times New Roman" pitchFamily="18" charset="0"/>
              </a:rPr>
              <a:t>weapon until the end of WWII.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925000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MG34</a:t>
            </a:r>
            <a:endParaRPr lang="en-US"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2362200"/>
            <a:ext cx="6400800" cy="160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29616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barn(inVertical)">
                                      <p:cBhvr>
                                        <p:cTn id="7" dur="500"/>
                                        <p:tgtEl>
                                          <p:spTgt spid="102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MG42</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The </a:t>
            </a:r>
            <a:r>
              <a:rPr lang="en-US" dirty="0" err="1">
                <a:latin typeface="Times New Roman" pitchFamily="18" charset="0"/>
                <a:cs typeface="Times New Roman" pitchFamily="18" charset="0"/>
              </a:rPr>
              <a:t>Maschinengewehr</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1942, known as the MG42, was the successor of the MG34, and was first manufactured in 1942.  During WWII the MG42 fired at 1200 rounds per minute. When in use, the sound of the gun was described both as “ripping cloth” and “Hitler’s </a:t>
            </a:r>
            <a:r>
              <a:rPr lang="en-US" dirty="0" err="1" smtClean="0">
                <a:latin typeface="Times New Roman" pitchFamily="18" charset="0"/>
                <a:cs typeface="Times New Roman" pitchFamily="18" charset="0"/>
              </a:rPr>
              <a:t>Buzzsaw</a:t>
            </a:r>
            <a:r>
              <a:rPr lang="en-US" dirty="0" smtClean="0">
                <a:latin typeface="Times New Roman" pitchFamily="18" charset="0"/>
                <a:cs typeface="Times New Roman" pitchFamily="18" charset="0"/>
              </a:rPr>
              <a:t>”. They made over 400 000 of these guns during the war.</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93002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MG42</a:t>
            </a:r>
            <a:endParaRPr lang="en-US" dirty="0"/>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2667000"/>
            <a:ext cx="5555934" cy="14620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3425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266"/>
                                        </p:tgtEl>
                                        <p:attrNameLst>
                                          <p:attrName>style.visibility</p:attrName>
                                        </p:attrNameLst>
                                      </p:cBhvr>
                                      <p:to>
                                        <p:strVal val="visible"/>
                                      </p:to>
                                    </p:set>
                                    <p:anim calcmode="lin" valueType="num">
                                      <p:cBhvr additive="base">
                                        <p:cTn id="7" dur="500" fill="hold"/>
                                        <p:tgtEl>
                                          <p:spTgt spid="11266"/>
                                        </p:tgtEl>
                                        <p:attrNameLst>
                                          <p:attrName>ppt_x</p:attrName>
                                        </p:attrNameLst>
                                      </p:cBhvr>
                                      <p:tavLst>
                                        <p:tav tm="0">
                                          <p:val>
                                            <p:strVal val="#ppt_x"/>
                                          </p:val>
                                        </p:tav>
                                        <p:tav tm="100000">
                                          <p:val>
                                            <p:strVal val="#ppt_x"/>
                                          </p:val>
                                        </p:tav>
                                      </p:tavLst>
                                    </p:anim>
                                    <p:anim calcmode="lin" valueType="num">
                                      <p:cBhvr additive="base">
                                        <p:cTn id="8" dur="500" fill="hold"/>
                                        <p:tgtEl>
                                          <p:spTgt spid="1126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Bren</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The Bren Gun was Britain’s primary light machine gun during WWII. It fired at a rate of 500 rounds per minute, which is much slower than the German’s MG34’s and MG42’s. The Bren Gun only accepted box or drum magazines, which means they also had to reload much more often.</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739245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Bren</a:t>
            </a:r>
            <a:endParaRPr lang="en-US" dirty="0"/>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2133600"/>
            <a:ext cx="5884863" cy="2619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86951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wipe(down)">
                                      <p:cBhvr>
                                        <p:cTn id="7" dur="500"/>
                                        <p:tgtEl>
                                          <p:spTgt spid="122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Times New Roman" pitchFamily="18" charset="0"/>
                <a:cs typeface="Times New Roman" pitchFamily="18" charset="0"/>
              </a:rPr>
              <a:t>Sten</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The </a:t>
            </a:r>
            <a:r>
              <a:rPr lang="en-US" dirty="0" err="1" smtClean="0">
                <a:latin typeface="Times New Roman" pitchFamily="18" charset="0"/>
                <a:cs typeface="Times New Roman" pitchFamily="18" charset="0"/>
              </a:rPr>
              <a:t>Sten</a:t>
            </a:r>
            <a:r>
              <a:rPr lang="en-US" dirty="0" smtClean="0">
                <a:latin typeface="Times New Roman" pitchFamily="18" charset="0"/>
                <a:cs typeface="Times New Roman" pitchFamily="18" charset="0"/>
              </a:rPr>
              <a:t> Gun is a submachine gun used by the British Army during WWII. It was super cheap to produce and was visually distinctive because of its very bare appearance, and also because the magazine stuck out horizontally rather than sticking out downwards.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255468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Times New Roman" pitchFamily="18" charset="0"/>
                <a:cs typeface="Times New Roman" pitchFamily="18" charset="0"/>
              </a:rPr>
              <a:t>Sten</a:t>
            </a:r>
            <a:endParaRPr lang="en-US"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2189038"/>
            <a:ext cx="4255374" cy="2676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29508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circle(in)">
                                      <p:cBhvr>
                                        <p:cTn id="7" dur="2000"/>
                                        <p:tgtEl>
                                          <p:spTgt spid="133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Lee-Enfield</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The Lee-Enfield was the standard rifle for the British Army for much of the 20</a:t>
            </a:r>
            <a:r>
              <a:rPr lang="en-US" baseline="30000" dirty="0" smtClean="0">
                <a:latin typeface="Times New Roman" pitchFamily="18" charset="0"/>
                <a:cs typeface="Times New Roman" pitchFamily="18" charset="0"/>
              </a:rPr>
              <a:t>th</a:t>
            </a:r>
            <a:r>
              <a:rPr lang="en-US" dirty="0" smtClean="0">
                <a:latin typeface="Times New Roman" pitchFamily="18" charset="0"/>
                <a:cs typeface="Times New Roman" pitchFamily="18" charset="0"/>
              </a:rPr>
              <a:t> century. It was a very simple, but very reliable bolt action rifle.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294788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K</a:t>
            </a:r>
            <a:r>
              <a:rPr lang="en-US" dirty="0" smtClean="0">
                <a:latin typeface="Times New Roman" pitchFamily="18" charset="0"/>
                <a:cs typeface="Times New Roman" pitchFamily="18" charset="0"/>
              </a:rPr>
              <a:t>arabiner 98k</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The Karabiner 98k was a bolt action rifle introduced in 1898. It holds 5 rounds of 7.9mm bullets on a stripper clip. It was the primary infantry weapon used by the Germans in both world wars. It has excellent accuracy and a range of 800 meters. Because of this, it was also used with a telescopic sight as a sniper rifle.</a:t>
            </a:r>
          </a:p>
        </p:txBody>
      </p:sp>
    </p:spTree>
    <p:extLst>
      <p:ext uri="{BB962C8B-B14F-4D97-AF65-F5344CB8AC3E}">
        <p14:creationId xmlns:p14="http://schemas.microsoft.com/office/powerpoint/2010/main" val="938295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Lee-Enfield</a:t>
            </a:r>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2590799"/>
            <a:ext cx="7055141" cy="26336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51787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4338"/>
                                        </p:tgtEl>
                                        <p:attrNameLst>
                                          <p:attrName>style.visibility</p:attrName>
                                        </p:attrNameLst>
                                      </p:cBhvr>
                                      <p:to>
                                        <p:strVal val="visible"/>
                                      </p:to>
                                    </p:set>
                                    <p:anim calcmode="lin" valueType="num">
                                      <p:cBhvr>
                                        <p:cTn id="7" dur="500" fill="hold"/>
                                        <p:tgtEl>
                                          <p:spTgt spid="14338"/>
                                        </p:tgtEl>
                                        <p:attrNameLst>
                                          <p:attrName>ppt_w</p:attrName>
                                        </p:attrNameLst>
                                      </p:cBhvr>
                                      <p:tavLst>
                                        <p:tav tm="0">
                                          <p:val>
                                            <p:fltVal val="0"/>
                                          </p:val>
                                        </p:tav>
                                        <p:tav tm="100000">
                                          <p:val>
                                            <p:strVal val="#ppt_w"/>
                                          </p:val>
                                        </p:tav>
                                      </p:tavLst>
                                    </p:anim>
                                    <p:anim calcmode="lin" valueType="num">
                                      <p:cBhvr>
                                        <p:cTn id="8" dur="500" fill="hold"/>
                                        <p:tgtEl>
                                          <p:spTgt spid="14338"/>
                                        </p:tgtEl>
                                        <p:attrNameLst>
                                          <p:attrName>ppt_h</p:attrName>
                                        </p:attrNameLst>
                                      </p:cBhvr>
                                      <p:tavLst>
                                        <p:tav tm="0">
                                          <p:val>
                                            <p:fltVal val="0"/>
                                          </p:val>
                                        </p:tav>
                                        <p:tav tm="100000">
                                          <p:val>
                                            <p:strVal val="#ppt_h"/>
                                          </p:val>
                                        </p:tav>
                                      </p:tavLst>
                                    </p:anim>
                                    <p:animEffect transition="in" filter="fade">
                                      <p:cBhvr>
                                        <p:cTn id="9" dur="500"/>
                                        <p:tgtEl>
                                          <p:spTgt spid="143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745163"/>
          </a:xfrm>
        </p:spPr>
        <p:txBody>
          <a:bodyPr>
            <a:normAutofit/>
          </a:bodyPr>
          <a:lstStyle/>
          <a:p>
            <a:pPr marL="0" indent="0" algn="ctr">
              <a:buNone/>
            </a:pPr>
            <a:endParaRPr lang="en-US" sz="6600" dirty="0" smtClean="0"/>
          </a:p>
          <a:p>
            <a:pPr marL="0" indent="0" algn="ctr">
              <a:buNone/>
            </a:pPr>
            <a:r>
              <a:rPr lang="en-US" sz="6600" dirty="0" smtClean="0">
                <a:latin typeface="Times New Roman" pitchFamily="18" charset="0"/>
                <a:cs typeface="Times New Roman" pitchFamily="18" charset="0"/>
              </a:rPr>
              <a:t>THANKS</a:t>
            </a:r>
          </a:p>
          <a:p>
            <a:pPr marL="0" indent="0" algn="ctr">
              <a:buNone/>
            </a:pPr>
            <a:r>
              <a:rPr lang="en-US" sz="6600" dirty="0" smtClean="0">
                <a:latin typeface="Times New Roman" pitchFamily="18" charset="0"/>
                <a:cs typeface="Times New Roman" pitchFamily="18" charset="0"/>
              </a:rPr>
              <a:t>FOR</a:t>
            </a:r>
          </a:p>
          <a:p>
            <a:pPr marL="0" indent="0" algn="ctr">
              <a:buNone/>
            </a:pPr>
            <a:r>
              <a:rPr lang="en-US" sz="6600" dirty="0" smtClean="0">
                <a:latin typeface="Times New Roman" pitchFamily="18" charset="0"/>
                <a:cs typeface="Times New Roman" pitchFamily="18" charset="0"/>
              </a:rPr>
              <a:t>WATCHING</a:t>
            </a:r>
          </a:p>
        </p:txBody>
      </p:sp>
    </p:spTree>
    <p:extLst>
      <p:ext uri="{BB962C8B-B14F-4D97-AF65-F5344CB8AC3E}">
        <p14:creationId xmlns:p14="http://schemas.microsoft.com/office/powerpoint/2010/main" val="4285979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80">
                                          <p:stCondLst>
                                            <p:cond delay="0"/>
                                          </p:stCondLst>
                                        </p:cTn>
                                        <p:tgtEl>
                                          <p:spTgt spid="3">
                                            <p:txEl>
                                              <p:pRg st="1" end="1"/>
                                            </p:txEl>
                                          </p:spTgt>
                                        </p:tgtEl>
                                      </p:cBhvr>
                                    </p:animEffect>
                                    <p:anim calcmode="lin" valueType="num">
                                      <p:cBhvr>
                                        <p:cTn id="8"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1" end="1"/>
                                            </p:txEl>
                                          </p:spTgt>
                                        </p:tgtEl>
                                      </p:cBhvr>
                                      <p:to x="100000" y="60000"/>
                                    </p:animScale>
                                    <p:animScale>
                                      <p:cBhvr>
                                        <p:cTn id="14" dur="166" decel="50000">
                                          <p:stCondLst>
                                            <p:cond delay="676"/>
                                          </p:stCondLst>
                                        </p:cTn>
                                        <p:tgtEl>
                                          <p:spTgt spid="3">
                                            <p:txEl>
                                              <p:pRg st="1" end="1"/>
                                            </p:txEl>
                                          </p:spTgt>
                                        </p:tgtEl>
                                      </p:cBhvr>
                                      <p:to x="100000" y="100000"/>
                                    </p:animScale>
                                    <p:animScale>
                                      <p:cBhvr>
                                        <p:cTn id="15" dur="26">
                                          <p:stCondLst>
                                            <p:cond delay="1312"/>
                                          </p:stCondLst>
                                        </p:cTn>
                                        <p:tgtEl>
                                          <p:spTgt spid="3">
                                            <p:txEl>
                                              <p:pRg st="1" end="1"/>
                                            </p:txEl>
                                          </p:spTgt>
                                        </p:tgtEl>
                                      </p:cBhvr>
                                      <p:to x="100000" y="80000"/>
                                    </p:animScale>
                                    <p:animScale>
                                      <p:cBhvr>
                                        <p:cTn id="16" dur="166" decel="50000">
                                          <p:stCondLst>
                                            <p:cond delay="1338"/>
                                          </p:stCondLst>
                                        </p:cTn>
                                        <p:tgtEl>
                                          <p:spTgt spid="3">
                                            <p:txEl>
                                              <p:pRg st="1" end="1"/>
                                            </p:txEl>
                                          </p:spTgt>
                                        </p:tgtEl>
                                      </p:cBhvr>
                                      <p:to x="100000" y="100000"/>
                                    </p:animScale>
                                    <p:animScale>
                                      <p:cBhvr>
                                        <p:cTn id="17" dur="26">
                                          <p:stCondLst>
                                            <p:cond delay="1642"/>
                                          </p:stCondLst>
                                        </p:cTn>
                                        <p:tgtEl>
                                          <p:spTgt spid="3">
                                            <p:txEl>
                                              <p:pRg st="1" end="1"/>
                                            </p:txEl>
                                          </p:spTgt>
                                        </p:tgtEl>
                                      </p:cBhvr>
                                      <p:to x="100000" y="90000"/>
                                    </p:animScale>
                                    <p:animScale>
                                      <p:cBhvr>
                                        <p:cTn id="18" dur="166" decel="50000">
                                          <p:stCondLst>
                                            <p:cond delay="1668"/>
                                          </p:stCondLst>
                                        </p:cTn>
                                        <p:tgtEl>
                                          <p:spTgt spid="3">
                                            <p:txEl>
                                              <p:pRg st="1" end="1"/>
                                            </p:txEl>
                                          </p:spTgt>
                                        </p:tgtEl>
                                      </p:cBhvr>
                                      <p:to x="100000" y="100000"/>
                                    </p:animScale>
                                    <p:animScale>
                                      <p:cBhvr>
                                        <p:cTn id="19" dur="26">
                                          <p:stCondLst>
                                            <p:cond delay="1808"/>
                                          </p:stCondLst>
                                        </p:cTn>
                                        <p:tgtEl>
                                          <p:spTgt spid="3">
                                            <p:txEl>
                                              <p:pRg st="1" end="1"/>
                                            </p:txEl>
                                          </p:spTgt>
                                        </p:tgtEl>
                                      </p:cBhvr>
                                      <p:to x="100000" y="95000"/>
                                    </p:animScale>
                                    <p:animScale>
                                      <p:cBhvr>
                                        <p:cTn id="20" dur="166" decel="50000">
                                          <p:stCondLst>
                                            <p:cond delay="1834"/>
                                          </p:stCondLst>
                                        </p:cTn>
                                        <p:tgtEl>
                                          <p:spTgt spid="3">
                                            <p:txEl>
                                              <p:pRg st="1" end="1"/>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wipe(down)">
                                      <p:cBhvr>
                                        <p:cTn id="25" dur="580">
                                          <p:stCondLst>
                                            <p:cond delay="0"/>
                                          </p:stCondLst>
                                        </p:cTn>
                                        <p:tgtEl>
                                          <p:spTgt spid="3">
                                            <p:txEl>
                                              <p:pRg st="2" end="2"/>
                                            </p:txEl>
                                          </p:spTgt>
                                        </p:tgtEl>
                                      </p:cBhvr>
                                    </p:animEffect>
                                    <p:anim calcmode="lin" valueType="num">
                                      <p:cBhvr>
                                        <p:cTn id="26"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2" end="2"/>
                                            </p:txEl>
                                          </p:spTgt>
                                        </p:tgtEl>
                                      </p:cBhvr>
                                      <p:to x="100000" y="60000"/>
                                    </p:animScale>
                                    <p:animScale>
                                      <p:cBhvr>
                                        <p:cTn id="32" dur="166" decel="50000">
                                          <p:stCondLst>
                                            <p:cond delay="676"/>
                                          </p:stCondLst>
                                        </p:cTn>
                                        <p:tgtEl>
                                          <p:spTgt spid="3">
                                            <p:txEl>
                                              <p:pRg st="2" end="2"/>
                                            </p:txEl>
                                          </p:spTgt>
                                        </p:tgtEl>
                                      </p:cBhvr>
                                      <p:to x="100000" y="100000"/>
                                    </p:animScale>
                                    <p:animScale>
                                      <p:cBhvr>
                                        <p:cTn id="33" dur="26">
                                          <p:stCondLst>
                                            <p:cond delay="1312"/>
                                          </p:stCondLst>
                                        </p:cTn>
                                        <p:tgtEl>
                                          <p:spTgt spid="3">
                                            <p:txEl>
                                              <p:pRg st="2" end="2"/>
                                            </p:txEl>
                                          </p:spTgt>
                                        </p:tgtEl>
                                      </p:cBhvr>
                                      <p:to x="100000" y="80000"/>
                                    </p:animScale>
                                    <p:animScale>
                                      <p:cBhvr>
                                        <p:cTn id="34" dur="166" decel="50000">
                                          <p:stCondLst>
                                            <p:cond delay="1338"/>
                                          </p:stCondLst>
                                        </p:cTn>
                                        <p:tgtEl>
                                          <p:spTgt spid="3">
                                            <p:txEl>
                                              <p:pRg st="2" end="2"/>
                                            </p:txEl>
                                          </p:spTgt>
                                        </p:tgtEl>
                                      </p:cBhvr>
                                      <p:to x="100000" y="100000"/>
                                    </p:animScale>
                                    <p:animScale>
                                      <p:cBhvr>
                                        <p:cTn id="35" dur="26">
                                          <p:stCondLst>
                                            <p:cond delay="1642"/>
                                          </p:stCondLst>
                                        </p:cTn>
                                        <p:tgtEl>
                                          <p:spTgt spid="3">
                                            <p:txEl>
                                              <p:pRg st="2" end="2"/>
                                            </p:txEl>
                                          </p:spTgt>
                                        </p:tgtEl>
                                      </p:cBhvr>
                                      <p:to x="100000" y="90000"/>
                                    </p:animScale>
                                    <p:animScale>
                                      <p:cBhvr>
                                        <p:cTn id="36" dur="166" decel="50000">
                                          <p:stCondLst>
                                            <p:cond delay="1668"/>
                                          </p:stCondLst>
                                        </p:cTn>
                                        <p:tgtEl>
                                          <p:spTgt spid="3">
                                            <p:txEl>
                                              <p:pRg st="2" end="2"/>
                                            </p:txEl>
                                          </p:spTgt>
                                        </p:tgtEl>
                                      </p:cBhvr>
                                      <p:to x="100000" y="100000"/>
                                    </p:animScale>
                                    <p:animScale>
                                      <p:cBhvr>
                                        <p:cTn id="37" dur="26">
                                          <p:stCondLst>
                                            <p:cond delay="1808"/>
                                          </p:stCondLst>
                                        </p:cTn>
                                        <p:tgtEl>
                                          <p:spTgt spid="3">
                                            <p:txEl>
                                              <p:pRg st="2" end="2"/>
                                            </p:txEl>
                                          </p:spTgt>
                                        </p:tgtEl>
                                      </p:cBhvr>
                                      <p:to x="100000" y="95000"/>
                                    </p:animScale>
                                    <p:animScale>
                                      <p:cBhvr>
                                        <p:cTn id="38" dur="166" decel="50000">
                                          <p:stCondLst>
                                            <p:cond delay="1834"/>
                                          </p:stCondLst>
                                        </p:cTn>
                                        <p:tgtEl>
                                          <p:spTgt spid="3">
                                            <p:txEl>
                                              <p:pRg st="2" end="2"/>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wipe(down)">
                                      <p:cBhvr>
                                        <p:cTn id="43" dur="580">
                                          <p:stCondLst>
                                            <p:cond delay="0"/>
                                          </p:stCondLst>
                                        </p:cTn>
                                        <p:tgtEl>
                                          <p:spTgt spid="3">
                                            <p:txEl>
                                              <p:pRg st="3" end="3"/>
                                            </p:txEl>
                                          </p:spTgt>
                                        </p:tgtEl>
                                      </p:cBhvr>
                                    </p:animEffect>
                                    <p:anim calcmode="lin" valueType="num">
                                      <p:cBhvr>
                                        <p:cTn id="44"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3" end="3"/>
                                            </p:txEl>
                                          </p:spTgt>
                                        </p:tgtEl>
                                      </p:cBhvr>
                                      <p:to x="100000" y="60000"/>
                                    </p:animScale>
                                    <p:animScale>
                                      <p:cBhvr>
                                        <p:cTn id="50" dur="166" decel="50000">
                                          <p:stCondLst>
                                            <p:cond delay="676"/>
                                          </p:stCondLst>
                                        </p:cTn>
                                        <p:tgtEl>
                                          <p:spTgt spid="3">
                                            <p:txEl>
                                              <p:pRg st="3" end="3"/>
                                            </p:txEl>
                                          </p:spTgt>
                                        </p:tgtEl>
                                      </p:cBhvr>
                                      <p:to x="100000" y="100000"/>
                                    </p:animScale>
                                    <p:animScale>
                                      <p:cBhvr>
                                        <p:cTn id="51" dur="26">
                                          <p:stCondLst>
                                            <p:cond delay="1312"/>
                                          </p:stCondLst>
                                        </p:cTn>
                                        <p:tgtEl>
                                          <p:spTgt spid="3">
                                            <p:txEl>
                                              <p:pRg st="3" end="3"/>
                                            </p:txEl>
                                          </p:spTgt>
                                        </p:tgtEl>
                                      </p:cBhvr>
                                      <p:to x="100000" y="80000"/>
                                    </p:animScale>
                                    <p:animScale>
                                      <p:cBhvr>
                                        <p:cTn id="52" dur="166" decel="50000">
                                          <p:stCondLst>
                                            <p:cond delay="1338"/>
                                          </p:stCondLst>
                                        </p:cTn>
                                        <p:tgtEl>
                                          <p:spTgt spid="3">
                                            <p:txEl>
                                              <p:pRg st="3" end="3"/>
                                            </p:txEl>
                                          </p:spTgt>
                                        </p:tgtEl>
                                      </p:cBhvr>
                                      <p:to x="100000" y="100000"/>
                                    </p:animScale>
                                    <p:animScale>
                                      <p:cBhvr>
                                        <p:cTn id="53" dur="26">
                                          <p:stCondLst>
                                            <p:cond delay="1642"/>
                                          </p:stCondLst>
                                        </p:cTn>
                                        <p:tgtEl>
                                          <p:spTgt spid="3">
                                            <p:txEl>
                                              <p:pRg st="3" end="3"/>
                                            </p:txEl>
                                          </p:spTgt>
                                        </p:tgtEl>
                                      </p:cBhvr>
                                      <p:to x="100000" y="90000"/>
                                    </p:animScale>
                                    <p:animScale>
                                      <p:cBhvr>
                                        <p:cTn id="54" dur="166" decel="50000">
                                          <p:stCondLst>
                                            <p:cond delay="1668"/>
                                          </p:stCondLst>
                                        </p:cTn>
                                        <p:tgtEl>
                                          <p:spTgt spid="3">
                                            <p:txEl>
                                              <p:pRg st="3" end="3"/>
                                            </p:txEl>
                                          </p:spTgt>
                                        </p:tgtEl>
                                      </p:cBhvr>
                                      <p:to x="100000" y="100000"/>
                                    </p:animScale>
                                    <p:animScale>
                                      <p:cBhvr>
                                        <p:cTn id="55" dur="26">
                                          <p:stCondLst>
                                            <p:cond delay="1808"/>
                                          </p:stCondLst>
                                        </p:cTn>
                                        <p:tgtEl>
                                          <p:spTgt spid="3">
                                            <p:txEl>
                                              <p:pRg st="3" end="3"/>
                                            </p:txEl>
                                          </p:spTgt>
                                        </p:tgtEl>
                                      </p:cBhvr>
                                      <p:to x="100000" y="95000"/>
                                    </p:animScale>
                                    <p:animScale>
                                      <p:cBhvr>
                                        <p:cTn id="56" dur="166" decel="50000">
                                          <p:stCondLst>
                                            <p:cond delay="1834"/>
                                          </p:stCondLst>
                                        </p:cTn>
                                        <p:tgtEl>
                                          <p:spTgt spid="3">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Karabiner 98k</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1" y="1905000"/>
            <a:ext cx="6248400" cy="35317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00409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barn(inVertical)">
                                      <p:cBhvr>
                                        <p:cTn id="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Times New Roman" pitchFamily="18" charset="0"/>
                <a:cs typeface="Times New Roman" pitchFamily="18" charset="0"/>
              </a:rPr>
              <a:t>Sturmgewehr</a:t>
            </a:r>
            <a:r>
              <a:rPr lang="en-US" dirty="0" smtClean="0">
                <a:latin typeface="Times New Roman" pitchFamily="18" charset="0"/>
                <a:cs typeface="Times New Roman" pitchFamily="18" charset="0"/>
              </a:rPr>
              <a:t> 44</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The </a:t>
            </a:r>
            <a:r>
              <a:rPr lang="en-US" dirty="0" err="1" smtClean="0">
                <a:latin typeface="Times New Roman" pitchFamily="18" charset="0"/>
                <a:cs typeface="Times New Roman" pitchFamily="18" charset="0"/>
              </a:rPr>
              <a:t>Sturmgewehr</a:t>
            </a:r>
            <a:r>
              <a:rPr lang="en-US" dirty="0" smtClean="0">
                <a:latin typeface="Times New Roman" pitchFamily="18" charset="0"/>
                <a:cs typeface="Times New Roman" pitchFamily="18" charset="0"/>
              </a:rPr>
              <a:t> 44 was introduced by the German army late in WWII, and was also the world’s first true assault rifle. It was nicknamed the SG44. If the war had continued another year, the SG44 would have took over every other rifle, light machine gun, and sub machine gun in the war. This would happen because the SG44 was a combination of the best elements of all the other guns.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76928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Times New Roman" pitchFamily="18" charset="0"/>
                <a:cs typeface="Times New Roman" pitchFamily="18" charset="0"/>
              </a:rPr>
              <a:t>Sturmgewehr</a:t>
            </a:r>
            <a:r>
              <a:rPr lang="en-US" dirty="0">
                <a:latin typeface="Times New Roman" pitchFamily="18" charset="0"/>
                <a:cs typeface="Times New Roman" pitchFamily="18" charset="0"/>
              </a:rPr>
              <a:t> 44</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2133600"/>
            <a:ext cx="6215449" cy="26227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66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wipe(down)">
                                      <p:cBhvr>
                                        <p:cTn id="7"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MP38/MP40</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The MP38 was the standard German sub machine gun of WWII. As the number in its name suggests, it was first issued in 1938. Two years later, the MP38 was replaced by the MP40, which was identical except used less expensive stamped metal for certain parts, which was more cost effective for a mass produced weapon.</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657241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MP38/MP40</a:t>
            </a:r>
            <a:endParaRPr lang="en-US" dirty="0">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1422648"/>
            <a:ext cx="4648200" cy="22168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4253" y="3810000"/>
            <a:ext cx="4643747" cy="26335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10584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additive="base">
                                        <p:cTn id="7" dur="500" fill="hold"/>
                                        <p:tgtEl>
                                          <p:spTgt spid="3074"/>
                                        </p:tgtEl>
                                        <p:attrNameLst>
                                          <p:attrName>ppt_x</p:attrName>
                                        </p:attrNameLst>
                                      </p:cBhvr>
                                      <p:tavLst>
                                        <p:tav tm="0">
                                          <p:val>
                                            <p:strVal val="#ppt_x"/>
                                          </p:val>
                                        </p:tav>
                                        <p:tav tm="100000">
                                          <p:val>
                                            <p:strVal val="#ppt_x"/>
                                          </p:val>
                                        </p:tav>
                                      </p:tavLst>
                                    </p:anim>
                                    <p:anim calcmode="lin" valueType="num">
                                      <p:cBhvr additive="base">
                                        <p:cTn id="8" dur="500" fill="hold"/>
                                        <p:tgtEl>
                                          <p:spTgt spid="307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075"/>
                                        </p:tgtEl>
                                        <p:attrNameLst>
                                          <p:attrName>style.visibility</p:attrName>
                                        </p:attrNameLst>
                                      </p:cBhvr>
                                      <p:to>
                                        <p:strVal val="visible"/>
                                      </p:to>
                                    </p:set>
                                    <p:anim calcmode="lin" valueType="num">
                                      <p:cBhvr additive="base">
                                        <p:cTn id="13" dur="500" fill="hold"/>
                                        <p:tgtEl>
                                          <p:spTgt spid="3075"/>
                                        </p:tgtEl>
                                        <p:attrNameLst>
                                          <p:attrName>ppt_x</p:attrName>
                                        </p:attrNameLst>
                                      </p:cBhvr>
                                      <p:tavLst>
                                        <p:tav tm="0">
                                          <p:val>
                                            <p:strVal val="#ppt_x"/>
                                          </p:val>
                                        </p:tav>
                                        <p:tav tm="100000">
                                          <p:val>
                                            <p:strVal val="#ppt_x"/>
                                          </p:val>
                                        </p:tav>
                                      </p:tavLst>
                                    </p:anim>
                                    <p:anim calcmode="lin" valueType="num">
                                      <p:cBhvr additive="base">
                                        <p:cTn id="14" dur="500" fill="hold"/>
                                        <p:tgtEl>
                                          <p:spTgt spid="307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Thompson M1</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The Thompson M1 was also known as “The Tommy Gun”. The Tommy Gun was designed during World War I by General John T. Thompson and it was available in the .45 caliber automatic </a:t>
            </a:r>
            <a:r>
              <a:rPr lang="en-US" dirty="0">
                <a:latin typeface="Times New Roman" pitchFamily="18" charset="0"/>
                <a:cs typeface="Times New Roman" pitchFamily="18" charset="0"/>
              </a:rPr>
              <a:t>c</a:t>
            </a:r>
            <a:r>
              <a:rPr lang="en-US" dirty="0" smtClean="0">
                <a:latin typeface="Times New Roman" pitchFamily="18" charset="0"/>
                <a:cs typeface="Times New Roman" pitchFamily="18" charset="0"/>
              </a:rPr>
              <a:t>olt </a:t>
            </a:r>
            <a:r>
              <a:rPr lang="en-US" dirty="0">
                <a:latin typeface="Times New Roman" pitchFamily="18" charset="0"/>
                <a:cs typeface="Times New Roman" pitchFamily="18" charset="0"/>
              </a:rPr>
              <a:t>p</a:t>
            </a:r>
            <a:r>
              <a:rPr lang="en-US" dirty="0" smtClean="0">
                <a:latin typeface="Times New Roman" pitchFamily="18" charset="0"/>
                <a:cs typeface="Times New Roman" pitchFamily="18" charset="0"/>
              </a:rPr>
              <a:t>istol cartridge. It was used by the US Army during WWII. The Tommy Gun was a sub machine gun that became infamous during prohibition, when gangsters were using them.</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603989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TotalTime>
  <Words>824</Words>
  <Application>Microsoft Office PowerPoint</Application>
  <PresentationFormat>On-screen Show (4:3)</PresentationFormat>
  <Paragraphs>51</Paragraphs>
  <Slides>31</Slides>
  <Notes>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Weapons of WWII</vt:lpstr>
      <vt:lpstr>PowerPoint Presentation</vt:lpstr>
      <vt:lpstr>Karabiner 98k</vt:lpstr>
      <vt:lpstr>Karabiner 98k</vt:lpstr>
      <vt:lpstr>Sturmgewehr 44</vt:lpstr>
      <vt:lpstr>Sturmgewehr 44</vt:lpstr>
      <vt:lpstr>MP38/MP40</vt:lpstr>
      <vt:lpstr>MP38/MP40</vt:lpstr>
      <vt:lpstr>Thompson M1</vt:lpstr>
      <vt:lpstr>Thompson M1</vt:lpstr>
      <vt:lpstr>M1 Garand</vt:lpstr>
      <vt:lpstr>M1 Garand</vt:lpstr>
      <vt:lpstr>M1 Carbine</vt:lpstr>
      <vt:lpstr>M1 Carbine</vt:lpstr>
      <vt:lpstr>Colt M1911</vt:lpstr>
      <vt:lpstr>Colt M1911</vt:lpstr>
      <vt:lpstr>Parabellum Luger P-08</vt:lpstr>
      <vt:lpstr>Parabellum Luger P-08</vt:lpstr>
      <vt:lpstr>Bazooka </vt:lpstr>
      <vt:lpstr>Bazooka </vt:lpstr>
      <vt:lpstr>MG34</vt:lpstr>
      <vt:lpstr>MG34</vt:lpstr>
      <vt:lpstr>MG42</vt:lpstr>
      <vt:lpstr>MG42</vt:lpstr>
      <vt:lpstr>Bren</vt:lpstr>
      <vt:lpstr>Bren</vt:lpstr>
      <vt:lpstr>Sten</vt:lpstr>
      <vt:lpstr>Sten</vt:lpstr>
      <vt:lpstr>Lee-Enfield</vt:lpstr>
      <vt:lpstr>Lee-Enfield</vt:lpstr>
      <vt:lpstr>PowerPoint Presentation</vt:lpstr>
    </vt:vector>
  </TitlesOfParts>
  <Company>NBDOE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Weapons of WWII</dc:title>
  <dc:creator>Student</dc:creator>
  <cp:lastModifiedBy>Gopee, David (ASD-N)</cp:lastModifiedBy>
  <cp:revision>17</cp:revision>
  <dcterms:created xsi:type="dcterms:W3CDTF">2013-12-02T12:53:02Z</dcterms:created>
  <dcterms:modified xsi:type="dcterms:W3CDTF">2013-12-09T13:05:35Z</dcterms:modified>
</cp:coreProperties>
</file>