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4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3C150456-23A7-4261-B599-6B4FF5A945D1}" type="datetimeFigureOut">
              <a:rPr lang="en-US" smtClean="0"/>
              <a:t>12/5/2013</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78305FF3-68F7-4DC6-9C4B-0F2B9A6A8B0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150456-23A7-4261-B599-6B4FF5A945D1}"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05FF3-68F7-4DC6-9C4B-0F2B9A6A8B0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150456-23A7-4261-B599-6B4FF5A945D1}"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05FF3-68F7-4DC6-9C4B-0F2B9A6A8B0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150456-23A7-4261-B599-6B4FF5A945D1}"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05FF3-68F7-4DC6-9C4B-0F2B9A6A8B08}"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150456-23A7-4261-B599-6B4FF5A945D1}"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05FF3-68F7-4DC6-9C4B-0F2B9A6A8B08}"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C150456-23A7-4261-B599-6B4FF5A945D1}"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05FF3-68F7-4DC6-9C4B-0F2B9A6A8B08}"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C150456-23A7-4261-B599-6B4FF5A945D1}" type="datetimeFigureOut">
              <a:rPr lang="en-US" smtClean="0"/>
              <a:t>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305FF3-68F7-4DC6-9C4B-0F2B9A6A8B0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150456-23A7-4261-B599-6B4FF5A945D1}" type="datetimeFigureOut">
              <a:rPr lang="en-US" smtClean="0"/>
              <a:t>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305FF3-68F7-4DC6-9C4B-0F2B9A6A8B08}"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C150456-23A7-4261-B599-6B4FF5A945D1}"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05FF3-68F7-4DC6-9C4B-0F2B9A6A8B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150456-23A7-4261-B599-6B4FF5A945D1}"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05FF3-68F7-4DC6-9C4B-0F2B9A6A8B08}"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150456-23A7-4261-B599-6B4FF5A945D1}"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05FF3-68F7-4DC6-9C4B-0F2B9A6A8B0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C150456-23A7-4261-B599-6B4FF5A945D1}" type="datetimeFigureOut">
              <a:rPr lang="en-US" smtClean="0"/>
              <a:t>12/5/2013</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8305FF3-68F7-4DC6-9C4B-0F2B9A6A8B0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historylearningsite.co.uk/battle_of_stalingrad.htm" TargetMode="External"/><Relationship Id="rId2" Type="http://schemas.openxmlformats.org/officeDocument/2006/relationships/hyperlink" Target="http://en.wikipedia.org/wiki/Battle_of_Stalingrad" TargetMode="External"/><Relationship Id="rId1" Type="http://schemas.openxmlformats.org/officeDocument/2006/relationships/slideLayout" Target="../slideLayouts/slideLayout2.xml"/><Relationship Id="rId6" Type="http://schemas.openxmlformats.org/officeDocument/2006/relationships/hyperlink" Target="http://www.history.com/topics/battle-of-stalingrad" TargetMode="External"/><Relationship Id="rId5" Type="http://schemas.openxmlformats.org/officeDocument/2006/relationships/hyperlink" Target="http://www.britannica.com/EBchecked/topic/562720/Battle-of-Stalingrad" TargetMode="External"/><Relationship Id="rId4" Type="http://schemas.openxmlformats.org/officeDocument/2006/relationships/hyperlink" Target="http://www.youtube.com/watch?v=ynKTjCrvki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Battle of Stalingrad</a:t>
            </a:r>
            <a:endParaRPr lang="en-US" dirty="0"/>
          </a:p>
        </p:txBody>
      </p:sp>
      <p:sp>
        <p:nvSpPr>
          <p:cNvPr id="3" name="Subtitle 2"/>
          <p:cNvSpPr>
            <a:spLocks noGrp="1"/>
          </p:cNvSpPr>
          <p:nvPr>
            <p:ph type="subTitle" idx="1"/>
          </p:nvPr>
        </p:nvSpPr>
        <p:spPr/>
        <p:txBody>
          <a:bodyPr/>
          <a:lstStyle/>
          <a:p>
            <a:r>
              <a:rPr lang="en-US" dirty="0" smtClean="0"/>
              <a:t>By Luke</a:t>
            </a:r>
            <a:endParaRPr lang="en-US" dirty="0"/>
          </a:p>
        </p:txBody>
      </p:sp>
    </p:spTree>
    <p:extLst>
      <p:ext uri="{BB962C8B-B14F-4D97-AF65-F5344CB8AC3E}">
        <p14:creationId xmlns:p14="http://schemas.microsoft.com/office/powerpoint/2010/main" val="1813138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Sources</a:t>
            </a:r>
            <a:endParaRPr lang="en-CA" dirty="0"/>
          </a:p>
        </p:txBody>
      </p:sp>
      <p:sp>
        <p:nvSpPr>
          <p:cNvPr id="3" name="Content Placeholder 2"/>
          <p:cNvSpPr>
            <a:spLocks noGrp="1"/>
          </p:cNvSpPr>
          <p:nvPr>
            <p:ph idx="1"/>
          </p:nvPr>
        </p:nvSpPr>
        <p:spPr/>
        <p:txBody>
          <a:bodyPr/>
          <a:lstStyle/>
          <a:p>
            <a:r>
              <a:rPr lang="en-CA" dirty="0">
                <a:hlinkClick r:id="rId2"/>
              </a:rPr>
              <a:t>http://</a:t>
            </a:r>
            <a:r>
              <a:rPr lang="en-CA" dirty="0" smtClean="0">
                <a:hlinkClick r:id="rId2"/>
              </a:rPr>
              <a:t>en.wikipedia.org/wiki/Battle_of_Stalingrad</a:t>
            </a:r>
            <a:endParaRPr lang="en-CA" dirty="0" smtClean="0"/>
          </a:p>
          <a:p>
            <a:r>
              <a:rPr lang="en-CA" dirty="0">
                <a:hlinkClick r:id="rId3"/>
              </a:rPr>
              <a:t>http://</a:t>
            </a:r>
            <a:r>
              <a:rPr lang="en-CA" dirty="0" smtClean="0">
                <a:hlinkClick r:id="rId3"/>
              </a:rPr>
              <a:t>www.historylearningsite.co.uk/battle_of_stalingrad.htm</a:t>
            </a:r>
            <a:endParaRPr lang="en-CA" dirty="0" smtClean="0"/>
          </a:p>
          <a:p>
            <a:r>
              <a:rPr lang="en-CA" dirty="0">
                <a:hlinkClick r:id="rId4"/>
              </a:rPr>
              <a:t>http://</a:t>
            </a:r>
            <a:r>
              <a:rPr lang="en-CA" dirty="0" smtClean="0">
                <a:hlinkClick r:id="rId4"/>
              </a:rPr>
              <a:t>www.youtube.com/watch?v=ynKTjCrvkig</a:t>
            </a:r>
            <a:endParaRPr lang="en-CA" dirty="0" smtClean="0"/>
          </a:p>
          <a:p>
            <a:r>
              <a:rPr lang="en-CA" dirty="0">
                <a:hlinkClick r:id="rId5"/>
              </a:rPr>
              <a:t>http://</a:t>
            </a:r>
            <a:r>
              <a:rPr lang="en-CA" dirty="0" smtClean="0">
                <a:hlinkClick r:id="rId5"/>
              </a:rPr>
              <a:t>www.britannica.com/EBchecked/topic/562720/Battle-of-Stalingrad</a:t>
            </a:r>
            <a:endParaRPr lang="en-CA" dirty="0" smtClean="0"/>
          </a:p>
          <a:p>
            <a:r>
              <a:rPr lang="en-CA" dirty="0">
                <a:hlinkClick r:id="rId6"/>
              </a:rPr>
              <a:t>http://</a:t>
            </a:r>
            <a:r>
              <a:rPr lang="en-CA" dirty="0" smtClean="0">
                <a:hlinkClick r:id="rId6"/>
              </a:rPr>
              <a:t>www.history.com/topics/battle-of-stalingrad</a:t>
            </a:r>
            <a:endParaRPr lang="en-CA" dirty="0" smtClean="0"/>
          </a:p>
        </p:txBody>
      </p:sp>
    </p:spTree>
    <p:extLst>
      <p:ext uri="{BB962C8B-B14F-4D97-AF65-F5344CB8AC3E}">
        <p14:creationId xmlns:p14="http://schemas.microsoft.com/office/powerpoint/2010/main" val="305206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Blue</a:t>
            </a:r>
            <a:endParaRPr lang="en-US" dirty="0"/>
          </a:p>
        </p:txBody>
      </p:sp>
      <p:sp>
        <p:nvSpPr>
          <p:cNvPr id="3" name="Content Placeholder 2"/>
          <p:cNvSpPr>
            <a:spLocks noGrp="1"/>
          </p:cNvSpPr>
          <p:nvPr>
            <p:ph idx="1"/>
          </p:nvPr>
        </p:nvSpPr>
        <p:spPr>
          <a:xfrm>
            <a:off x="1600200" y="2057400"/>
            <a:ext cx="6019800" cy="3581400"/>
          </a:xfrm>
        </p:spPr>
        <p:txBody>
          <a:bodyPr>
            <a:normAutofit lnSpcReduction="10000"/>
          </a:bodyPr>
          <a:lstStyle/>
          <a:p>
            <a:r>
              <a:rPr lang="en-US" sz="2000" dirty="0" smtClean="0"/>
              <a:t>It all began with a German plane crashing near Red Army front lines. The pilot retaliated but was killed before he could  destroy a case of information about an attack on Stalingrad codenamed Case Blue. Stalin however dismissed the plans because they needed all men to remain at their positions. On the 28</a:t>
            </a:r>
            <a:r>
              <a:rPr lang="en-US" sz="2000" baseline="30000" dirty="0" smtClean="0"/>
              <a:t>th</a:t>
            </a:r>
            <a:r>
              <a:rPr lang="en-US" sz="2000" dirty="0" smtClean="0"/>
              <a:t> of June 1942 the German Wehrmacht division begins its campaign to seize Russian oil fields and cripple the soviet industry.</a:t>
            </a:r>
            <a:endParaRPr lang="en-US" sz="2000" dirty="0"/>
          </a:p>
        </p:txBody>
      </p:sp>
    </p:spTree>
    <p:extLst>
      <p:ext uri="{BB962C8B-B14F-4D97-AF65-F5344CB8AC3E}">
        <p14:creationId xmlns:p14="http://schemas.microsoft.com/office/powerpoint/2010/main" val="3376907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838200" y="2438400"/>
            <a:ext cx="1447800" cy="3429000"/>
          </a:xfrm>
        </p:spPr>
        <p:txBody>
          <a:bodyPr>
            <a:normAutofit fontScale="77500" lnSpcReduction="20000"/>
          </a:bodyPr>
          <a:lstStyle/>
          <a:p>
            <a:r>
              <a:rPr lang="en-US" dirty="0" smtClean="0"/>
              <a:t>The 1</a:t>
            </a:r>
            <a:r>
              <a:rPr lang="en-US" baseline="30000" dirty="0" smtClean="0"/>
              <a:t>st</a:t>
            </a:r>
            <a:r>
              <a:rPr lang="en-US" dirty="0" smtClean="0"/>
              <a:t> and 4</a:t>
            </a:r>
            <a:r>
              <a:rPr lang="en-US" baseline="30000" dirty="0" smtClean="0"/>
              <a:t>th</a:t>
            </a:r>
            <a:r>
              <a:rPr lang="en-US" dirty="0" smtClean="0"/>
              <a:t> Panzer division begin working its way through to the Volga river with huge amounts of Russian soldiers surrendering, Stalin, decides to give this order.</a:t>
            </a:r>
            <a:endParaRPr lang="en-US" dirty="0"/>
          </a:p>
        </p:txBody>
      </p:sp>
      <p:sp>
        <p:nvSpPr>
          <p:cNvPr id="3" name="Title 2"/>
          <p:cNvSpPr>
            <a:spLocks noGrp="1"/>
          </p:cNvSpPr>
          <p:nvPr>
            <p:ph type="title"/>
          </p:nvPr>
        </p:nvSpPr>
        <p:spPr/>
        <p:txBody>
          <a:bodyPr/>
          <a:lstStyle/>
          <a:p>
            <a:r>
              <a:rPr lang="en-US" dirty="0" smtClean="0"/>
              <a:t>Order #227</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19325"/>
            <a:ext cx="28575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a:xfrm flipH="1">
            <a:off x="2219325" y="2362199"/>
            <a:ext cx="3124200" cy="3286125"/>
          </a:xfrm>
          <a:prstGeom prst="wedgeRoundRectCallout">
            <a:avLst>
              <a:gd name="adj1" fmla="val -66459"/>
              <a:gd name="adj2" fmla="val 147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 talk about us having plenty of room which to retreat endlessly, about our territory being vast, our country being large and rich, our population numerous and they’re bread in abundance. All this talk must be eliminated.”</a:t>
            </a:r>
          </a:p>
          <a:p>
            <a:pPr algn="ctr"/>
            <a:r>
              <a:rPr lang="en-US" dirty="0" smtClean="0"/>
              <a:t>“Panic mongers and cowards must be exterminated on the Spot.”</a:t>
            </a:r>
            <a:endParaRPr lang="en-US" dirty="0"/>
          </a:p>
        </p:txBody>
      </p:sp>
    </p:spTree>
    <p:extLst>
      <p:ext uri="{BB962C8B-B14F-4D97-AF65-F5344CB8AC3E}">
        <p14:creationId xmlns:p14="http://schemas.microsoft.com/office/powerpoint/2010/main" val="1641676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bombing</a:t>
            </a:r>
            <a:endParaRPr lang="en-US" dirty="0"/>
          </a:p>
        </p:txBody>
      </p:sp>
      <p:sp>
        <p:nvSpPr>
          <p:cNvPr id="3" name="Content Placeholder 2"/>
          <p:cNvSpPr>
            <a:spLocks noGrp="1"/>
          </p:cNvSpPr>
          <p:nvPr>
            <p:ph idx="1"/>
          </p:nvPr>
        </p:nvSpPr>
        <p:spPr>
          <a:xfrm>
            <a:off x="1447800" y="2133600"/>
            <a:ext cx="3581400" cy="3581400"/>
          </a:xfrm>
        </p:spPr>
        <p:txBody>
          <a:bodyPr>
            <a:normAutofit fontScale="85000" lnSpcReduction="20000"/>
          </a:bodyPr>
          <a:lstStyle/>
          <a:p>
            <a:r>
              <a:rPr lang="en-US" dirty="0" smtClean="0"/>
              <a:t>The battle that ensued in Stalingrad is said to be one of the bloodiest conflicts of WWII. Only a 5</a:t>
            </a:r>
            <a:r>
              <a:rPr lang="en-US" baseline="30000" dirty="0" smtClean="0"/>
              <a:t>th</a:t>
            </a:r>
            <a:r>
              <a:rPr lang="en-US" dirty="0"/>
              <a:t> </a:t>
            </a:r>
            <a:r>
              <a:rPr lang="en-US" dirty="0" smtClean="0"/>
              <a:t>of the population had been evacuated before the Germans began to bomb the city destroying 80% of the buildings on the 1</a:t>
            </a:r>
            <a:r>
              <a:rPr lang="en-US" baseline="30000" dirty="0" smtClean="0"/>
              <a:t>st</a:t>
            </a:r>
            <a:r>
              <a:rPr lang="en-US" dirty="0" smtClean="0"/>
              <a:t> day. The majority of the population thought the air raid sounds were only a test, it wasn’t until the shadow of 1’216 planes fell over the city did the inhabitants run for the shelters. It’s estimated that over 40’000 people died.</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7324" y="2286000"/>
            <a:ext cx="2428875" cy="3303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889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irony</a:t>
            </a:r>
            <a:endParaRPr lang="en-CA" dirty="0"/>
          </a:p>
        </p:txBody>
      </p:sp>
      <p:sp>
        <p:nvSpPr>
          <p:cNvPr id="3" name="Content Placeholder 2"/>
          <p:cNvSpPr>
            <a:spLocks noGrp="1"/>
          </p:cNvSpPr>
          <p:nvPr>
            <p:ph idx="1"/>
          </p:nvPr>
        </p:nvSpPr>
        <p:spPr/>
        <p:txBody>
          <a:bodyPr/>
          <a:lstStyle/>
          <a:p>
            <a:r>
              <a:rPr lang="en-CA" dirty="0" smtClean="0"/>
              <a:t>Ironically the bombing completely undermined German tactics, tanks their main shock weapon would become stuck in the rubble and pelted from every corner by Molotov cocktails. Planes couldn’t differentiate targets from rubble and German foot soldiers weren't properly armed for the close quarters combat the Russians had perfected by that time.</a:t>
            </a:r>
            <a:endParaRPr lang="en-CA" dirty="0"/>
          </a:p>
        </p:txBody>
      </p:sp>
    </p:spTree>
    <p:extLst>
      <p:ext uri="{BB962C8B-B14F-4D97-AF65-F5344CB8AC3E}">
        <p14:creationId xmlns:p14="http://schemas.microsoft.com/office/powerpoint/2010/main" val="3407995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weapons</a:t>
            </a:r>
            <a:endParaRPr lang="en-CA" dirty="0"/>
          </a:p>
        </p:txBody>
      </p:sp>
      <p:sp>
        <p:nvSpPr>
          <p:cNvPr id="3" name="Content Placeholder 2"/>
          <p:cNvSpPr>
            <a:spLocks noGrp="1"/>
          </p:cNvSpPr>
          <p:nvPr>
            <p:ph idx="1"/>
          </p:nvPr>
        </p:nvSpPr>
        <p:spPr>
          <a:xfrm>
            <a:off x="1371600" y="2133600"/>
            <a:ext cx="6400800" cy="3657600"/>
          </a:xfrm>
        </p:spPr>
        <p:txBody>
          <a:bodyPr>
            <a:normAutofit fontScale="85000" lnSpcReduction="10000"/>
          </a:bodyPr>
          <a:lstStyle/>
          <a:p>
            <a:r>
              <a:rPr lang="en-CA" dirty="0" smtClean="0"/>
              <a:t>Russians devised special assault teams of the most experienced soldiers and were armed especially for the urban battlegrounds. The weapons they were armed with were-</a:t>
            </a:r>
          </a:p>
          <a:p>
            <a:r>
              <a:rPr lang="en-CA" dirty="0" smtClean="0"/>
              <a:t>PPSH</a:t>
            </a:r>
          </a:p>
          <a:p>
            <a:r>
              <a:rPr lang="en-CA" dirty="0" smtClean="0"/>
              <a:t>Grenades or Molotov cocktails</a:t>
            </a:r>
          </a:p>
          <a:p>
            <a:r>
              <a:rPr lang="en-CA" dirty="0" smtClean="0"/>
              <a:t>Snipers or Anti Tank Rifles</a:t>
            </a:r>
          </a:p>
          <a:p>
            <a:r>
              <a:rPr lang="en-CA" dirty="0" smtClean="0"/>
              <a:t>Knives and sharpened entrenching tools</a:t>
            </a:r>
          </a:p>
          <a:p>
            <a:r>
              <a:rPr lang="en-CA" dirty="0" smtClean="0"/>
              <a:t>Flamethrowers</a:t>
            </a:r>
          </a:p>
          <a:p>
            <a:r>
              <a:rPr lang="en-CA" dirty="0" smtClean="0"/>
              <a:t>German soldiers would often steal weapons off of dead Russian soldiers because they were more efficient in the fighting conditions.</a:t>
            </a:r>
            <a:endParaRPr lang="en-C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2895600"/>
            <a:ext cx="25146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186888"/>
            <a:ext cx="762000" cy="1009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6795" y="3338633"/>
            <a:ext cx="1143000" cy="85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4343400"/>
            <a:ext cx="3657600" cy="67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9795" y="2764922"/>
            <a:ext cx="1993606" cy="1639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6039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facts</a:t>
            </a:r>
            <a:endParaRPr lang="en-CA" dirty="0"/>
          </a:p>
        </p:txBody>
      </p:sp>
      <p:sp>
        <p:nvSpPr>
          <p:cNvPr id="3" name="Content Placeholder 2"/>
          <p:cNvSpPr>
            <a:spLocks noGrp="1"/>
          </p:cNvSpPr>
          <p:nvPr>
            <p:ph idx="1"/>
          </p:nvPr>
        </p:nvSpPr>
        <p:spPr>
          <a:xfrm>
            <a:off x="1371600" y="2438400"/>
            <a:ext cx="3200400" cy="3048001"/>
          </a:xfrm>
        </p:spPr>
        <p:txBody>
          <a:bodyPr>
            <a:normAutofit fontScale="85000" lnSpcReduction="10000"/>
          </a:bodyPr>
          <a:lstStyle/>
          <a:p>
            <a:r>
              <a:rPr lang="en-CA" dirty="0" smtClean="0"/>
              <a:t>To this into perspective about how hard the Russians fought for Stalingrad</a:t>
            </a:r>
          </a:p>
          <a:p>
            <a:r>
              <a:rPr lang="en-CA" dirty="0" smtClean="0"/>
              <a:t>Poland was occupied in 28 days; in Stalingrad Germans managed to take only a few buildings</a:t>
            </a:r>
          </a:p>
          <a:p>
            <a:r>
              <a:rPr lang="en-CA" dirty="0" smtClean="0"/>
              <a:t>France was occupied in 38 days; in Stalingrad Germans had only managed to cross the street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7300" y="3604404"/>
            <a:ext cx="2895600" cy="2072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19584"/>
            <a:ext cx="2628900" cy="198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102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CA" dirty="0" smtClean="0"/>
              <a:t>Weapons</a:t>
            </a:r>
          </a:p>
          <a:p>
            <a:r>
              <a:rPr lang="en-CA" dirty="0" smtClean="0"/>
              <a:t>Better urban and close quarters combat</a:t>
            </a:r>
          </a:p>
          <a:p>
            <a:r>
              <a:rPr lang="en-CA" dirty="0" smtClean="0"/>
              <a:t>Fear tactics &amp; psychological warfare</a:t>
            </a:r>
          </a:p>
          <a:p>
            <a:r>
              <a:rPr lang="en-CA" dirty="0" smtClean="0"/>
              <a:t>Volga river never being taken</a:t>
            </a:r>
          </a:p>
          <a:p>
            <a:r>
              <a:rPr lang="en-CA" dirty="0" smtClean="0"/>
              <a:t>Field mice chewing tank wires</a:t>
            </a:r>
            <a:endParaRPr lang="en-CA" dirty="0"/>
          </a:p>
        </p:txBody>
      </p:sp>
      <p:sp>
        <p:nvSpPr>
          <p:cNvPr id="3" name="Title 2"/>
          <p:cNvSpPr>
            <a:spLocks noGrp="1"/>
          </p:cNvSpPr>
          <p:nvPr>
            <p:ph type="title"/>
          </p:nvPr>
        </p:nvSpPr>
        <p:spPr/>
        <p:txBody>
          <a:bodyPr/>
          <a:lstStyle/>
          <a:p>
            <a:r>
              <a:rPr lang="en-CA" dirty="0" smtClean="0"/>
              <a:t>Helping Russia</a:t>
            </a:r>
            <a:endParaRPr lang="en-CA" dirty="0"/>
          </a:p>
        </p:txBody>
      </p:sp>
      <p:sp>
        <p:nvSpPr>
          <p:cNvPr id="4" name="Content Placeholder 3"/>
          <p:cNvSpPr>
            <a:spLocks noGrp="1"/>
          </p:cNvSpPr>
          <p:nvPr>
            <p:ph sz="quarter" idx="14"/>
          </p:nvPr>
        </p:nvSpPr>
        <p:spPr/>
        <p:txBody>
          <a:bodyPr/>
          <a:lstStyle/>
          <a:p>
            <a:r>
              <a:rPr lang="en-CA" dirty="0" smtClean="0"/>
              <a:t>Order 227</a:t>
            </a:r>
          </a:p>
          <a:p>
            <a:r>
              <a:rPr lang="en-CA" dirty="0" smtClean="0"/>
              <a:t>Staying close to German lines</a:t>
            </a:r>
          </a:p>
          <a:p>
            <a:r>
              <a:rPr lang="en-CA" dirty="0" smtClean="0"/>
              <a:t>Tunnels under buildings</a:t>
            </a:r>
          </a:p>
          <a:p>
            <a:r>
              <a:rPr lang="en-CA" dirty="0" smtClean="0"/>
              <a:t>Artillery across the Volga</a:t>
            </a:r>
          </a:p>
          <a:p>
            <a:r>
              <a:rPr lang="en-CA" dirty="0" smtClean="0"/>
              <a:t>Russian Winter</a:t>
            </a:r>
            <a:endParaRPr lang="en-CA" dirty="0"/>
          </a:p>
        </p:txBody>
      </p:sp>
    </p:spTree>
    <p:extLst>
      <p:ext uri="{BB962C8B-B14F-4D97-AF65-F5344CB8AC3E}">
        <p14:creationId xmlns:p14="http://schemas.microsoft.com/office/powerpoint/2010/main" val="3413900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CA" dirty="0"/>
              <a:t>est. 850,000 killed, missing or wounded</a:t>
            </a:r>
          </a:p>
          <a:p>
            <a:r>
              <a:rPr lang="en-CA" dirty="0"/>
              <a:t> including 107,000 captured (only 6,000 survived being taken prisoner and returned home by 1955)</a:t>
            </a:r>
          </a:p>
        </p:txBody>
      </p:sp>
      <p:sp>
        <p:nvSpPr>
          <p:cNvPr id="3" name="Content Placeholder 2"/>
          <p:cNvSpPr>
            <a:spLocks noGrp="1"/>
          </p:cNvSpPr>
          <p:nvPr>
            <p:ph sz="quarter" idx="14"/>
          </p:nvPr>
        </p:nvSpPr>
        <p:spPr/>
        <p:txBody>
          <a:bodyPr/>
          <a:lstStyle/>
          <a:p>
            <a:r>
              <a:rPr lang="en-CA" dirty="0"/>
              <a:t>Approx. 1,120,000 killed, missing or wounded</a:t>
            </a:r>
          </a:p>
          <a:p>
            <a:r>
              <a:rPr lang="en-CA" dirty="0"/>
              <a:t> (including 478,741 killed and missing</a:t>
            </a:r>
          </a:p>
          <a:p>
            <a:r>
              <a:rPr lang="en-CA" dirty="0"/>
              <a:t> 650,878 wounded and sick)</a:t>
            </a:r>
          </a:p>
          <a:p>
            <a:r>
              <a:rPr lang="en-CA" dirty="0"/>
              <a:t> 40,000 civilians dead</a:t>
            </a:r>
          </a:p>
        </p:txBody>
      </p:sp>
      <p:sp>
        <p:nvSpPr>
          <p:cNvPr id="4" name="Title 3"/>
          <p:cNvSpPr>
            <a:spLocks noGrp="1"/>
          </p:cNvSpPr>
          <p:nvPr>
            <p:ph type="title"/>
          </p:nvPr>
        </p:nvSpPr>
        <p:spPr>
          <a:xfrm>
            <a:off x="1371600" y="1295400"/>
            <a:ext cx="6400800" cy="685800"/>
          </a:xfrm>
        </p:spPr>
        <p:txBody>
          <a:bodyPr>
            <a:normAutofit/>
          </a:bodyPr>
          <a:lstStyle/>
          <a:p>
            <a:r>
              <a:rPr lang="en-CA" sz="2000" b="1" dirty="0"/>
              <a:t>August 23, 1942 – February 2, 1943</a:t>
            </a:r>
          </a:p>
        </p:txBody>
      </p:sp>
      <p:sp>
        <p:nvSpPr>
          <p:cNvPr id="5" name="Text Placeholder 4"/>
          <p:cNvSpPr>
            <a:spLocks noGrp="1"/>
          </p:cNvSpPr>
          <p:nvPr>
            <p:ph type="body" idx="1"/>
          </p:nvPr>
        </p:nvSpPr>
        <p:spPr/>
        <p:txBody>
          <a:bodyPr>
            <a:normAutofit fontScale="92500" lnSpcReduction="20000"/>
          </a:bodyPr>
          <a:lstStyle/>
          <a:p>
            <a:r>
              <a:rPr lang="en-CA" dirty="0" smtClean="0"/>
              <a:t>German</a:t>
            </a:r>
            <a:endParaRPr lang="en-CA" dirty="0"/>
          </a:p>
        </p:txBody>
      </p:sp>
      <p:sp>
        <p:nvSpPr>
          <p:cNvPr id="6" name="Text Placeholder 5"/>
          <p:cNvSpPr>
            <a:spLocks noGrp="1"/>
          </p:cNvSpPr>
          <p:nvPr>
            <p:ph type="body" sz="quarter" idx="3"/>
          </p:nvPr>
        </p:nvSpPr>
        <p:spPr/>
        <p:txBody>
          <a:bodyPr>
            <a:normAutofit fontScale="92500" lnSpcReduction="20000"/>
          </a:bodyPr>
          <a:lstStyle/>
          <a:p>
            <a:r>
              <a:rPr lang="en-CA" dirty="0" smtClean="0"/>
              <a:t>Russian</a:t>
            </a:r>
            <a:endParaRPr lang="en-CA" dirty="0"/>
          </a:p>
        </p:txBody>
      </p:sp>
    </p:spTree>
    <p:extLst>
      <p:ext uri="{BB962C8B-B14F-4D97-AF65-F5344CB8AC3E}">
        <p14:creationId xmlns:p14="http://schemas.microsoft.com/office/powerpoint/2010/main" val="2981771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178</TotalTime>
  <Words>548</Words>
  <Application>Microsoft Office PowerPoint</Application>
  <PresentationFormat>On-screen Show (4:3)</PresentationFormat>
  <Paragraphs>50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Couture</vt:lpstr>
      <vt:lpstr>The Battle of Stalingrad</vt:lpstr>
      <vt:lpstr>Case Blue</vt:lpstr>
      <vt:lpstr>Order #227</vt:lpstr>
      <vt:lpstr>The bombing</vt:lpstr>
      <vt:lpstr>irony</vt:lpstr>
      <vt:lpstr>weapons</vt:lpstr>
      <vt:lpstr>facts</vt:lpstr>
      <vt:lpstr>Helping Russia</vt:lpstr>
      <vt:lpstr>August 23, 1942 – February 2, 1943</vt:lpstr>
      <vt:lpstr>Sources</vt:lpstr>
    </vt:vector>
  </TitlesOfParts>
  <Company>NBDOE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Battle of Stalingrad</dc:title>
  <dc:creator>Student</dc:creator>
  <cp:lastModifiedBy>Student</cp:lastModifiedBy>
  <cp:revision>14</cp:revision>
  <dcterms:created xsi:type="dcterms:W3CDTF">2013-12-04T18:15:16Z</dcterms:created>
  <dcterms:modified xsi:type="dcterms:W3CDTF">2013-12-05T18:53:48Z</dcterms:modified>
</cp:coreProperties>
</file>