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0" r:id="rId8"/>
    <p:sldId id="261" r:id="rId9"/>
    <p:sldId id="262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1875897-849B-431C-9ED3-F2316512229C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85158F6-0D30-45E1-BFAE-67927F30AA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5897-849B-431C-9ED3-F2316512229C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58F6-0D30-45E1-BFAE-67927F30AA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1875897-849B-431C-9ED3-F2316512229C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85158F6-0D30-45E1-BFAE-67927F30AA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5897-849B-431C-9ED3-F2316512229C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85158F6-0D30-45E1-BFAE-67927F30AA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5897-849B-431C-9ED3-F2316512229C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85158F6-0D30-45E1-BFAE-67927F30AA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1875897-849B-431C-9ED3-F2316512229C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85158F6-0D30-45E1-BFAE-67927F30AA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1875897-849B-431C-9ED3-F2316512229C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85158F6-0D30-45E1-BFAE-67927F30AA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5897-849B-431C-9ED3-F2316512229C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85158F6-0D30-45E1-BFAE-67927F30AA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5897-849B-431C-9ED3-F2316512229C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85158F6-0D30-45E1-BFAE-67927F30AA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75897-849B-431C-9ED3-F2316512229C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85158F6-0D30-45E1-BFAE-67927F30AA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1875897-849B-431C-9ED3-F2316512229C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85158F6-0D30-45E1-BFAE-67927F30AA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1875897-849B-431C-9ED3-F2316512229C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85158F6-0D30-45E1-BFAE-67927F30AA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Criminal Court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14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 More 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Court Clerk: The court official who assists the judge.</a:t>
            </a:r>
          </a:p>
          <a:p>
            <a:r>
              <a:rPr lang="en-US" dirty="0" smtClean="0"/>
              <a:t>Court reporter: The court official who records everything said during a trial.</a:t>
            </a:r>
          </a:p>
          <a:p>
            <a:r>
              <a:rPr lang="en-US" dirty="0" smtClean="0"/>
              <a:t>Court security officer: The court official who maintains the security of the room.</a:t>
            </a:r>
          </a:p>
          <a:p>
            <a:r>
              <a:rPr lang="en-US" dirty="0" smtClean="0"/>
              <a:t>Sheriff: The court official responsible for jury management.</a:t>
            </a:r>
          </a:p>
          <a:p>
            <a:r>
              <a:rPr lang="en-US" dirty="0" smtClean="0"/>
              <a:t>Bailiff: The court official who assists the sheriff.</a:t>
            </a:r>
          </a:p>
          <a:p>
            <a:r>
              <a:rPr lang="en-US" dirty="0" smtClean="0"/>
              <a:t>Witnesses: Persons who give evidence while under oath in a court of law.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4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final list of 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u="sng" dirty="0"/>
              <a:t>J</a:t>
            </a:r>
            <a:r>
              <a:rPr lang="en-US" b="1" u="sng" dirty="0" smtClean="0"/>
              <a:t>ury: </a:t>
            </a:r>
            <a:r>
              <a:rPr lang="en-US" dirty="0" smtClean="0"/>
              <a:t>in a criminal trial, a group of 12 people who decide whether the accused is guilty or not.</a:t>
            </a:r>
          </a:p>
          <a:p>
            <a:r>
              <a:rPr lang="en-US" b="1" u="sng" dirty="0" smtClean="0"/>
              <a:t>Jury Panel: </a:t>
            </a:r>
            <a:r>
              <a:rPr lang="en-US" dirty="0" smtClean="0"/>
              <a:t>A large group </a:t>
            </a:r>
            <a:r>
              <a:rPr lang="en-US" dirty="0"/>
              <a:t>o</a:t>
            </a:r>
            <a:r>
              <a:rPr lang="en-US" dirty="0" smtClean="0"/>
              <a:t>f randomly selected citizens from which jury members are chosen.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29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Hearing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smtClean="0"/>
              <a:t>Promise to appear: </a:t>
            </a:r>
            <a:r>
              <a:rPr lang="en-US" dirty="0" smtClean="0"/>
              <a:t>A signed agreement that an accused person will appear in court at the time of the trial.</a:t>
            </a:r>
          </a:p>
          <a:p>
            <a:r>
              <a:rPr lang="en-US" b="1" u="sng" dirty="0" smtClean="0"/>
              <a:t>Recognizance: </a:t>
            </a:r>
            <a:r>
              <a:rPr lang="en-US" dirty="0" smtClean="0"/>
              <a:t>a guarantee that the accused will appear in court when required, under the penalty of a fine up to $500.</a:t>
            </a:r>
          </a:p>
          <a:p>
            <a:r>
              <a:rPr lang="en-US" b="1" u="sng" dirty="0" smtClean="0"/>
              <a:t>Surety: </a:t>
            </a:r>
            <a:r>
              <a:rPr lang="en-US" dirty="0" smtClean="0"/>
              <a:t>a person who agrees to make payment if the accused does not appear at trial.</a:t>
            </a:r>
          </a:p>
          <a:p>
            <a:r>
              <a:rPr lang="en-US" b="1" u="sng" dirty="0" smtClean="0"/>
              <a:t>Bail: </a:t>
            </a:r>
            <a:r>
              <a:rPr lang="en-US" dirty="0" smtClean="0"/>
              <a:t>the temporary release of an accused who posts money or some sort of other security.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2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things first.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u="sng" dirty="0" smtClean="0"/>
              <a:t>Show-case Hearing:  </a:t>
            </a:r>
            <a:r>
              <a:rPr lang="en-US" dirty="0" smtClean="0"/>
              <a:t>a judicial hearing in which the crown or the accused has to convince the judge either top detain or release the accuse before the trial.</a:t>
            </a:r>
          </a:p>
          <a:p>
            <a:r>
              <a:rPr lang="en-US" b="1" u="sng" dirty="0" smtClean="0"/>
              <a:t>Reverse onus: </a:t>
            </a:r>
            <a:r>
              <a:rPr lang="en-US" dirty="0" smtClean="0"/>
              <a:t>the burden of proof shifts to defense.</a:t>
            </a:r>
          </a:p>
          <a:p>
            <a:r>
              <a:rPr lang="en-US" b="1" u="sng" dirty="0" smtClean="0"/>
              <a:t>Property bond: </a:t>
            </a:r>
            <a:r>
              <a:rPr lang="en-US" dirty="0" smtClean="0"/>
              <a:t>This is when money is not available to post a bail and property or other assets are posted instead.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75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a Jury activity.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u="sng" dirty="0" smtClean="0"/>
              <a:t>Challenge for a cause: </a:t>
            </a:r>
            <a:r>
              <a:rPr lang="en-US" dirty="0" smtClean="0"/>
              <a:t>the right of the crown or defense to exclude someone from jury for a particular reason.</a:t>
            </a:r>
          </a:p>
          <a:p>
            <a:r>
              <a:rPr lang="en-US" b="1" u="sng" dirty="0" smtClean="0"/>
              <a:t>Peremptory Challenge: </a:t>
            </a:r>
            <a:r>
              <a:rPr lang="en-US" dirty="0" smtClean="0"/>
              <a:t>The right of the crown or defense to exclude someone from a jury without providing a reason.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0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of the Court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447800"/>
            <a:ext cx="8153400" cy="5029200"/>
          </a:xfrm>
        </p:spPr>
        <p:txBody>
          <a:bodyPr>
            <a:normAutofit lnSpcReduction="10000"/>
          </a:bodyPr>
          <a:lstStyle/>
          <a:p>
            <a:r>
              <a:rPr lang="en-US" b="1" u="sng" dirty="0" smtClean="0"/>
              <a:t>Evidence: </a:t>
            </a:r>
            <a:r>
              <a:rPr lang="en-US" dirty="0" smtClean="0"/>
              <a:t>information that tends to prove or disprove the elements of an offence.</a:t>
            </a:r>
          </a:p>
          <a:p>
            <a:r>
              <a:rPr lang="en-US" b="1" u="sng" dirty="0" smtClean="0"/>
              <a:t>Transcript: </a:t>
            </a:r>
            <a:r>
              <a:rPr lang="en-US" dirty="0" smtClean="0"/>
              <a:t>a typed record of everything said in a court trial.</a:t>
            </a:r>
          </a:p>
          <a:p>
            <a:r>
              <a:rPr lang="en-US" b="1" u="sng" dirty="0" smtClean="0"/>
              <a:t>Subpoena: </a:t>
            </a:r>
            <a:r>
              <a:rPr lang="en-US" dirty="0" smtClean="0"/>
              <a:t>a court order requiring a witness to appear in court on a certain date to give evidence.</a:t>
            </a:r>
          </a:p>
          <a:p>
            <a:r>
              <a:rPr lang="en-US" b="1" u="sng" dirty="0" smtClean="0"/>
              <a:t>Perjury: </a:t>
            </a:r>
            <a:r>
              <a:rPr lang="en-US" dirty="0" smtClean="0"/>
              <a:t>knowingly makes false statements in court while giving evidence under oath or affirmation.</a:t>
            </a:r>
          </a:p>
          <a:p>
            <a:r>
              <a:rPr lang="en-US" b="1" u="sng" dirty="0" smtClean="0"/>
              <a:t>Arraignment: </a:t>
            </a:r>
            <a:r>
              <a:rPr lang="en-US" dirty="0" smtClean="0"/>
              <a:t>The first stage of the criminal trial in which the court clerk reads the charge and the defendant enters a plea.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Language of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610600" cy="4495800"/>
          </a:xfrm>
        </p:spPr>
        <p:txBody>
          <a:bodyPr>
            <a:normAutofit lnSpcReduction="10000"/>
          </a:bodyPr>
          <a:lstStyle/>
          <a:p>
            <a:r>
              <a:rPr lang="en-US" b="1" u="sng" dirty="0" smtClean="0"/>
              <a:t>Burden of proof: </a:t>
            </a:r>
            <a:r>
              <a:rPr lang="en-US" dirty="0" smtClean="0"/>
              <a:t>The Crown’s obligation to prove the guilt of the accused beyond a reasonable doubt.</a:t>
            </a:r>
          </a:p>
          <a:p>
            <a:r>
              <a:rPr lang="en-US" b="1" u="sng" dirty="0" smtClean="0"/>
              <a:t>Direct examination: </a:t>
            </a:r>
            <a:r>
              <a:rPr lang="en-US" dirty="0" smtClean="0"/>
              <a:t>The first question of a witness to determine what he or she observed about the crime.</a:t>
            </a:r>
          </a:p>
          <a:p>
            <a:r>
              <a:rPr lang="en-US" b="1" u="sng" dirty="0" smtClean="0"/>
              <a:t>Cross-examination: </a:t>
            </a:r>
            <a:r>
              <a:rPr lang="en-US" dirty="0" smtClean="0"/>
              <a:t>The second questioning of a witness to test the accuracy of the testimony; performed by the opposing attorney.</a:t>
            </a:r>
          </a:p>
          <a:p>
            <a:r>
              <a:rPr lang="en-US" b="1" u="sng" dirty="0" smtClean="0"/>
              <a:t>Motion for dismissal: </a:t>
            </a:r>
            <a:r>
              <a:rPr lang="en-US" dirty="0" smtClean="0"/>
              <a:t>A request by defense counsel that the judge dismiss the charges against the defendant.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language of law continued: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u="sng" dirty="0" smtClean="0"/>
              <a:t>Rebut</a:t>
            </a:r>
            <a:r>
              <a:rPr lang="en-US" b="1" dirty="0" smtClean="0"/>
              <a:t>: </a:t>
            </a:r>
            <a:r>
              <a:rPr lang="en-US" dirty="0" smtClean="0"/>
              <a:t>to contradict evidence introduced by the opposing side.</a:t>
            </a:r>
          </a:p>
          <a:p>
            <a:r>
              <a:rPr lang="en-US" b="1" u="sng" dirty="0" err="1" smtClean="0"/>
              <a:t>Surrebuttal</a:t>
            </a:r>
            <a:r>
              <a:rPr lang="en-US" b="1" u="sng" dirty="0" smtClean="0"/>
              <a:t>: </a:t>
            </a:r>
            <a:r>
              <a:rPr lang="en-US" dirty="0" smtClean="0"/>
              <a:t>a reply to the opposing side rebuttal.</a:t>
            </a:r>
          </a:p>
          <a:p>
            <a:r>
              <a:rPr lang="en-US" dirty="0" smtClean="0"/>
              <a:t>Hearsay Evidence: Evidence given by a witness based on information received from someone else rather than personal knowledge.</a:t>
            </a:r>
          </a:p>
          <a:p>
            <a:r>
              <a:rPr lang="en-US" b="1" u="sng" dirty="0" smtClean="0"/>
              <a:t>Opinion statements: </a:t>
            </a:r>
            <a:r>
              <a:rPr lang="en-US" dirty="0" smtClean="0"/>
              <a:t>When a witness gives information on their own opinion. Defense and prosecution cannot ask for the witness to give their opinion unless they are an expert in a particular field related to the crime.</a:t>
            </a:r>
          </a:p>
          <a:p>
            <a:r>
              <a:rPr lang="en-US" b="1" u="sng" dirty="0" smtClean="0"/>
              <a:t> Immaterial or irrelevant questions</a:t>
            </a:r>
            <a:r>
              <a:rPr lang="en-US" b="1" dirty="0" smtClean="0"/>
              <a:t>: </a:t>
            </a:r>
            <a:r>
              <a:rPr lang="en-US" dirty="0" smtClean="0"/>
              <a:t>The questions must be relative to the case in question.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language of law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8686800" cy="4572000"/>
          </a:xfrm>
        </p:spPr>
        <p:txBody>
          <a:bodyPr/>
          <a:lstStyle/>
          <a:p>
            <a:r>
              <a:rPr lang="en-US" b="1" u="sng" dirty="0" smtClean="0"/>
              <a:t>Non responsive answer: </a:t>
            </a:r>
            <a:r>
              <a:rPr lang="en-US" dirty="0" smtClean="0"/>
              <a:t>when the witness gives and answer that does not address the question.</a:t>
            </a:r>
          </a:p>
          <a:p>
            <a:r>
              <a:rPr lang="en-US" b="1" u="sng" dirty="0" smtClean="0"/>
              <a:t>Direct evidence: </a:t>
            </a:r>
            <a:r>
              <a:rPr lang="en-US" dirty="0" smtClean="0"/>
              <a:t>testimony given by a witness to prove an alleged fact.</a:t>
            </a:r>
          </a:p>
          <a:p>
            <a:r>
              <a:rPr lang="en-US" b="1" u="sng" dirty="0" smtClean="0"/>
              <a:t>Circumstantial Evidence: </a:t>
            </a:r>
            <a:r>
              <a:rPr lang="en-US" dirty="0" smtClean="0"/>
              <a:t>indirect evidence that leads to a reasonable inference of the defendant’s guilt.</a:t>
            </a:r>
          </a:p>
          <a:p>
            <a:r>
              <a:rPr lang="en-US" b="1" u="sng" dirty="0" smtClean="0"/>
              <a:t>Character Evidence: </a:t>
            </a:r>
            <a:r>
              <a:rPr lang="en-US" dirty="0" smtClean="0"/>
              <a:t>evidence used to establish the likelihood that the defendant is the type of person who either would or would not commit a certain offence.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Suerveillance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u="sng" dirty="0" smtClean="0"/>
              <a:t>Electronic surveillance: </a:t>
            </a:r>
            <a:r>
              <a:rPr lang="en-US" dirty="0" smtClean="0"/>
              <a:t>the use of any electronic device to overhear or record communications between two or more people.</a:t>
            </a:r>
          </a:p>
          <a:p>
            <a:r>
              <a:rPr lang="en-US" b="1" u="sng" dirty="0" smtClean="0"/>
              <a:t>Wiretapping: </a:t>
            </a:r>
            <a:r>
              <a:rPr lang="en-US" dirty="0" smtClean="0"/>
              <a:t>the interception of telephone communications</a:t>
            </a:r>
          </a:p>
          <a:p>
            <a:r>
              <a:rPr lang="en-US" b="1" u="sng" dirty="0" smtClean="0"/>
              <a:t>Bugging: </a:t>
            </a:r>
            <a:r>
              <a:rPr lang="en-US" dirty="0" smtClean="0"/>
              <a:t>recording a speaker’s oral communication by using an electronic device.</a:t>
            </a:r>
          </a:p>
          <a:p>
            <a:pPr marL="0" indent="0">
              <a:buNone/>
            </a:pPr>
            <a:r>
              <a:rPr lang="en-US" dirty="0" smtClean="0"/>
              <a:t>NOTE: all of these must be authorized by a judge before hand in order to be admissible in court.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56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parajita" pitchFamily="34" charset="0"/>
                <a:cs typeface="Aparajita" pitchFamily="34" charset="0"/>
              </a:rPr>
              <a:t>English Law practice dates back to William the Conqueror, 1066.</a:t>
            </a:r>
          </a:p>
          <a:p>
            <a:r>
              <a:rPr lang="en-US" sz="3600" dirty="0" smtClean="0">
                <a:latin typeface="Aparajita" pitchFamily="34" charset="0"/>
                <a:cs typeface="Aparajita" pitchFamily="34" charset="0"/>
              </a:rPr>
              <a:t>“Court” refers to an enclosed place.</a:t>
            </a:r>
          </a:p>
          <a:p>
            <a:r>
              <a:rPr lang="en-US" sz="3600" dirty="0" smtClean="0">
                <a:latin typeface="Aparajita" pitchFamily="34" charset="0"/>
                <a:cs typeface="Aparajita" pitchFamily="34" charset="0"/>
              </a:rPr>
              <a:t>Constitution Act 1867 divided the responsibilities of Canada’s criminal courts to provincial and federal governments.</a:t>
            </a:r>
            <a:endParaRPr lang="en-US" sz="3600" dirty="0">
              <a:latin typeface="Aparajita" pitchFamily="34" charset="0"/>
              <a:cs typeface="Aparaji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22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u="sng" dirty="0" smtClean="0"/>
              <a:t>Polygraph: </a:t>
            </a:r>
            <a:r>
              <a:rPr lang="en-US" dirty="0" smtClean="0"/>
              <a:t>“lie detector” is a machine that allows examiners to determine physical signs that indicate deception.</a:t>
            </a:r>
          </a:p>
          <a:p>
            <a:r>
              <a:rPr lang="en-US" b="1" u="sng" dirty="0" err="1" smtClean="0"/>
              <a:t>Voir</a:t>
            </a:r>
            <a:r>
              <a:rPr lang="en-US" b="1" u="sng" dirty="0" smtClean="0"/>
              <a:t> Dire </a:t>
            </a:r>
            <a:r>
              <a:rPr lang="en-US" dirty="0" smtClean="0"/>
              <a:t>is a mini-trial in which the jurors are excluded while the admissibility of evidence is discussed.</a:t>
            </a:r>
          </a:p>
          <a:p>
            <a:r>
              <a:rPr lang="en-US" b="1" u="sng" dirty="0" smtClean="0"/>
              <a:t>Charge to the jury</a:t>
            </a:r>
            <a:r>
              <a:rPr lang="en-US" dirty="0" smtClean="0"/>
              <a:t>: the judge’s explanation to the jurors of how the law applies to the case before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54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u="sng" dirty="0"/>
              <a:t>H</a:t>
            </a:r>
            <a:r>
              <a:rPr lang="en-US" b="1" u="sng" dirty="0" smtClean="0"/>
              <a:t>ung jury: </a:t>
            </a:r>
            <a:r>
              <a:rPr lang="en-US" dirty="0" smtClean="0"/>
              <a:t>a jury that cannot reach a unanimous verdict and is consequently dismissed from the case.</a:t>
            </a:r>
          </a:p>
          <a:p>
            <a:r>
              <a:rPr lang="en-US" b="1" u="sng" dirty="0" smtClean="0"/>
              <a:t>Appellant: </a:t>
            </a:r>
            <a:r>
              <a:rPr lang="en-US" dirty="0" smtClean="0"/>
              <a:t>The party that files for an appeal.</a:t>
            </a:r>
          </a:p>
          <a:p>
            <a:r>
              <a:rPr lang="en-US" b="1" u="sng" dirty="0" smtClean="0"/>
              <a:t>Respondent: </a:t>
            </a:r>
            <a:r>
              <a:rPr lang="en-US" dirty="0" smtClean="0"/>
              <a:t>the Party that responds to the appeal.</a:t>
            </a:r>
          </a:p>
          <a:p>
            <a:r>
              <a:rPr lang="en-US" b="1" u="sng" dirty="0" smtClean="0"/>
              <a:t>Mistrial: </a:t>
            </a:r>
            <a:r>
              <a:rPr lang="en-US" dirty="0"/>
              <a:t>A trial that becomes invalid because of basic prejudicial error in procedure</a:t>
            </a:r>
            <a:r>
              <a:rPr lang="en-US" dirty="0" smtClean="0"/>
              <a:t>.</a:t>
            </a:r>
          </a:p>
          <a:p>
            <a:r>
              <a:rPr lang="en-US" b="1" u="sng" dirty="0" smtClean="0"/>
              <a:t>Sentencing: </a:t>
            </a:r>
            <a:r>
              <a:rPr lang="en-US" dirty="0" smtClean="0"/>
              <a:t>a </a:t>
            </a:r>
            <a:r>
              <a:rPr lang="en-US" dirty="0"/>
              <a:t>conclusion given on request or reached after </a:t>
            </a:r>
            <a:r>
              <a:rPr lang="en-US" dirty="0" smtClean="0"/>
              <a:t>deliberation.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1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Federal Parliament is responsible for formulating criminal law and procedure.</a:t>
            </a:r>
          </a:p>
          <a:p>
            <a:r>
              <a:rPr lang="en-US" dirty="0" smtClean="0"/>
              <a:t>It has created three areas of Law: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1. Supreme Court of Canada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2. Federal Courts of Canada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3. Tax Court of Canada</a:t>
            </a:r>
          </a:p>
          <a:p>
            <a:r>
              <a:rPr lang="en-US" dirty="0" smtClean="0"/>
              <a:t>Provincial governments organize and maintain the criminal court system. They also appoint their judges.</a:t>
            </a:r>
          </a:p>
          <a:p>
            <a:r>
              <a:rPr lang="en-US" dirty="0" smtClean="0"/>
              <a:t>Federal government appoints federal court judges as well as superior court and appeal court judges.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80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Provincial Courts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Two sections: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1. </a:t>
            </a:r>
            <a:r>
              <a:rPr lang="en-US" dirty="0"/>
              <a:t>Provincial Courts- Trials only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-trial by </a:t>
            </a:r>
            <a:r>
              <a:rPr lang="en-US" smtClean="0"/>
              <a:t>judge only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2</a:t>
            </a:r>
            <a:r>
              <a:rPr lang="en-US" dirty="0"/>
              <a:t>. </a:t>
            </a:r>
            <a:r>
              <a:rPr lang="en-US" dirty="0" smtClean="0"/>
              <a:t>Superior Courts of the province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a. Trials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b. Appeals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4461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Courts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Provincial court: </a:t>
            </a:r>
            <a:r>
              <a:rPr lang="en-US" dirty="0" smtClean="0"/>
              <a:t>The lowest level in the hierarchy of Canadian courts.</a:t>
            </a:r>
          </a:p>
          <a:p>
            <a:r>
              <a:rPr lang="en-US" b="1" u="sng" dirty="0" smtClean="0"/>
              <a:t>Superior Court of the province</a:t>
            </a:r>
            <a:r>
              <a:rPr lang="en-US" dirty="0" smtClean="0"/>
              <a:t>: the highest criminal court, consisting of a trial division and appeal division.</a:t>
            </a:r>
          </a:p>
          <a:p>
            <a:r>
              <a:rPr lang="en-US" b="1" u="sng" dirty="0" smtClean="0"/>
              <a:t>Court of appeal: </a:t>
            </a:r>
            <a:r>
              <a:rPr lang="en-US" dirty="0" smtClean="0"/>
              <a:t>A court with the authority to review decisions made by lower courts.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Court continue…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u="sng" dirty="0" smtClean="0"/>
              <a:t>Federal Court of Canada: </a:t>
            </a:r>
            <a:r>
              <a:rPr lang="en-US" dirty="0" smtClean="0"/>
              <a:t>a court that hears cases involving the federal government. Has trial and appeal division.</a:t>
            </a:r>
          </a:p>
          <a:p>
            <a:r>
              <a:rPr lang="en-US" b="1" u="sng" dirty="0" smtClean="0"/>
              <a:t>Supreme Court of Canada</a:t>
            </a:r>
            <a:r>
              <a:rPr lang="en-US" dirty="0" smtClean="0"/>
              <a:t>: the highest appeals court in Canada. Also deals with constitutional questions referred to it by the federal government.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u="sng" dirty="0" smtClean="0"/>
              <a:t>Preliminary hearings: </a:t>
            </a:r>
            <a:r>
              <a:rPr lang="en-US" dirty="0" smtClean="0"/>
              <a:t>a judicial inquiry to determine whether there is sufficient evidence to put the accuse on trial.</a:t>
            </a:r>
          </a:p>
          <a:p>
            <a:r>
              <a:rPr lang="en-US" b="1" u="sng" dirty="0" smtClean="0"/>
              <a:t>Appeal</a:t>
            </a:r>
            <a:r>
              <a:rPr lang="en-US" dirty="0" smtClean="0"/>
              <a:t>: An application to a higher court to review the decision made by a lower court.</a:t>
            </a:r>
          </a:p>
          <a:p>
            <a:r>
              <a:rPr lang="en-US" b="1" u="sng" dirty="0" smtClean="0"/>
              <a:t>Leave: </a:t>
            </a:r>
            <a:r>
              <a:rPr lang="en-US" dirty="0" smtClean="0"/>
              <a:t>Permission to appeal a case from a lower court to a higher court.</a:t>
            </a:r>
          </a:p>
          <a:p>
            <a:r>
              <a:rPr lang="en-US" b="1" u="sng" dirty="0" smtClean="0"/>
              <a:t>Beyond reasonable doubt: </a:t>
            </a:r>
            <a:r>
              <a:rPr lang="en-US" dirty="0" smtClean="0"/>
              <a:t>a standard of proof whereby a defendant’s guilt must be proven to the extent that a reasonable person would have no choice but to conclude that the defendant did indeed commit the crime.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04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u="sng" dirty="0" smtClean="0"/>
              <a:t>Judge</a:t>
            </a:r>
            <a:r>
              <a:rPr lang="en-US" dirty="0" smtClean="0"/>
              <a:t>: The court official appointed to try cases in a court of law and to sentence convicted persons.</a:t>
            </a:r>
          </a:p>
          <a:p>
            <a:r>
              <a:rPr lang="en-US" b="1" u="sng" dirty="0" smtClean="0"/>
              <a:t>Justice of the peace: </a:t>
            </a:r>
            <a:r>
              <a:rPr lang="en-US" dirty="0" smtClean="0"/>
              <a:t>a court official who has less authority than a judge but can issue warrants and perform other judicial functions.</a:t>
            </a:r>
          </a:p>
          <a:p>
            <a:r>
              <a:rPr lang="en-US" dirty="0" smtClean="0"/>
              <a:t>Accused (defendant) in criminal court, the person charged with committing the offence.</a:t>
            </a:r>
            <a:endParaRPr lang="en-US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67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78952" cy="4495800"/>
          </a:xfrm>
        </p:spPr>
        <p:txBody>
          <a:bodyPr/>
          <a:lstStyle/>
          <a:p>
            <a:r>
              <a:rPr lang="en-US" sz="2800" dirty="0" smtClean="0"/>
              <a:t>Accused: (defendant) in criminal court, this is the person charged with the criminal offence.</a:t>
            </a:r>
          </a:p>
          <a:p>
            <a:r>
              <a:rPr lang="en-US" sz="2800" dirty="0" smtClean="0"/>
              <a:t>Duty Counsel: The lawyer on duty in the courtroom or police station to give free legal advice to persons who are arrested or brought before the court.</a:t>
            </a:r>
          </a:p>
          <a:p>
            <a:r>
              <a:rPr lang="en-US" sz="2800" dirty="0" smtClean="0"/>
              <a:t>Defense counsel: the lawyer who defends the accused.</a:t>
            </a:r>
          </a:p>
          <a:p>
            <a:r>
              <a:rPr lang="en-US" sz="2800" dirty="0" smtClean="0"/>
              <a:t>Crown Attorney (prosecutor) The lawyer that represents the government, responsible for instituting legal proceedings against the accused.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38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218</TotalTime>
  <Words>1282</Words>
  <Application>Microsoft Office PowerPoint</Application>
  <PresentationFormat>On-screen Show (4:3)</PresentationFormat>
  <Paragraphs>103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Median</vt:lpstr>
      <vt:lpstr>The Criminal Court </vt:lpstr>
      <vt:lpstr>Background</vt:lpstr>
      <vt:lpstr>Government</vt:lpstr>
      <vt:lpstr>Provincial Courts</vt:lpstr>
      <vt:lpstr>The Courts</vt:lpstr>
      <vt:lpstr>Court continue…</vt:lpstr>
      <vt:lpstr>Important definitions</vt:lpstr>
      <vt:lpstr>The Participants</vt:lpstr>
      <vt:lpstr>More Participants</vt:lpstr>
      <vt:lpstr>Even More Participants</vt:lpstr>
      <vt:lpstr>The final list of Participants</vt:lpstr>
      <vt:lpstr>Preliminary Hearing</vt:lpstr>
      <vt:lpstr>First things first.</vt:lpstr>
      <vt:lpstr>Choosing a Jury activity.</vt:lpstr>
      <vt:lpstr>Language of the Court</vt:lpstr>
      <vt:lpstr>The Language of Law</vt:lpstr>
      <vt:lpstr>The language of law continued:</vt:lpstr>
      <vt:lpstr>The language of law continued</vt:lpstr>
      <vt:lpstr>Suerveillance</vt:lpstr>
      <vt:lpstr>Other methods</vt:lpstr>
      <vt:lpstr>The end result</vt:lpstr>
    </vt:vector>
  </TitlesOfParts>
  <Company>NBDOE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Criminal Court</dc:title>
  <dc:creator>DT16</dc:creator>
  <cp:lastModifiedBy>DT16</cp:lastModifiedBy>
  <cp:revision>16</cp:revision>
  <dcterms:created xsi:type="dcterms:W3CDTF">2012-11-20T13:04:34Z</dcterms:created>
  <dcterms:modified xsi:type="dcterms:W3CDTF">2012-11-29T17:37:59Z</dcterms:modified>
</cp:coreProperties>
</file>