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8C2793-C64D-48CD-B7E9-FE317057F596}" type="datetimeFigureOut">
              <a:rPr lang="en-US" smtClean="0"/>
              <a:t>10/30/2012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F10D15-7C91-40E9-9E7F-1BDF2156946B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Starting a Police Investigation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Forensic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use of biochemical and other scientific techniques to analyze evidence in a criminal investigation</a:t>
            </a:r>
          </a:p>
          <a:p>
            <a:r>
              <a:rPr lang="en-US" sz="3200" dirty="0" smtClean="0"/>
              <a:t>Work done mostly in the lab but experts also testify in court</a:t>
            </a:r>
          </a:p>
          <a:p>
            <a:r>
              <a:rPr lang="en-US" sz="3200" dirty="0" smtClean="0"/>
              <a:t>Examples: autopsy, firearms/ballistics, forensic chemists, etc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tools used in the commission of a crime leave an imprint behind</a:t>
            </a:r>
          </a:p>
          <a:p>
            <a:r>
              <a:rPr lang="en-US" sz="3200" dirty="0" smtClean="0"/>
              <a:t>May have individual characteristics</a:t>
            </a:r>
          </a:p>
          <a:p>
            <a:r>
              <a:rPr lang="en-US" sz="3200" dirty="0" smtClean="0"/>
              <a:t>Most common: hammer, screwdriver, crowbar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Patterns or marks found on surfaces and caused by various objects</a:t>
            </a:r>
          </a:p>
          <a:p>
            <a:r>
              <a:rPr lang="en-US" dirty="0" smtClean="0"/>
              <a:t>Fingers, gloves, shoes, tires, tools etc</a:t>
            </a:r>
          </a:p>
          <a:p>
            <a:r>
              <a:rPr lang="en-US" dirty="0" smtClean="0"/>
              <a:t>Impression recorded by photographing/scanning it or taking a mould</a:t>
            </a:r>
          </a:p>
          <a:p>
            <a:r>
              <a:rPr lang="en-US" dirty="0" smtClean="0"/>
              <a:t>Two characteristics: 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Class characteristics: general attributes</a:t>
            </a:r>
          </a:p>
          <a:p>
            <a:pPr marL="651510" indent="-514350">
              <a:buFont typeface="+mj-lt"/>
              <a:buAutoNum type="arabicPeriod"/>
            </a:pPr>
            <a:r>
              <a:rPr lang="en-US" dirty="0" smtClean="0"/>
              <a:t>Individual characteristics: specific to that object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Fingerprints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Patterned marks left by a fingertip (also hands, feet, toes)</a:t>
            </a:r>
          </a:p>
          <a:p>
            <a:r>
              <a:rPr lang="en-US" dirty="0" smtClean="0"/>
              <a:t>Unique and never change</a:t>
            </a:r>
          </a:p>
          <a:p>
            <a:r>
              <a:rPr lang="en-US" dirty="0" smtClean="0"/>
              <a:t>Visible fingerprint: print formed in blood, grease or some other substance—seen by the naked eye</a:t>
            </a:r>
          </a:p>
          <a:p>
            <a:r>
              <a:rPr lang="en-US" dirty="0" smtClean="0"/>
              <a:t>Latent fingerprint—formed by natural oils and perspiration.  Invisible to the naked eye</a:t>
            </a:r>
          </a:p>
          <a:p>
            <a:r>
              <a:rPr lang="en-US" dirty="0" smtClean="0"/>
              <a:t>Fingerprints can sometimes be left INSIDE gloves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Shoe prints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matched to suspect</a:t>
            </a:r>
          </a:p>
          <a:p>
            <a:r>
              <a:rPr lang="en-US" dirty="0" smtClean="0"/>
              <a:t>Best if they have four prints—two of each foot</a:t>
            </a:r>
          </a:p>
          <a:p>
            <a:r>
              <a:rPr lang="en-US" dirty="0" smtClean="0"/>
              <a:t>Can determine height, weight, injuries, whether the suspect was carrying anything, walking or running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Tires 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Can determine the make of tire</a:t>
            </a:r>
          </a:p>
          <a:p>
            <a:r>
              <a:rPr lang="en-US" sz="3600" dirty="0" smtClean="0"/>
              <a:t> make of car (sometimes)</a:t>
            </a:r>
          </a:p>
          <a:p>
            <a:r>
              <a:rPr lang="en-US" sz="3600" dirty="0" smtClean="0"/>
              <a:t>the direction the car was travelling when it entered/left the crime scene </a:t>
            </a:r>
            <a:endParaRPr lang="en-US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elements and DNA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Crimes often result in the transfer of bodily fluids</a:t>
            </a:r>
          </a:p>
          <a:p>
            <a:r>
              <a:rPr lang="en-US" dirty="0" smtClean="0"/>
              <a:t>Blood, semen, mucus, sputum, hair, skin</a:t>
            </a:r>
          </a:p>
          <a:p>
            <a:r>
              <a:rPr lang="en-US" dirty="0" smtClean="0"/>
              <a:t>Sent for laboratory analysis</a:t>
            </a:r>
          </a:p>
          <a:p>
            <a:r>
              <a:rPr lang="en-US" dirty="0" smtClean="0"/>
              <a:t>Analyzed for a match to the suspect</a:t>
            </a:r>
          </a:p>
          <a:p>
            <a:r>
              <a:rPr lang="en-US" dirty="0" smtClean="0"/>
              <a:t>Hair and </a:t>
            </a:r>
            <a:r>
              <a:rPr lang="en-US" dirty="0" err="1" smtClean="0"/>
              <a:t>fibres</a:t>
            </a:r>
            <a:r>
              <a:rPr lang="en-US" dirty="0" smtClean="0"/>
              <a:t> may also be matched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of custody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 </a:t>
            </a:r>
            <a:r>
              <a:rPr lang="en-US" dirty="0" err="1" smtClean="0"/>
              <a:t>labelling</a:t>
            </a:r>
            <a:r>
              <a:rPr lang="en-US" dirty="0" smtClean="0"/>
              <a:t> is important</a:t>
            </a:r>
          </a:p>
          <a:p>
            <a:r>
              <a:rPr lang="en-US" dirty="0" smtClean="0"/>
              <a:t>Who has contact with the evidence</a:t>
            </a:r>
          </a:p>
          <a:p>
            <a:r>
              <a:rPr lang="en-US" dirty="0" smtClean="0"/>
              <a:t>The date and time the evidence was handled</a:t>
            </a:r>
          </a:p>
          <a:p>
            <a:r>
              <a:rPr lang="en-US" dirty="0" smtClean="0"/>
              <a:t>The circumstances under which the evidence was handled</a:t>
            </a:r>
          </a:p>
          <a:p>
            <a:r>
              <a:rPr lang="en-US" dirty="0" smtClean="0"/>
              <a:t>What changes, if any, were made to the evidence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required: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description</a:t>
            </a:r>
          </a:p>
          <a:p>
            <a:r>
              <a:rPr lang="en-US" dirty="0" smtClean="0"/>
              <a:t>Police case number</a:t>
            </a:r>
          </a:p>
          <a:p>
            <a:r>
              <a:rPr lang="en-US" dirty="0" smtClean="0"/>
              <a:t>Date collected</a:t>
            </a:r>
          </a:p>
          <a:p>
            <a:r>
              <a:rPr lang="en-US" dirty="0" smtClean="0"/>
              <a:t>Location of collection</a:t>
            </a:r>
          </a:p>
          <a:p>
            <a:r>
              <a:rPr lang="en-US" dirty="0" smtClean="0"/>
              <a:t>Brand name of item (if any)</a:t>
            </a:r>
          </a:p>
          <a:p>
            <a:r>
              <a:rPr lang="en-US" dirty="0" smtClean="0"/>
              <a:t>Serial number</a:t>
            </a:r>
          </a:p>
          <a:p>
            <a:r>
              <a:rPr lang="en-US" dirty="0" smtClean="0"/>
              <a:t>Name and badge number of officer who collected </a:t>
            </a:r>
          </a:p>
          <a:p>
            <a:r>
              <a:rPr lang="en-US" dirty="0" smtClean="0"/>
              <a:t>Destination for storage or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Forensics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dirty="0" smtClean="0"/>
              <a:t>Fingerprinting			    Ballistics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Impressions (imprints)	    	    Blood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Tire/car tracks			    Autopsy</a:t>
            </a:r>
          </a:p>
          <a:p>
            <a:pPr marL="137160" indent="0">
              <a:buNone/>
            </a:pPr>
            <a:r>
              <a:rPr lang="en-US" dirty="0" smtClean="0"/>
              <a:t>Anthropology			    DNA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Poisons				</a:t>
            </a:r>
            <a:endParaRPr lang="en-US" dirty="0"/>
          </a:p>
          <a:p>
            <a:pPr marL="137160" indent="0">
              <a:buNone/>
            </a:pPr>
            <a:r>
              <a:rPr lang="en-US" dirty="0" smtClean="0"/>
              <a:t>Tool impressions	</a:t>
            </a:r>
          </a:p>
          <a:p>
            <a:pPr marL="137160" indent="0">
              <a:buNone/>
            </a:pPr>
            <a:r>
              <a:rPr lang="en-US" dirty="0" smtClean="0"/>
              <a:t>Bodily Fluids</a:t>
            </a:r>
          </a:p>
          <a:p>
            <a:pPr marL="137160" indent="0">
              <a:buNone/>
            </a:pPr>
            <a:r>
              <a:rPr lang="en-US" dirty="0" smtClean="0"/>
              <a:t>Hair Analysis</a:t>
            </a:r>
          </a:p>
          <a:p>
            <a:pPr marL="137160" indent="0">
              <a:buNone/>
            </a:pPr>
            <a:r>
              <a:rPr lang="en-US" dirty="0" smtClean="0"/>
              <a:t>Forensic </a:t>
            </a:r>
            <a:r>
              <a:rPr lang="en-US" dirty="0"/>
              <a:t>Dentistry</a:t>
            </a: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Facial </a:t>
            </a:r>
            <a:r>
              <a:rPr lang="en-US" dirty="0"/>
              <a:t>recognition software </a:t>
            </a:r>
          </a:p>
        </p:txBody>
      </p:sp>
    </p:spTree>
    <p:extLst>
      <p:ext uri="{BB962C8B-B14F-4D97-AF65-F5344CB8AC3E}">
        <p14:creationId xmlns:p14="http://schemas.microsoft.com/office/powerpoint/2010/main" val="245268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“Crime Scene”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Arriving </a:t>
            </a:r>
            <a:r>
              <a:rPr lang="en-US" sz="4400" dirty="0"/>
              <a:t>at a </a:t>
            </a:r>
            <a:r>
              <a:rPr lang="en-US" sz="4400" dirty="0" smtClean="0"/>
              <a:t>“Crime Scene”—</a:t>
            </a:r>
            <a:r>
              <a:rPr lang="en-US" sz="4400" dirty="0"/>
              <a:t>the location where an offense takes place is referred to as the crime scene.  </a:t>
            </a:r>
            <a:endParaRPr lang="en-US" sz="4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Creativity.</a:t>
            </a:r>
          </a:p>
          <a:p>
            <a:r>
              <a:rPr lang="en-US" dirty="0"/>
              <a:t>Group Dynamics</a:t>
            </a:r>
          </a:p>
          <a:p>
            <a:r>
              <a:rPr lang="en-US" dirty="0"/>
              <a:t>Organization</a:t>
            </a:r>
          </a:p>
          <a:p>
            <a:r>
              <a:rPr lang="en-US" dirty="0"/>
              <a:t>Presentation Skills</a:t>
            </a:r>
          </a:p>
          <a:p>
            <a:r>
              <a:rPr lang="en-US" dirty="0"/>
              <a:t>Class mark </a:t>
            </a:r>
          </a:p>
          <a:p>
            <a:r>
              <a:rPr lang="en-US" dirty="0" smtClean="0"/>
              <a:t>Activity</a:t>
            </a:r>
            <a:endParaRPr lang="en-US" dirty="0"/>
          </a:p>
          <a:p>
            <a:r>
              <a:rPr lang="en-US" dirty="0"/>
              <a:t>Case discussed  </a:t>
            </a:r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Total </a:t>
            </a:r>
            <a:r>
              <a:rPr lang="en-US" dirty="0"/>
              <a:t>-50</a:t>
            </a:r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/>
              <a:t>Students will have 5 days to complete the task.- </a:t>
            </a:r>
            <a:r>
              <a:rPr lang="en-US" b="1" dirty="0"/>
              <a:t>Due on Tuesday 6th, November 2012.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8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first?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officers arrive they have three tasks to perform:</a:t>
            </a:r>
          </a:p>
          <a:p>
            <a:pPr lvl="0"/>
            <a:r>
              <a:rPr lang="en-US" dirty="0" smtClean="0"/>
              <a:t>Assist injured people/call an ambulance</a:t>
            </a:r>
          </a:p>
          <a:p>
            <a:pPr lvl="0"/>
            <a:r>
              <a:rPr lang="en-US" dirty="0" smtClean="0"/>
              <a:t>Call in reinforcements to eliminate hazards (bombs, fires etc.)</a:t>
            </a:r>
          </a:p>
          <a:p>
            <a:r>
              <a:rPr lang="en-US" dirty="0" smtClean="0"/>
              <a:t>Continue to search the crime scene—even if they think perpetrators have left.  ASSUME PERPETRATORS ARE PRESENT AND ARMED.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Protecting and Preserving the Crime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dirty="0" smtClean="0"/>
              <a:t>Protecting and Preserving the Crime Scene—success in prosecuting a case often depends on the evidence collected. </a:t>
            </a:r>
          </a:p>
          <a:p>
            <a:pPr>
              <a:buNone/>
            </a:pPr>
            <a:r>
              <a:rPr lang="en-US" sz="3200" dirty="0" smtClean="0"/>
              <a:t> Officers must establish two boundaries—the </a:t>
            </a:r>
            <a:r>
              <a:rPr lang="en-US" sz="3200" u="heavy" dirty="0" smtClean="0"/>
              <a:t>centre</a:t>
            </a:r>
            <a:r>
              <a:rPr lang="en-US" sz="3200" dirty="0" smtClean="0"/>
              <a:t> (where the offense was committed) and the </a:t>
            </a:r>
            <a:r>
              <a:rPr lang="en-US" sz="3200" u="heavy" dirty="0" smtClean="0"/>
              <a:t>perimeter</a:t>
            </a:r>
            <a:r>
              <a:rPr lang="en-US" sz="3200" dirty="0" smtClean="0"/>
              <a:t> (surrounding areas where evidence may be present)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sz="3600" dirty="0" smtClean="0"/>
              <a:t>Crime scenes are preserved for three reasons: allow for search, seize and collect evidence and ensure evidence is not </a:t>
            </a:r>
            <a:r>
              <a:rPr lang="en-US" sz="3600" b="1" i="1" dirty="0" smtClean="0"/>
              <a:t>contaminated (loss, destruction or alteration of physical evidence)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 at the Crime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Officers role at a crime scene—Four types of officers investigate at a crime:</a:t>
            </a:r>
          </a:p>
          <a:p>
            <a:pPr lvl="2"/>
            <a:r>
              <a:rPr lang="en-US" sz="3600" dirty="0" smtClean="0"/>
              <a:t>Scenes of Crime Officer</a:t>
            </a:r>
          </a:p>
          <a:p>
            <a:pPr lvl="2"/>
            <a:r>
              <a:rPr lang="en-US" sz="3600" dirty="0" smtClean="0"/>
              <a:t>Criminal Identification Officer</a:t>
            </a:r>
          </a:p>
          <a:p>
            <a:pPr lvl="2"/>
            <a:r>
              <a:rPr lang="en-US" sz="3600" dirty="0" smtClean="0"/>
              <a:t>Criminal Investigations Bureau Officer</a:t>
            </a:r>
          </a:p>
          <a:p>
            <a:pPr lvl="2"/>
            <a:r>
              <a:rPr lang="en-US" sz="3600" dirty="0" smtClean="0"/>
              <a:t>Patrol Officer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3600" dirty="0" smtClean="0"/>
              <a:t>Scenes of Crime Officer—trained in evidence collection/preservation</a:t>
            </a:r>
          </a:p>
          <a:p>
            <a:pPr lvl="2"/>
            <a:r>
              <a:rPr lang="en-US" sz="3600" dirty="0" smtClean="0"/>
              <a:t>Criminal Identification Officer—resp. for searching the crime scene for evidence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3600" dirty="0" smtClean="0"/>
              <a:t>Criminal Investigations Bureau Officer—detective with experience in specific area (homicide, robbery, sexual offences)</a:t>
            </a:r>
          </a:p>
          <a:p>
            <a:pPr lvl="2"/>
            <a:r>
              <a:rPr lang="en-US" sz="3600" dirty="0" smtClean="0"/>
              <a:t>Patrol Officer—usually first on the scene.  Must secure crime scene/arrest suspects.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Collection, preservation and analysis of evidence is crucial</a:t>
            </a:r>
          </a:p>
          <a:p>
            <a:r>
              <a:rPr lang="en-US" sz="3200" dirty="0" smtClean="0"/>
              <a:t>Physical evidence is defined as: any object, impression or body element that can be used to prove or disprove facts relating to an offense</a:t>
            </a:r>
          </a:p>
          <a:p>
            <a:r>
              <a:rPr lang="en-US" sz="3200" dirty="0" smtClean="0"/>
              <a:t>Valuable because it often carried greater weight in court than witness statements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</TotalTime>
  <Words>655</Words>
  <Application>Microsoft Office PowerPoint</Application>
  <PresentationFormat>On-screen Show (4:3)</PresentationFormat>
  <Paragraphs>99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Apex</vt:lpstr>
      <vt:lpstr>Starting a Police Investigation</vt:lpstr>
      <vt:lpstr>The “Crime Scene”</vt:lpstr>
      <vt:lpstr>What to do first?</vt:lpstr>
      <vt:lpstr>Protecting and Preserving the Crime Scene</vt:lpstr>
      <vt:lpstr>PowerPoint Presentation</vt:lpstr>
      <vt:lpstr>Officers at the Crime Scene</vt:lpstr>
      <vt:lpstr>PowerPoint Presentation</vt:lpstr>
      <vt:lpstr>PowerPoint Presentation</vt:lpstr>
      <vt:lpstr>Physical Evidence</vt:lpstr>
      <vt:lpstr>Forensic Science</vt:lpstr>
      <vt:lpstr>Tools</vt:lpstr>
      <vt:lpstr>Impressions</vt:lpstr>
      <vt:lpstr>Fingerprints</vt:lpstr>
      <vt:lpstr>Shoe prints</vt:lpstr>
      <vt:lpstr>Tires tracks</vt:lpstr>
      <vt:lpstr>Body elements and DNA</vt:lpstr>
      <vt:lpstr>Chain of custody</vt:lpstr>
      <vt:lpstr>Information required:</vt:lpstr>
      <vt:lpstr>Forensics Presentation</vt:lpstr>
      <vt:lpstr>Marking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a Police Investigation</dc:title>
  <dc:creator>Windows User</dc:creator>
  <cp:lastModifiedBy>DT16</cp:lastModifiedBy>
  <cp:revision>6</cp:revision>
  <dcterms:created xsi:type="dcterms:W3CDTF">2010-04-20T16:46:09Z</dcterms:created>
  <dcterms:modified xsi:type="dcterms:W3CDTF">2012-10-30T14:53:52Z</dcterms:modified>
</cp:coreProperties>
</file>