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59" r:id="rId5"/>
    <p:sldId id="257" r:id="rId6"/>
    <p:sldId id="260" r:id="rId7"/>
    <p:sldId id="264" r:id="rId8"/>
    <p:sldId id="263" r:id="rId9"/>
    <p:sldId id="262" r:id="rId10"/>
    <p:sldId id="269" r:id="rId11"/>
    <p:sldId id="270" r:id="rId12"/>
    <p:sldId id="273" r:id="rId13"/>
    <p:sldId id="274" r:id="rId14"/>
    <p:sldId id="271" r:id="rId15"/>
    <p:sldId id="272" r:id="rId16"/>
    <p:sldId id="275" r:id="rId17"/>
    <p:sldId id="276" r:id="rId18"/>
    <p:sldId id="277" r:id="rId19"/>
    <p:sldId id="278" r:id="rId20"/>
    <p:sldId id="280" r:id="rId21"/>
    <p:sldId id="279" r:id="rId22"/>
    <p:sldId id="281" r:id="rId23"/>
    <p:sldId id="265" r:id="rId24"/>
    <p:sldId id="266" r:id="rId25"/>
    <p:sldId id="267"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7D513A3-5406-40C5-AF98-5C03B5D424C6}" type="datetimeFigureOut">
              <a:rPr lang="en-US" smtClean="0"/>
              <a:t>9/8/2014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E827415-303E-459E-AC34-38FCC1FB7A3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513A3-5406-40C5-AF98-5C03B5D424C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513A3-5406-40C5-AF98-5C03B5D424C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513A3-5406-40C5-AF98-5C03B5D424C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513A3-5406-40C5-AF98-5C03B5D424C6}"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27415-303E-459E-AC34-38FCC1FB7A3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D513A3-5406-40C5-AF98-5C03B5D424C6}"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27415-303E-459E-AC34-38FCC1FB7A3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513A3-5406-40C5-AF98-5C03B5D424C6}"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27415-303E-459E-AC34-38FCC1FB7A3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D513A3-5406-40C5-AF98-5C03B5D424C6}"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27415-303E-459E-AC34-38FCC1FB7A3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513A3-5406-40C5-AF98-5C03B5D424C6}"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27415-303E-459E-AC34-38FCC1FB7A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513A3-5406-40C5-AF98-5C03B5D424C6}"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27415-303E-459E-AC34-38FCC1FB7A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513A3-5406-40C5-AF98-5C03B5D424C6}"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27415-303E-459E-AC34-38FCC1FB7A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7D513A3-5406-40C5-AF98-5C03B5D424C6}" type="datetimeFigureOut">
              <a:rPr lang="en-US" smtClean="0"/>
              <a:t>9/8/2014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E827415-303E-459E-AC34-38FCC1FB7A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arner.org/courses/amerhistory/interactiv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Historical thinking concepts</a:t>
            </a:r>
            <a:endParaRPr lang="en-US" dirty="0"/>
          </a:p>
        </p:txBody>
      </p:sp>
    </p:spTree>
    <p:extLst>
      <p:ext uri="{BB962C8B-B14F-4D97-AF65-F5344CB8AC3E}">
        <p14:creationId xmlns:p14="http://schemas.microsoft.com/office/powerpoint/2010/main" val="4204069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000" dirty="0" smtClean="0"/>
              <a:t>Does change always mean progress?</a:t>
            </a:r>
            <a:endParaRPr lang="en-US" sz="6000" dirty="0"/>
          </a:p>
        </p:txBody>
      </p:sp>
      <p:sp>
        <p:nvSpPr>
          <p:cNvPr id="3" name="Title 2"/>
          <p:cNvSpPr>
            <a:spLocks noGrp="1"/>
          </p:cNvSpPr>
          <p:nvPr>
            <p:ph type="title"/>
          </p:nvPr>
        </p:nvSpPr>
        <p:spPr/>
        <p:txBody>
          <a:bodyPr/>
          <a:lstStyle/>
          <a:p>
            <a:r>
              <a:rPr lang="en-US" dirty="0" smtClean="0"/>
              <a:t>Continuity and Change</a:t>
            </a:r>
            <a:endParaRPr lang="en-US" dirty="0"/>
          </a:p>
        </p:txBody>
      </p:sp>
    </p:spTree>
    <p:extLst>
      <p:ext uri="{BB962C8B-B14F-4D97-AF65-F5344CB8AC3E}">
        <p14:creationId xmlns:p14="http://schemas.microsoft.com/office/powerpoint/2010/main" val="245102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600" dirty="0" smtClean="0"/>
              <a:t>Guess the country</a:t>
            </a:r>
          </a:p>
          <a:p>
            <a:pPr marL="0" indent="0" algn="ctr">
              <a:buNone/>
            </a:pPr>
            <a:r>
              <a:rPr lang="en-US" sz="6600" dirty="0" smtClean="0"/>
              <a:t>???????????????</a:t>
            </a:r>
            <a:endParaRPr lang="en-US" sz="6600" dirty="0"/>
          </a:p>
        </p:txBody>
      </p:sp>
      <p:sp>
        <p:nvSpPr>
          <p:cNvPr id="3" name="Title 2"/>
          <p:cNvSpPr>
            <a:spLocks noGrp="1"/>
          </p:cNvSpPr>
          <p:nvPr>
            <p:ph type="title"/>
          </p:nvPr>
        </p:nvSpPr>
        <p:spPr/>
        <p:txBody>
          <a:bodyPr/>
          <a:lstStyle/>
          <a:p>
            <a:r>
              <a:rPr lang="en-US" dirty="0" smtClean="0"/>
              <a:t>Activity (BLM: 3.1)</a:t>
            </a:r>
            <a:endParaRPr lang="en-US" dirty="0"/>
          </a:p>
        </p:txBody>
      </p:sp>
      <p:cxnSp>
        <p:nvCxnSpPr>
          <p:cNvPr id="4" name="Straight Connector 3"/>
          <p:cNvCxnSpPr/>
          <p:nvPr/>
        </p:nvCxnSpPr>
        <p:spPr>
          <a:xfrm>
            <a:off x="32004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9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a:p>
            <a:endParaRPr lang="en-US" dirty="0"/>
          </a:p>
        </p:txBody>
      </p:sp>
      <p:sp>
        <p:nvSpPr>
          <p:cNvPr id="3" name="Title 2"/>
          <p:cNvSpPr>
            <a:spLocks noGrp="1"/>
          </p:cNvSpPr>
          <p:nvPr>
            <p:ph type="title"/>
          </p:nvPr>
        </p:nvSpPr>
        <p:spPr/>
        <p:txBody>
          <a:bodyPr/>
          <a:lstStyle/>
          <a:p>
            <a:r>
              <a:rPr lang="en-US" dirty="0" smtClean="0"/>
              <a:t>Continuity or Change?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76400"/>
            <a:ext cx="5872163" cy="4134707"/>
          </a:xfrm>
          <a:prstGeom prst="rect">
            <a:avLst/>
          </a:prstGeom>
        </p:spPr>
      </p:pic>
    </p:spTree>
    <p:extLst>
      <p:ext uri="{BB962C8B-B14F-4D97-AF65-F5344CB8AC3E}">
        <p14:creationId xmlns:p14="http://schemas.microsoft.com/office/powerpoint/2010/main" val="288522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Continuity or Change?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059" y="1752600"/>
            <a:ext cx="6497541" cy="4910931"/>
          </a:xfrm>
        </p:spPr>
      </p:pic>
    </p:spTree>
    <p:extLst>
      <p:ext uri="{BB962C8B-B14F-4D97-AF65-F5344CB8AC3E}">
        <p14:creationId xmlns:p14="http://schemas.microsoft.com/office/powerpoint/2010/main" val="337989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Continuity and change are </a:t>
            </a:r>
            <a:r>
              <a:rPr lang="en-US" b="1" dirty="0" smtClean="0"/>
              <a:t>interwoven</a:t>
            </a:r>
          </a:p>
          <a:p>
            <a:r>
              <a:rPr lang="en-US" dirty="0" smtClean="0"/>
              <a:t>Change is a process with moments </a:t>
            </a:r>
            <a:r>
              <a:rPr lang="en-US" b="1" dirty="0" smtClean="0"/>
              <a:t>of turning points.</a:t>
            </a:r>
          </a:p>
          <a:p>
            <a:r>
              <a:rPr lang="en-US" b="1" dirty="0" smtClean="0"/>
              <a:t>Progress and decline </a:t>
            </a:r>
            <a:r>
              <a:rPr lang="en-US" dirty="0" smtClean="0"/>
              <a:t>are how change happens over time.</a:t>
            </a:r>
          </a:p>
          <a:p>
            <a:r>
              <a:rPr lang="en-US" dirty="0" smtClean="0"/>
              <a:t>Change happens in </a:t>
            </a:r>
            <a:r>
              <a:rPr lang="en-US" b="1" dirty="0" smtClean="0"/>
              <a:t>periods over time</a:t>
            </a:r>
            <a:r>
              <a:rPr lang="en-US" dirty="0" smtClean="0"/>
              <a:t>.</a:t>
            </a:r>
            <a:endParaRPr lang="en-US" dirty="0"/>
          </a:p>
        </p:txBody>
      </p:sp>
      <p:sp>
        <p:nvSpPr>
          <p:cNvPr id="3" name="Title 2"/>
          <p:cNvSpPr>
            <a:spLocks noGrp="1"/>
          </p:cNvSpPr>
          <p:nvPr>
            <p:ph type="title"/>
          </p:nvPr>
        </p:nvSpPr>
        <p:spPr/>
        <p:txBody>
          <a:bodyPr/>
          <a:lstStyle/>
          <a:p>
            <a:r>
              <a:rPr lang="en-US" dirty="0" smtClean="0"/>
              <a:t>Continuity and Change</a:t>
            </a:r>
            <a:endParaRPr lang="en-US" dirty="0"/>
          </a:p>
        </p:txBody>
      </p:sp>
    </p:spTree>
    <p:extLst>
      <p:ext uri="{BB962C8B-B14F-4D97-AF65-F5344CB8AC3E}">
        <p14:creationId xmlns:p14="http://schemas.microsoft.com/office/powerpoint/2010/main" val="98990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endParaRPr lang="en-US" sz="900" dirty="0"/>
          </a:p>
          <a:p>
            <a:pPr marL="0" indent="0">
              <a:buNone/>
            </a:pPr>
            <a:endParaRPr lang="en-US" sz="900" dirty="0" smtClean="0"/>
          </a:p>
          <a:p>
            <a:pPr marL="0" indent="0">
              <a:buNone/>
            </a:pPr>
            <a:r>
              <a:rPr lang="en-US" sz="900" dirty="0" smtClean="0"/>
              <a:t>Elementary school		                                      Middle school		                                           High school		</a:t>
            </a:r>
            <a:endParaRPr lang="en-US" sz="900" dirty="0"/>
          </a:p>
        </p:txBody>
      </p:sp>
      <p:sp>
        <p:nvSpPr>
          <p:cNvPr id="3" name="Title 2"/>
          <p:cNvSpPr>
            <a:spLocks noGrp="1"/>
          </p:cNvSpPr>
          <p:nvPr>
            <p:ph type="title"/>
          </p:nvPr>
        </p:nvSpPr>
        <p:spPr/>
        <p:txBody>
          <a:bodyPr/>
          <a:lstStyle/>
          <a:p>
            <a:r>
              <a:rPr lang="en-US" dirty="0" smtClean="0"/>
              <a:t>Timeline of </a:t>
            </a:r>
            <a:r>
              <a:rPr lang="en-US" dirty="0"/>
              <a:t>continuity</a:t>
            </a:r>
            <a:br>
              <a:rPr lang="en-US" dirty="0"/>
            </a:br>
            <a:r>
              <a:rPr lang="en-US" dirty="0" smtClean="0"/>
              <a:t>and change</a:t>
            </a:r>
            <a:endParaRPr lang="en-US" dirty="0"/>
          </a:p>
        </p:txBody>
      </p:sp>
      <p:cxnSp>
        <p:nvCxnSpPr>
          <p:cNvPr id="5" name="Straight Connector 4"/>
          <p:cNvCxnSpPr/>
          <p:nvPr/>
        </p:nvCxnSpPr>
        <p:spPr>
          <a:xfrm>
            <a:off x="1143000" y="3962400"/>
            <a:ext cx="701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9927"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812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3674919"/>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365067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3674919"/>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4600" y="3699164"/>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400" y="3699164"/>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67255" y="3699164"/>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42336" y="3244334"/>
            <a:ext cx="2459328" cy="369332"/>
          </a:xfrm>
          <a:prstGeom prst="rect">
            <a:avLst/>
          </a:prstGeom>
        </p:spPr>
        <p:txBody>
          <a:bodyPr wrap="none">
            <a:spAutoFit/>
          </a:bodyPr>
          <a:lstStyle/>
          <a:p>
            <a:r>
              <a:rPr lang="en-US" dirty="0"/>
              <a:t>Change or continuity?</a:t>
            </a:r>
          </a:p>
        </p:txBody>
      </p:sp>
    </p:spTree>
    <p:extLst>
      <p:ext uri="{BB962C8B-B14F-4D97-AF65-F5344CB8AC3E}">
        <p14:creationId xmlns:p14="http://schemas.microsoft.com/office/powerpoint/2010/main" val="66814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dirty="0" smtClean="0"/>
              <a:t>What do historical injustices and sacrifices mean for us today?</a:t>
            </a:r>
            <a:endParaRPr lang="en-US" sz="5400" dirty="0"/>
          </a:p>
        </p:txBody>
      </p:sp>
      <p:sp>
        <p:nvSpPr>
          <p:cNvPr id="3" name="Title 2"/>
          <p:cNvSpPr>
            <a:spLocks noGrp="1"/>
          </p:cNvSpPr>
          <p:nvPr>
            <p:ph type="title"/>
          </p:nvPr>
        </p:nvSpPr>
        <p:spPr/>
        <p:txBody>
          <a:bodyPr/>
          <a:lstStyle/>
          <a:p>
            <a:r>
              <a:rPr lang="en-US" dirty="0" smtClean="0"/>
              <a:t>Ethical Dimensions of History</a:t>
            </a:r>
            <a:endParaRPr lang="en-US" dirty="0"/>
          </a:p>
        </p:txBody>
      </p:sp>
    </p:spTree>
    <p:extLst>
      <p:ext uri="{BB962C8B-B14F-4D97-AF65-F5344CB8AC3E}">
        <p14:creationId xmlns:p14="http://schemas.microsoft.com/office/powerpoint/2010/main" val="43954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How can history help us live in the present?</a:t>
            </a:r>
            <a:endParaRPr lang="en-US" dirty="0"/>
          </a:p>
        </p:txBody>
      </p:sp>
      <p:sp>
        <p:nvSpPr>
          <p:cNvPr id="4" name="Rectangle 3"/>
          <p:cNvSpPr/>
          <p:nvPr/>
        </p:nvSpPr>
        <p:spPr>
          <a:xfrm>
            <a:off x="762000" y="2209800"/>
            <a:ext cx="2133600" cy="3886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2220191"/>
            <a:ext cx="3810000" cy="38862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2220191"/>
            <a:ext cx="1828800" cy="3886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Tree>
    <p:extLst>
      <p:ext uri="{BB962C8B-B14F-4D97-AF65-F5344CB8AC3E}">
        <p14:creationId xmlns:p14="http://schemas.microsoft.com/office/powerpoint/2010/main" val="261916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Heroes and Villains</a:t>
            </a:r>
          </a:p>
          <a:p>
            <a:r>
              <a:rPr lang="en-US" sz="3200" dirty="0" smtClean="0"/>
              <a:t>Do you care about certain characters?</a:t>
            </a:r>
          </a:p>
          <a:p>
            <a:r>
              <a:rPr lang="en-US" sz="3200" dirty="0" smtClean="0"/>
              <a:t>Did it inspire you to do something/ make you aware of something/ feel empathy for something or someone?</a:t>
            </a:r>
          </a:p>
          <a:p>
            <a:pPr marL="0" indent="0">
              <a:buNone/>
            </a:pPr>
            <a:endParaRPr lang="en-US" dirty="0"/>
          </a:p>
        </p:txBody>
      </p:sp>
      <p:sp>
        <p:nvSpPr>
          <p:cNvPr id="3" name="Title 2"/>
          <p:cNvSpPr>
            <a:spLocks noGrp="1"/>
          </p:cNvSpPr>
          <p:nvPr>
            <p:ph type="title"/>
          </p:nvPr>
        </p:nvSpPr>
        <p:spPr/>
        <p:txBody>
          <a:bodyPr/>
          <a:lstStyle/>
          <a:p>
            <a:r>
              <a:rPr lang="en-US" dirty="0" smtClean="0"/>
              <a:t>When is a textbook like a movie?</a:t>
            </a:r>
            <a:endParaRPr lang="en-US" dirty="0"/>
          </a:p>
        </p:txBody>
      </p:sp>
    </p:spTree>
    <p:extLst>
      <p:ext uri="{BB962C8B-B14F-4D97-AF65-F5344CB8AC3E}">
        <p14:creationId xmlns:p14="http://schemas.microsoft.com/office/powerpoint/2010/main" val="76655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What are the heroes, villains or victims? </a:t>
            </a:r>
            <a:br>
              <a:rPr lang="en-US" sz="3200" dirty="0" smtClean="0"/>
            </a:br>
            <a:r>
              <a:rPr lang="en-US" sz="3200" dirty="0" smtClean="0"/>
              <a:t>How do you know?</a:t>
            </a:r>
          </a:p>
          <a:p>
            <a:r>
              <a:rPr lang="en-US" sz="3200" dirty="0" smtClean="0"/>
              <a:t>What message is the author sending</a:t>
            </a:r>
          </a:p>
          <a:p>
            <a:r>
              <a:rPr lang="en-US" sz="3200" dirty="0" smtClean="0"/>
              <a:t>How do you know?</a:t>
            </a:r>
            <a:endParaRPr lang="en-US" sz="3200" dirty="0"/>
          </a:p>
        </p:txBody>
      </p:sp>
      <p:sp>
        <p:nvSpPr>
          <p:cNvPr id="3" name="Title 2"/>
          <p:cNvSpPr>
            <a:spLocks noGrp="1"/>
          </p:cNvSpPr>
          <p:nvPr>
            <p:ph type="title"/>
          </p:nvPr>
        </p:nvSpPr>
        <p:spPr/>
        <p:txBody>
          <a:bodyPr/>
          <a:lstStyle/>
          <a:p>
            <a:r>
              <a:rPr lang="en-US" dirty="0" smtClean="0"/>
              <a:t>Ethical Judgment</a:t>
            </a:r>
            <a:endParaRPr lang="en-US" dirty="0"/>
          </a:p>
        </p:txBody>
      </p:sp>
    </p:spTree>
    <p:extLst>
      <p:ext uri="{BB962C8B-B14F-4D97-AF65-F5344CB8AC3E}">
        <p14:creationId xmlns:p14="http://schemas.microsoft.com/office/powerpoint/2010/main" val="178510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History?</a:t>
            </a:r>
            <a:endParaRPr lang="en-US" dirty="0"/>
          </a:p>
        </p:txBody>
      </p:sp>
      <p:sp>
        <p:nvSpPr>
          <p:cNvPr id="4" name="Content Placeholder 3"/>
          <p:cNvSpPr>
            <a:spLocks noGrp="1"/>
          </p:cNvSpPr>
          <p:nvPr>
            <p:ph idx="1"/>
          </p:nvPr>
        </p:nvSpPr>
        <p:spPr/>
        <p:txBody>
          <a:bodyPr>
            <a:normAutofit/>
          </a:bodyPr>
          <a:lstStyle/>
          <a:p>
            <a:r>
              <a:rPr lang="en-US" sz="4800" dirty="0" smtClean="0"/>
              <a:t>WHAT?</a:t>
            </a:r>
          </a:p>
          <a:p>
            <a:r>
              <a:rPr lang="en-US" sz="4800" dirty="0" smtClean="0"/>
              <a:t>WHY?</a:t>
            </a:r>
          </a:p>
          <a:p>
            <a:r>
              <a:rPr lang="en-US" sz="4800" dirty="0" smtClean="0"/>
              <a:t>HOW?</a:t>
            </a:r>
            <a:endParaRPr lang="en-US" sz="4800" dirty="0"/>
          </a:p>
        </p:txBody>
      </p:sp>
    </p:spTree>
    <p:extLst>
      <p:ext uri="{BB962C8B-B14F-4D97-AF65-F5344CB8AC3E}">
        <p14:creationId xmlns:p14="http://schemas.microsoft.com/office/powerpoint/2010/main" val="1269740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Recognize the </a:t>
            </a:r>
            <a:r>
              <a:rPr lang="en-US" b="1" dirty="0" smtClean="0"/>
              <a:t>implicit and explicit ethical stances</a:t>
            </a:r>
            <a:r>
              <a:rPr lang="en-US" dirty="0" smtClean="0"/>
              <a:t> in media sources.</a:t>
            </a:r>
          </a:p>
          <a:p>
            <a:r>
              <a:rPr lang="en-US" dirty="0" smtClean="0"/>
              <a:t>Take into account </a:t>
            </a:r>
            <a:r>
              <a:rPr lang="en-US" b="1" dirty="0" smtClean="0"/>
              <a:t>the historical context</a:t>
            </a:r>
          </a:p>
          <a:p>
            <a:r>
              <a:rPr lang="en-US" dirty="0" smtClean="0"/>
              <a:t>Cautious about </a:t>
            </a:r>
            <a:r>
              <a:rPr lang="en-US" b="1" dirty="0" smtClean="0"/>
              <a:t>imposing modern day ethics </a:t>
            </a:r>
            <a:r>
              <a:rPr lang="en-US" dirty="0" smtClean="0"/>
              <a:t>on past events.</a:t>
            </a:r>
          </a:p>
          <a:p>
            <a:r>
              <a:rPr lang="en-US" dirty="0" smtClean="0"/>
              <a:t>History should inform us to </a:t>
            </a:r>
            <a:r>
              <a:rPr lang="en-US" b="1" dirty="0" smtClean="0"/>
              <a:t>remember and respond </a:t>
            </a:r>
            <a:r>
              <a:rPr lang="en-US" dirty="0" smtClean="0"/>
              <a:t>to events</a:t>
            </a:r>
          </a:p>
          <a:p>
            <a:r>
              <a:rPr lang="en-US" dirty="0" smtClean="0"/>
              <a:t>Make </a:t>
            </a:r>
            <a:r>
              <a:rPr lang="en-US" b="1" dirty="0" smtClean="0"/>
              <a:t>informed</a:t>
            </a:r>
            <a:r>
              <a:rPr lang="en-US" dirty="0" smtClean="0"/>
              <a:t> ethical judgments.</a:t>
            </a:r>
          </a:p>
          <a:p>
            <a:endParaRPr lang="en-US" dirty="0"/>
          </a:p>
        </p:txBody>
      </p:sp>
      <p:sp>
        <p:nvSpPr>
          <p:cNvPr id="3" name="Title 2"/>
          <p:cNvSpPr>
            <a:spLocks noGrp="1"/>
          </p:cNvSpPr>
          <p:nvPr>
            <p:ph type="title"/>
          </p:nvPr>
        </p:nvSpPr>
        <p:spPr/>
        <p:txBody>
          <a:bodyPr/>
          <a:lstStyle/>
          <a:p>
            <a:r>
              <a:rPr lang="en-US" dirty="0" smtClean="0"/>
              <a:t>Ethical dimensions of History</a:t>
            </a:r>
            <a:endParaRPr lang="en-US" dirty="0"/>
          </a:p>
        </p:txBody>
      </p:sp>
    </p:spTree>
    <p:extLst>
      <p:ext uri="{BB962C8B-B14F-4D97-AF65-F5344CB8AC3E}">
        <p14:creationId xmlns:p14="http://schemas.microsoft.com/office/powerpoint/2010/main" val="49505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524000"/>
            <a:ext cx="7391400" cy="4648200"/>
          </a:xfrm>
        </p:spPr>
      </p:pic>
      <p:sp>
        <p:nvSpPr>
          <p:cNvPr id="3" name="Title 2"/>
          <p:cNvSpPr>
            <a:spLocks noGrp="1"/>
          </p:cNvSpPr>
          <p:nvPr>
            <p:ph type="title"/>
          </p:nvPr>
        </p:nvSpPr>
        <p:spPr/>
        <p:txBody>
          <a:bodyPr/>
          <a:lstStyle/>
          <a:p>
            <a:r>
              <a:rPr lang="en-US" dirty="0"/>
              <a:t>M</a:t>
            </a:r>
            <a:r>
              <a:rPr lang="en-US" dirty="0" smtClean="0"/>
              <a:t>emorials</a:t>
            </a:r>
            <a:endParaRPr lang="en-US" dirty="0"/>
          </a:p>
        </p:txBody>
      </p:sp>
    </p:spTree>
    <p:extLst>
      <p:ext uri="{BB962C8B-B14F-4D97-AF65-F5344CB8AC3E}">
        <p14:creationId xmlns:p14="http://schemas.microsoft.com/office/powerpoint/2010/main" val="322287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Choose a memorial based on the time period of your class:</a:t>
            </a:r>
          </a:p>
          <a:p>
            <a:pPr lvl="2"/>
            <a:r>
              <a:rPr lang="en-US" sz="3200" dirty="0" smtClean="0"/>
              <a:t>- Modern History 1500- Present Age  (Grade 11)</a:t>
            </a:r>
          </a:p>
          <a:p>
            <a:pPr lvl="2"/>
            <a:r>
              <a:rPr lang="en-US" sz="3200" dirty="0" smtClean="0"/>
              <a:t>- Ancient History- 3500 BCE- 1000  (Grade 10)</a:t>
            </a:r>
          </a:p>
        </p:txBody>
      </p:sp>
      <p:sp>
        <p:nvSpPr>
          <p:cNvPr id="3" name="Title 2"/>
          <p:cNvSpPr>
            <a:spLocks noGrp="1"/>
          </p:cNvSpPr>
          <p:nvPr>
            <p:ph type="title"/>
          </p:nvPr>
        </p:nvSpPr>
        <p:spPr/>
        <p:txBody>
          <a:bodyPr/>
          <a:lstStyle/>
          <a:p>
            <a:r>
              <a:rPr lang="en-US" dirty="0" smtClean="0"/>
              <a:t>Assess a memorial</a:t>
            </a:r>
            <a:endParaRPr lang="en-US" dirty="0"/>
          </a:p>
        </p:txBody>
      </p:sp>
    </p:spTree>
    <p:extLst>
      <p:ext uri="{BB962C8B-B14F-4D97-AF65-F5344CB8AC3E}">
        <p14:creationId xmlns:p14="http://schemas.microsoft.com/office/powerpoint/2010/main" val="375199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600" dirty="0" smtClean="0"/>
              <a:t>What are the causes that are hidden from view?</a:t>
            </a:r>
            <a:endParaRPr lang="en-US" sz="6600" dirty="0"/>
          </a:p>
        </p:txBody>
      </p:sp>
      <p:sp>
        <p:nvSpPr>
          <p:cNvPr id="3" name="Title 2"/>
          <p:cNvSpPr>
            <a:spLocks noGrp="1"/>
          </p:cNvSpPr>
          <p:nvPr>
            <p:ph type="title"/>
          </p:nvPr>
        </p:nvSpPr>
        <p:spPr/>
        <p:txBody>
          <a:bodyPr/>
          <a:lstStyle/>
          <a:p>
            <a:r>
              <a:rPr lang="en-US" dirty="0" smtClean="0"/>
              <a:t>Cause and Consequence</a:t>
            </a:r>
            <a:endParaRPr lang="en-US" dirty="0"/>
          </a:p>
        </p:txBody>
      </p:sp>
    </p:spTree>
    <p:extLst>
      <p:ext uri="{BB962C8B-B14F-4D97-AF65-F5344CB8AC3E}">
        <p14:creationId xmlns:p14="http://schemas.microsoft.com/office/powerpoint/2010/main" val="2485378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Change is driven by multiple causes- </a:t>
            </a:r>
            <a:r>
              <a:rPr lang="en-US" b="1" dirty="0" smtClean="0"/>
              <a:t>long term and short term causes.</a:t>
            </a:r>
          </a:p>
          <a:p>
            <a:r>
              <a:rPr lang="en-US" dirty="0" smtClean="0"/>
              <a:t>Events that causes </a:t>
            </a:r>
            <a:r>
              <a:rPr lang="en-US" b="1" dirty="0" smtClean="0"/>
              <a:t>significant history</a:t>
            </a:r>
          </a:p>
          <a:p>
            <a:r>
              <a:rPr lang="en-US" dirty="0" smtClean="0"/>
              <a:t>Historical </a:t>
            </a:r>
            <a:r>
              <a:rPr lang="en-US" b="1" dirty="0" smtClean="0"/>
              <a:t>actors</a:t>
            </a:r>
            <a:r>
              <a:rPr lang="en-US" dirty="0" smtClean="0"/>
              <a:t> and </a:t>
            </a:r>
            <a:r>
              <a:rPr lang="en-US" b="1" dirty="0" smtClean="0"/>
              <a:t>economic conditions</a:t>
            </a:r>
          </a:p>
          <a:p>
            <a:r>
              <a:rPr lang="en-US" b="1" dirty="0" smtClean="0"/>
              <a:t>Unintended</a:t>
            </a:r>
            <a:r>
              <a:rPr lang="en-US" dirty="0" smtClean="0"/>
              <a:t> consequences</a:t>
            </a:r>
          </a:p>
          <a:p>
            <a:r>
              <a:rPr lang="en-US" dirty="0" smtClean="0"/>
              <a:t>Events of history was </a:t>
            </a:r>
            <a:r>
              <a:rPr lang="en-US" b="1" dirty="0" smtClean="0"/>
              <a:t>not inevitable.</a:t>
            </a:r>
          </a:p>
          <a:p>
            <a:endParaRPr lang="en-US" dirty="0"/>
          </a:p>
        </p:txBody>
      </p:sp>
      <p:sp>
        <p:nvSpPr>
          <p:cNvPr id="3" name="Title 2"/>
          <p:cNvSpPr>
            <a:spLocks noGrp="1"/>
          </p:cNvSpPr>
          <p:nvPr>
            <p:ph type="title"/>
          </p:nvPr>
        </p:nvSpPr>
        <p:spPr/>
        <p:txBody>
          <a:bodyPr/>
          <a:lstStyle/>
          <a:p>
            <a:r>
              <a:rPr lang="en-US" dirty="0" smtClean="0"/>
              <a:t>Cause and Consequence</a:t>
            </a:r>
            <a:endParaRPr lang="en-US" dirty="0"/>
          </a:p>
        </p:txBody>
      </p:sp>
    </p:spTree>
    <p:extLst>
      <p:ext uri="{BB962C8B-B14F-4D97-AF65-F5344CB8AC3E}">
        <p14:creationId xmlns:p14="http://schemas.microsoft.com/office/powerpoint/2010/main" val="3356278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56641"/>
            <a:ext cx="5486400" cy="640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53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involved </a:t>
            </a:r>
            <a:r>
              <a:rPr lang="en-US" dirty="0"/>
              <a:t>the racial attitudes and motivations of the white workers who rampaged. Did the workers cause the riot? In some sense they did. But the causes must be set in the larger context of employers paying Chinese workers a fraction of the regular wage rate and the desperate situation of Chinese Canadian workers after the completion of the Canadian Pacific Railroad.</a:t>
            </a:r>
          </a:p>
        </p:txBody>
      </p:sp>
      <p:sp>
        <p:nvSpPr>
          <p:cNvPr id="3" name="Title 2"/>
          <p:cNvSpPr>
            <a:spLocks noGrp="1"/>
          </p:cNvSpPr>
          <p:nvPr>
            <p:ph type="title"/>
          </p:nvPr>
        </p:nvSpPr>
        <p:spPr/>
        <p:txBody>
          <a:bodyPr/>
          <a:lstStyle/>
          <a:p>
            <a:r>
              <a:rPr lang="en-US" dirty="0"/>
              <a:t>Vancouver anti-Chinese riot of 1887 </a:t>
            </a:r>
          </a:p>
        </p:txBody>
      </p:sp>
    </p:spTree>
    <p:extLst>
      <p:ext uri="{BB962C8B-B14F-4D97-AF65-F5344CB8AC3E}">
        <p14:creationId xmlns:p14="http://schemas.microsoft.com/office/powerpoint/2010/main" val="208612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000" dirty="0" smtClean="0"/>
              <a:t>How do we decide what and whose stories to tell?</a:t>
            </a:r>
            <a:endParaRPr lang="en-US" sz="6000" dirty="0"/>
          </a:p>
        </p:txBody>
      </p:sp>
      <p:sp>
        <p:nvSpPr>
          <p:cNvPr id="3" name="Title 2"/>
          <p:cNvSpPr>
            <a:spLocks noGrp="1"/>
          </p:cNvSpPr>
          <p:nvPr>
            <p:ph type="title"/>
          </p:nvPr>
        </p:nvSpPr>
        <p:spPr/>
        <p:txBody>
          <a:bodyPr/>
          <a:lstStyle/>
          <a:p>
            <a:r>
              <a:rPr lang="en-US" dirty="0" smtClean="0"/>
              <a:t>Historical Significance</a:t>
            </a:r>
            <a:endParaRPr lang="en-US" dirty="0"/>
          </a:p>
        </p:txBody>
      </p:sp>
    </p:spTree>
    <p:extLst>
      <p:ext uri="{BB962C8B-B14F-4D97-AF65-F5344CB8AC3E}">
        <p14:creationId xmlns:p14="http://schemas.microsoft.com/office/powerpoint/2010/main" val="253318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600" dirty="0" smtClean="0"/>
              <a:t>Events of History Timeline</a:t>
            </a:r>
            <a:endParaRPr lang="en-US" sz="6600" dirty="0"/>
          </a:p>
        </p:txBody>
      </p:sp>
      <p:sp>
        <p:nvSpPr>
          <p:cNvPr id="3" name="Title 2"/>
          <p:cNvSpPr>
            <a:spLocks noGrp="1"/>
          </p:cNvSpPr>
          <p:nvPr>
            <p:ph type="title"/>
          </p:nvPr>
        </p:nvSpPr>
        <p:spPr/>
        <p:txBody>
          <a:bodyPr/>
          <a:lstStyle/>
          <a:p>
            <a:r>
              <a:rPr lang="en-US" dirty="0" smtClean="0"/>
              <a:t>Activity #1</a:t>
            </a:r>
            <a:endParaRPr lang="en-US" dirty="0"/>
          </a:p>
        </p:txBody>
      </p:sp>
    </p:spTree>
    <p:extLst>
      <p:ext uri="{BB962C8B-B14F-4D97-AF65-F5344CB8AC3E}">
        <p14:creationId xmlns:p14="http://schemas.microsoft.com/office/powerpoint/2010/main" val="1907552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 in a </a:t>
            </a:r>
            <a:r>
              <a:rPr lang="en-US" b="1" dirty="0" smtClean="0"/>
              <a:t>Change</a:t>
            </a:r>
          </a:p>
          <a:p>
            <a:r>
              <a:rPr lang="en-US" b="1" dirty="0" smtClean="0"/>
              <a:t>Reveals</a:t>
            </a:r>
            <a:r>
              <a:rPr lang="en-US" dirty="0" smtClean="0"/>
              <a:t> something about the past or the future</a:t>
            </a:r>
          </a:p>
          <a:p>
            <a:r>
              <a:rPr lang="en-US" dirty="0" smtClean="0"/>
              <a:t>Construct- They are </a:t>
            </a:r>
            <a:r>
              <a:rPr lang="en-US" b="1" dirty="0" smtClean="0"/>
              <a:t>meaningful</a:t>
            </a:r>
            <a:r>
              <a:rPr lang="en-US" dirty="0" smtClean="0"/>
              <a:t> stories that need to be told</a:t>
            </a:r>
          </a:p>
          <a:p>
            <a:r>
              <a:rPr lang="en-US" dirty="0" smtClean="0"/>
              <a:t>Varies from time to time and place to place- history is not fixed it is based on </a:t>
            </a:r>
            <a:r>
              <a:rPr lang="en-US" b="1" dirty="0" smtClean="0"/>
              <a:t>perspectives</a:t>
            </a:r>
            <a:r>
              <a:rPr lang="en-US" dirty="0" smtClean="0"/>
              <a:t>. (worldview)</a:t>
            </a:r>
            <a:endParaRPr lang="en-US" dirty="0"/>
          </a:p>
        </p:txBody>
      </p:sp>
      <p:sp>
        <p:nvSpPr>
          <p:cNvPr id="3" name="Title 2"/>
          <p:cNvSpPr>
            <a:spLocks noGrp="1"/>
          </p:cNvSpPr>
          <p:nvPr>
            <p:ph type="title"/>
          </p:nvPr>
        </p:nvSpPr>
        <p:spPr/>
        <p:txBody>
          <a:bodyPr/>
          <a:lstStyle/>
          <a:p>
            <a:r>
              <a:rPr lang="en-US" dirty="0" smtClean="0"/>
              <a:t>Historical Significance</a:t>
            </a:r>
            <a:endParaRPr lang="en-US" dirty="0"/>
          </a:p>
        </p:txBody>
      </p:sp>
    </p:spTree>
    <p:extLst>
      <p:ext uri="{BB962C8B-B14F-4D97-AF65-F5344CB8AC3E}">
        <p14:creationId xmlns:p14="http://schemas.microsoft.com/office/powerpoint/2010/main" val="799317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7200" dirty="0" smtClean="0"/>
              <a:t>How do we Know what we know?</a:t>
            </a:r>
            <a:endParaRPr lang="en-US" sz="7200" dirty="0"/>
          </a:p>
        </p:txBody>
      </p:sp>
      <p:sp>
        <p:nvSpPr>
          <p:cNvPr id="3" name="Title 2"/>
          <p:cNvSpPr>
            <a:spLocks noGrp="1"/>
          </p:cNvSpPr>
          <p:nvPr>
            <p:ph type="title"/>
          </p:nvPr>
        </p:nvSpPr>
        <p:spPr/>
        <p:txBody>
          <a:bodyPr/>
          <a:lstStyle/>
          <a:p>
            <a:r>
              <a:rPr lang="en-US" dirty="0" smtClean="0"/>
              <a:t>Primary Source Evidence</a:t>
            </a:r>
            <a:endParaRPr lang="en-US" dirty="0"/>
          </a:p>
        </p:txBody>
      </p:sp>
    </p:spTree>
    <p:extLst>
      <p:ext uri="{BB962C8B-B14F-4D97-AF65-F5344CB8AC3E}">
        <p14:creationId xmlns:p14="http://schemas.microsoft.com/office/powerpoint/2010/main" val="129127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8000" dirty="0" smtClean="0"/>
              <a:t>Chart Your History</a:t>
            </a:r>
            <a:endParaRPr lang="en-US" sz="8000" dirty="0"/>
          </a:p>
        </p:txBody>
      </p:sp>
      <p:sp>
        <p:nvSpPr>
          <p:cNvPr id="3" name="Title 2"/>
          <p:cNvSpPr>
            <a:spLocks noGrp="1"/>
          </p:cNvSpPr>
          <p:nvPr>
            <p:ph type="title"/>
          </p:nvPr>
        </p:nvSpPr>
        <p:spPr/>
        <p:txBody>
          <a:bodyPr/>
          <a:lstStyle/>
          <a:p>
            <a:r>
              <a:rPr lang="en-US" dirty="0" smtClean="0"/>
              <a:t>Activity #2</a:t>
            </a:r>
            <a:endParaRPr lang="en-US" dirty="0"/>
          </a:p>
        </p:txBody>
      </p:sp>
    </p:spTree>
    <p:extLst>
      <p:ext uri="{BB962C8B-B14F-4D97-AF65-F5344CB8AC3E}">
        <p14:creationId xmlns:p14="http://schemas.microsoft.com/office/powerpoint/2010/main" val="174776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Interpretation</a:t>
            </a:r>
            <a:r>
              <a:rPr lang="en-US" dirty="0" smtClean="0"/>
              <a:t> based on Influences from Primary sources</a:t>
            </a:r>
          </a:p>
          <a:p>
            <a:r>
              <a:rPr lang="en-US" b="1" dirty="0" smtClean="0"/>
              <a:t>Ask</a:t>
            </a:r>
            <a:r>
              <a:rPr lang="en-US" dirty="0" smtClean="0"/>
              <a:t> Good questions- read between the lines</a:t>
            </a:r>
          </a:p>
          <a:p>
            <a:r>
              <a:rPr lang="en-US" b="1" dirty="0" smtClean="0"/>
              <a:t>Worldview</a:t>
            </a:r>
            <a:r>
              <a:rPr lang="en-US" dirty="0" smtClean="0"/>
              <a:t> of the source</a:t>
            </a:r>
          </a:p>
          <a:p>
            <a:r>
              <a:rPr lang="en-US" dirty="0" smtClean="0"/>
              <a:t>Look at the </a:t>
            </a:r>
            <a:r>
              <a:rPr lang="en-US" b="1" dirty="0" smtClean="0"/>
              <a:t>historical setting</a:t>
            </a:r>
          </a:p>
          <a:p>
            <a:r>
              <a:rPr lang="en-US" b="1" dirty="0" smtClean="0"/>
              <a:t>Back it up- </a:t>
            </a:r>
            <a:r>
              <a:rPr lang="en-US" dirty="0" smtClean="0"/>
              <a:t>never stand alone.</a:t>
            </a:r>
            <a:endParaRPr lang="en-US" dirty="0"/>
          </a:p>
        </p:txBody>
      </p:sp>
      <p:sp>
        <p:nvSpPr>
          <p:cNvPr id="3" name="Title 2"/>
          <p:cNvSpPr>
            <a:spLocks noGrp="1"/>
          </p:cNvSpPr>
          <p:nvPr>
            <p:ph type="title"/>
          </p:nvPr>
        </p:nvSpPr>
        <p:spPr/>
        <p:txBody>
          <a:bodyPr/>
          <a:lstStyle/>
          <a:p>
            <a:r>
              <a:rPr lang="en-US" dirty="0" smtClean="0"/>
              <a:t>Primary Source Evidence</a:t>
            </a:r>
            <a:endParaRPr lang="en-US" dirty="0"/>
          </a:p>
        </p:txBody>
      </p:sp>
    </p:spTree>
    <p:extLst>
      <p:ext uri="{BB962C8B-B14F-4D97-AF65-F5344CB8AC3E}">
        <p14:creationId xmlns:p14="http://schemas.microsoft.com/office/powerpoint/2010/main" val="305086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800" dirty="0">
                <a:hlinkClick r:id="rId2"/>
              </a:rPr>
              <a:t>http://www.learner.org/courses/amerhistory/interactives</a:t>
            </a:r>
            <a:r>
              <a:rPr lang="en-US" sz="4800" dirty="0" smtClean="0">
                <a:hlinkClick r:id="rId2"/>
              </a:rPr>
              <a:t>/</a:t>
            </a:r>
            <a:endParaRPr lang="en-US" sz="4800" dirty="0" smtClean="0"/>
          </a:p>
          <a:p>
            <a:endParaRPr lang="en-US" dirty="0"/>
          </a:p>
        </p:txBody>
      </p:sp>
      <p:sp>
        <p:nvSpPr>
          <p:cNvPr id="3" name="Title 2"/>
          <p:cNvSpPr>
            <a:spLocks noGrp="1"/>
          </p:cNvSpPr>
          <p:nvPr>
            <p:ph type="title"/>
          </p:nvPr>
        </p:nvSpPr>
        <p:spPr/>
        <p:txBody>
          <a:bodyPr/>
          <a:lstStyle/>
          <a:p>
            <a:r>
              <a:rPr lang="en-US" dirty="0" smtClean="0"/>
              <a:t>Examine Artifacts</a:t>
            </a:r>
            <a:endParaRPr lang="en-US" dirty="0"/>
          </a:p>
        </p:txBody>
      </p:sp>
    </p:spTree>
    <p:extLst>
      <p:ext uri="{BB962C8B-B14F-4D97-AF65-F5344CB8AC3E}">
        <p14:creationId xmlns:p14="http://schemas.microsoft.com/office/powerpoint/2010/main" val="3538922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527</TotalTime>
  <Words>481</Words>
  <Application>Microsoft Office PowerPoint</Application>
  <PresentationFormat>On-screen Show (4:3)</PresentationFormat>
  <Paragraphs>80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Hardcover</vt:lpstr>
      <vt:lpstr>Historical thinking concepts</vt:lpstr>
      <vt:lpstr> History?</vt:lpstr>
      <vt:lpstr>Historical Significance</vt:lpstr>
      <vt:lpstr>Activity #1</vt:lpstr>
      <vt:lpstr>Historical Significance</vt:lpstr>
      <vt:lpstr>Primary Source Evidence</vt:lpstr>
      <vt:lpstr>Activity #2</vt:lpstr>
      <vt:lpstr>Primary Source Evidence</vt:lpstr>
      <vt:lpstr>Examine Artifacts</vt:lpstr>
      <vt:lpstr>Continuity and Change</vt:lpstr>
      <vt:lpstr>Activity (BLM: 3.1)</vt:lpstr>
      <vt:lpstr>Continuity or Change?</vt:lpstr>
      <vt:lpstr>Continuity or Change?</vt:lpstr>
      <vt:lpstr>Continuity and Change</vt:lpstr>
      <vt:lpstr>Timeline of continuity and change</vt:lpstr>
      <vt:lpstr>Ethical Dimensions of History</vt:lpstr>
      <vt:lpstr>How can history help us live in the present?</vt:lpstr>
      <vt:lpstr>When is a textbook like a movie?</vt:lpstr>
      <vt:lpstr>Ethical Judgment</vt:lpstr>
      <vt:lpstr>Ethical dimensions of History</vt:lpstr>
      <vt:lpstr>Memorials</vt:lpstr>
      <vt:lpstr>Assess a memorial</vt:lpstr>
      <vt:lpstr>Cause and Consequence</vt:lpstr>
      <vt:lpstr>Cause and Consequence</vt:lpstr>
      <vt:lpstr>PowerPoint Presentation</vt:lpstr>
      <vt:lpstr>Vancouver anti-Chinese riot of 1887 </vt:lpstr>
    </vt:vector>
  </TitlesOfParts>
  <Company>NBDOE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thinking concepts</dc:title>
  <dc:creator>Gopee, David (ASD-N)</dc:creator>
  <cp:lastModifiedBy>Gopee, David (ASD-N)</cp:lastModifiedBy>
  <cp:revision>21</cp:revision>
  <dcterms:created xsi:type="dcterms:W3CDTF">2014-09-04T11:27:26Z</dcterms:created>
  <dcterms:modified xsi:type="dcterms:W3CDTF">2014-09-08T11:37:52Z</dcterms:modified>
</cp:coreProperties>
</file>