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03D050E-ADD8-45C0-9820-A2AC2A0E370F}" type="datetimeFigureOut">
              <a:rPr lang="en-US" smtClean="0"/>
              <a:t>4/1/2015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C6BF3F7-DA61-427C-91FA-5FB888DFDC48}"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3D050E-ADD8-45C0-9820-A2AC2A0E370F}"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BF3F7-DA61-427C-91FA-5FB888DFDC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3D050E-ADD8-45C0-9820-A2AC2A0E370F}"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BF3F7-DA61-427C-91FA-5FB888DFDC4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3D050E-ADD8-45C0-9820-A2AC2A0E370F}"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BF3F7-DA61-427C-91FA-5FB888DFDC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03D050E-ADD8-45C0-9820-A2AC2A0E370F}"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7C6BF3F7-DA61-427C-91FA-5FB888DFDC4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03D050E-ADD8-45C0-9820-A2AC2A0E370F}"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BF3F7-DA61-427C-91FA-5FB888DFDC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03D050E-ADD8-45C0-9820-A2AC2A0E370F}" type="datetimeFigureOut">
              <a:rPr lang="en-US" smtClean="0"/>
              <a:t>4/1/2015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6BF3F7-DA61-427C-91FA-5FB888DFDC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03D050E-ADD8-45C0-9820-A2AC2A0E370F}" type="datetimeFigureOut">
              <a:rPr lang="en-US" smtClean="0"/>
              <a:t>4/1/2015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6BF3F7-DA61-427C-91FA-5FB888DFDC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D050E-ADD8-45C0-9820-A2AC2A0E370F}" type="datetimeFigureOut">
              <a:rPr lang="en-US" smtClean="0"/>
              <a:t>4/1/2015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6BF3F7-DA61-427C-91FA-5FB888DFDC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03D050E-ADD8-45C0-9820-A2AC2A0E370F}"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BF3F7-DA61-427C-91FA-5FB888DFDC4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03D050E-ADD8-45C0-9820-A2AC2A0E370F}"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BF3F7-DA61-427C-91FA-5FB888DFDC4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03D050E-ADD8-45C0-9820-A2AC2A0E370F}" type="datetimeFigureOut">
              <a:rPr lang="en-US" smtClean="0"/>
              <a:t>4/1/2015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C6BF3F7-DA61-427C-91FA-5FB888DFDC4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usinessinsider.com/oreos-super-bowl-power-outage-tweet-was-18-months-in-the-making-2013-3" TargetMode="Externa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gq_EZjhHaDY"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 y="152400"/>
            <a:ext cx="8229600" cy="1828800"/>
          </a:xfrm>
        </p:spPr>
        <p:txBody>
          <a:bodyPr>
            <a:normAutofit fontScale="90000"/>
          </a:bodyPr>
          <a:lstStyle/>
          <a:p>
            <a:r>
              <a:rPr lang="en-US" dirty="0" smtClean="0"/>
              <a:t>Psychological Reasons for Consuming</a:t>
            </a:r>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8458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608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8077200" cy="2246769"/>
          </a:xfrm>
          <a:prstGeom prst="rect">
            <a:avLst/>
          </a:prstGeom>
        </p:spPr>
        <p:txBody>
          <a:bodyPr wrap="square">
            <a:spAutoFit/>
          </a:bodyPr>
          <a:lstStyle/>
          <a:p>
            <a:pPr algn="ctr"/>
            <a:r>
              <a:rPr lang="en-US" sz="2000" b="1" dirty="0">
                <a:solidFill>
                  <a:srgbClr val="FF0000"/>
                </a:solidFill>
              </a:rPr>
              <a:t>Digital advertising </a:t>
            </a:r>
            <a:r>
              <a:rPr lang="en-US" sz="2000" dirty="0"/>
              <a:t>refers to using technology, social media and the Internet to attract consumers. This form of advertising includes electronic billboards in sports arenas, digitally inserting a product logo or content on the ice during a hockey game, and even inserting specialized ads into scenes from TV shows, movies, video games and apps. Custom or targeted digital ads can also be delivered to computers, tablets and smartphones.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3657600"/>
            <a:ext cx="328612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019425"/>
            <a:ext cx="356235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3930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267200"/>
            <a:ext cx="32208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CONSUMERISM</a:t>
            </a:r>
            <a:endParaRPr lang="en-US" dirty="0"/>
          </a:p>
        </p:txBody>
      </p:sp>
      <p:sp>
        <p:nvSpPr>
          <p:cNvPr id="3" name="Content Placeholder 2"/>
          <p:cNvSpPr>
            <a:spLocks noGrp="1"/>
          </p:cNvSpPr>
          <p:nvPr>
            <p:ph idx="1"/>
          </p:nvPr>
        </p:nvSpPr>
        <p:spPr>
          <a:xfrm>
            <a:off x="228600" y="1447800"/>
            <a:ext cx="8229600" cy="4709160"/>
          </a:xfrm>
        </p:spPr>
        <p:txBody>
          <a:bodyPr/>
          <a:lstStyle/>
          <a:p>
            <a:r>
              <a:rPr lang="en-US" dirty="0" smtClean="0"/>
              <a:t>Why do we buy so much?</a:t>
            </a:r>
          </a:p>
          <a:p>
            <a:r>
              <a:rPr lang="en-US" dirty="0" smtClean="0"/>
              <a:t>How many cars in your driveway?</a:t>
            </a:r>
          </a:p>
          <a:p>
            <a:r>
              <a:rPr lang="en-US" dirty="0" smtClean="0"/>
              <a:t>How many shirts in your closets?</a:t>
            </a:r>
          </a:p>
          <a:p>
            <a:r>
              <a:rPr lang="en-US" dirty="0" smtClean="0"/>
              <a:t>How much food do you eat each day?</a:t>
            </a:r>
          </a:p>
          <a:p>
            <a:r>
              <a:rPr lang="en-US" dirty="0" smtClean="0"/>
              <a:t>How many electronic devices are there in your home?</a:t>
            </a:r>
          </a:p>
          <a:p>
            <a:pPr marL="137160" indent="0">
              <a:buNone/>
            </a:pPr>
            <a:endParaRPr lang="en-US" dirty="0"/>
          </a:p>
          <a:p>
            <a:pPr marL="137160" indent="0">
              <a:buNone/>
            </a:pPr>
            <a:r>
              <a:rPr lang="en-US" b="1" dirty="0" smtClean="0"/>
              <a:t>CONSUMERISM</a:t>
            </a:r>
            <a:r>
              <a:rPr lang="en-US" dirty="0" smtClean="0"/>
              <a:t> refers to our </a:t>
            </a:r>
          </a:p>
          <a:p>
            <a:pPr marL="137160" indent="0">
              <a:buNone/>
            </a:pPr>
            <a:r>
              <a:rPr lang="en-US" dirty="0"/>
              <a:t>s</a:t>
            </a:r>
            <a:r>
              <a:rPr lang="en-US" dirty="0" smtClean="0"/>
              <a:t>pending habits.</a:t>
            </a:r>
            <a:endParaRPr lang="en-US" dirty="0"/>
          </a:p>
        </p:txBody>
      </p:sp>
    </p:spTree>
    <p:extLst>
      <p:ext uri="{BB962C8B-B14F-4D97-AF65-F5344CB8AC3E}">
        <p14:creationId xmlns:p14="http://schemas.microsoft.com/office/powerpoint/2010/main" val="705784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153400" cy="4832092"/>
          </a:xfrm>
          <a:prstGeom prst="rect">
            <a:avLst/>
          </a:prstGeom>
        </p:spPr>
        <p:txBody>
          <a:bodyPr wrap="square">
            <a:spAutoFit/>
          </a:bodyPr>
          <a:lstStyle/>
          <a:p>
            <a:pPr algn="ctr"/>
            <a:r>
              <a:rPr lang="en-US" sz="2800" dirty="0" smtClean="0"/>
              <a:t>“In our society, we don't buy things so we can just survive or barely live. Most of what we buy is so we can have a comfortable life and appear to be richer or more powerful and attractive to other people. Since this is why we spend our money, there's nothing wrong if advertisers promise to help make us feel richer or prettier or happier. Advertisers don't make us feel insecure or unhappy about our popularity, bodies or status—we do that to ourselves. Advertisers just offer ways we can feel better than we already do.”</a:t>
            </a:r>
            <a:endParaRPr lang="en-US" sz="2800" dirty="0"/>
          </a:p>
        </p:txBody>
      </p:sp>
    </p:spTree>
    <p:extLst>
      <p:ext uri="{BB962C8B-B14F-4D97-AF65-F5344CB8AC3E}">
        <p14:creationId xmlns:p14="http://schemas.microsoft.com/office/powerpoint/2010/main" val="2032451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Marketers are targeting YOU</a:t>
            </a:r>
            <a:endParaRPr lang="en-US" dirty="0"/>
          </a:p>
        </p:txBody>
      </p:sp>
      <p:sp>
        <p:nvSpPr>
          <p:cNvPr id="3" name="Rectangle 2"/>
          <p:cNvSpPr/>
          <p:nvPr/>
        </p:nvSpPr>
        <p:spPr>
          <a:xfrm>
            <a:off x="1066800" y="1219200"/>
            <a:ext cx="7086600" cy="1077218"/>
          </a:xfrm>
          <a:prstGeom prst="rect">
            <a:avLst/>
          </a:prstGeom>
        </p:spPr>
        <p:txBody>
          <a:bodyPr wrap="square">
            <a:spAutoFit/>
          </a:bodyPr>
          <a:lstStyle/>
          <a:p>
            <a:pPr algn="ctr"/>
            <a:r>
              <a:rPr lang="en-US" sz="3200" dirty="0" smtClean="0"/>
              <a:t>The competition to create an ad that catches your interest is fierce!</a:t>
            </a:r>
            <a:endParaRPr lang="en-US" sz="3200" dirty="0"/>
          </a:p>
        </p:txBody>
      </p:sp>
      <p:sp>
        <p:nvSpPr>
          <p:cNvPr id="4" name="Rectangle 3"/>
          <p:cNvSpPr/>
          <p:nvPr/>
        </p:nvSpPr>
        <p:spPr>
          <a:xfrm>
            <a:off x="457200" y="2369181"/>
            <a:ext cx="8001000" cy="1015663"/>
          </a:xfrm>
          <a:prstGeom prst="rect">
            <a:avLst/>
          </a:prstGeom>
        </p:spPr>
        <p:txBody>
          <a:bodyPr wrap="square">
            <a:spAutoFit/>
          </a:bodyPr>
          <a:lstStyle/>
          <a:p>
            <a:pPr marL="285750" indent="-285750" algn="ctr">
              <a:buFont typeface="Arial" pitchFamily="34" charset="0"/>
              <a:buChar char="•"/>
            </a:pPr>
            <a:r>
              <a:rPr lang="en-US" sz="2000" b="1" dirty="0" smtClean="0">
                <a:solidFill>
                  <a:srgbClr val="FF0000"/>
                </a:solidFill>
              </a:rPr>
              <a:t>Ambient advertising </a:t>
            </a:r>
            <a:r>
              <a:rPr lang="en-US" sz="2000" dirty="0" smtClean="0"/>
              <a:t>describes advertising that uses new and imaginative locations and forms to take advantage of those spaces where traditional advertising doesn't usually appear.</a:t>
            </a:r>
            <a:endParaRPr lang="en-US" sz="20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718381"/>
            <a:ext cx="3810000" cy="2837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700" y="4099858"/>
            <a:ext cx="4241042" cy="2074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791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05800" cy="2677656"/>
          </a:xfrm>
          <a:prstGeom prst="rect">
            <a:avLst/>
          </a:prstGeom>
        </p:spPr>
        <p:txBody>
          <a:bodyPr wrap="square">
            <a:spAutoFit/>
          </a:bodyPr>
          <a:lstStyle/>
          <a:p>
            <a:pPr marL="285750" indent="-285750">
              <a:buFont typeface="Arial" pitchFamily="34" charset="0"/>
              <a:buChar char="•"/>
            </a:pPr>
            <a:r>
              <a:rPr lang="en-US" sz="2400" b="1" dirty="0" smtClean="0">
                <a:solidFill>
                  <a:srgbClr val="FF0000"/>
                </a:solidFill>
              </a:rPr>
              <a:t>Stealth Endorsers</a:t>
            </a:r>
            <a:r>
              <a:rPr lang="en-US" sz="2400" dirty="0" smtClean="0">
                <a:solidFill>
                  <a:srgbClr val="FF0000"/>
                </a:solidFill>
              </a:rPr>
              <a:t>: </a:t>
            </a:r>
            <a:r>
              <a:rPr lang="en-US" sz="2400" dirty="0" smtClean="0"/>
              <a:t>advertisers are using a new technique to use celebrities to sell products: </a:t>
            </a:r>
            <a:r>
              <a:rPr lang="en-US" sz="2400" u="sng" dirty="0" smtClean="0"/>
              <a:t>stealth endorsement</a:t>
            </a:r>
            <a:r>
              <a:rPr lang="en-US" sz="2400" dirty="0" smtClean="0"/>
              <a:t>. The trend now is to brand celebrities with specific merchandise by having them use or wear products in public appearances or promote them in media interviews—without making it clear that the celebrities are paid</a:t>
            </a:r>
            <a:endParaRPr 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982" y="3581400"/>
            <a:ext cx="3592286"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19224" r="48935" b="19224"/>
          <a:stretch/>
        </p:blipFill>
        <p:spPr bwMode="auto">
          <a:xfrm>
            <a:off x="4596245" y="2822493"/>
            <a:ext cx="3962400" cy="3582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596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382000" cy="1938992"/>
          </a:xfrm>
          <a:prstGeom prst="rect">
            <a:avLst/>
          </a:prstGeom>
        </p:spPr>
        <p:txBody>
          <a:bodyPr wrap="square">
            <a:spAutoFit/>
          </a:bodyPr>
          <a:lstStyle/>
          <a:p>
            <a:pPr marL="342900" indent="-342900">
              <a:buFont typeface="Arial" pitchFamily="34" charset="0"/>
              <a:buChar char="•"/>
            </a:pPr>
            <a:r>
              <a:rPr lang="en-US" sz="2400" dirty="0" smtClean="0"/>
              <a:t>Corporations often pay to have the </a:t>
            </a:r>
            <a:r>
              <a:rPr lang="en-US" sz="2400" b="1" u="sng" dirty="0" smtClean="0">
                <a:solidFill>
                  <a:srgbClr val="FF0000"/>
                </a:solidFill>
              </a:rPr>
              <a:t>naming rights </a:t>
            </a:r>
            <a:r>
              <a:rPr lang="en-US" sz="2400" dirty="0" smtClean="0"/>
              <a:t>for high-profile public places (including parks, schools, libraries and museums) to keep their names in the public's mind, and associated with positive, trusted images. </a:t>
            </a: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410691"/>
            <a:ext cx="3200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618" y="2278428"/>
            <a:ext cx="443204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6938" y="4267200"/>
            <a:ext cx="4343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228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3509" y="381000"/>
            <a:ext cx="7772400" cy="1200329"/>
          </a:xfrm>
          <a:prstGeom prst="rect">
            <a:avLst/>
          </a:prstGeom>
        </p:spPr>
        <p:txBody>
          <a:bodyPr wrap="square">
            <a:spAutoFit/>
          </a:bodyPr>
          <a:lstStyle/>
          <a:p>
            <a:pPr algn="ctr"/>
            <a:r>
              <a:rPr lang="en-US" sz="2400" b="1" dirty="0" smtClean="0">
                <a:solidFill>
                  <a:srgbClr val="FF0000"/>
                </a:solidFill>
              </a:rPr>
              <a:t>Targeted Advertising:  </a:t>
            </a:r>
            <a:r>
              <a:rPr lang="en-US" sz="2400" dirty="0"/>
              <a:t>advertisers collect information about you and then send targeted ads that match your interests directly to you.</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362200"/>
            <a:ext cx="6858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342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077200" cy="2308324"/>
          </a:xfrm>
          <a:prstGeom prst="rect">
            <a:avLst/>
          </a:prstGeom>
        </p:spPr>
        <p:txBody>
          <a:bodyPr wrap="square">
            <a:spAutoFit/>
          </a:bodyPr>
          <a:lstStyle/>
          <a:p>
            <a:pPr algn="ctr"/>
            <a:r>
              <a:rPr lang="en-US" sz="2400" b="1" dirty="0">
                <a:solidFill>
                  <a:srgbClr val="FF0000"/>
                </a:solidFill>
              </a:rPr>
              <a:t>Cross merchandising </a:t>
            </a:r>
            <a:r>
              <a:rPr lang="en-US" sz="2400" dirty="0"/>
              <a:t>is displaying products of similar or different categories in the same area, in order to increase sales. For example, displaying batteries next to flashlights. Another example would be a store mannequin dressed to display a featured brand of jeans also wearing a shirt and shoes that the store sells.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764" y="2924175"/>
            <a:ext cx="3834947"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24175"/>
            <a:ext cx="41910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708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509" y="228600"/>
            <a:ext cx="8382000" cy="1938992"/>
          </a:xfrm>
          <a:prstGeom prst="rect">
            <a:avLst/>
          </a:prstGeom>
        </p:spPr>
        <p:txBody>
          <a:bodyPr wrap="square">
            <a:spAutoFit/>
          </a:bodyPr>
          <a:lstStyle/>
          <a:p>
            <a:pPr algn="ctr"/>
            <a:r>
              <a:rPr lang="en-US" sz="2000" b="1" dirty="0">
                <a:solidFill>
                  <a:srgbClr val="FF0000"/>
                </a:solidFill>
              </a:rPr>
              <a:t>Product placement </a:t>
            </a:r>
            <a:r>
              <a:rPr lang="en-US" sz="2000" dirty="0"/>
              <a:t>is as simple as it sounds: products are placed (for a fee) in movies, television shows, music videos and video games where they seem to be natural parts of the set or the action. Just as stealth endorsers are supposed to fool viewers into thinking a product appears naturally, rather than as a paid ad, product placements are designed to make you think a product "belongs" in a certain setting.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48782"/>
            <a:ext cx="2474920" cy="1478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136" y="2435768"/>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85855" y="4419600"/>
            <a:ext cx="4253345" cy="2031325"/>
          </a:xfrm>
          <a:prstGeom prst="rect">
            <a:avLst/>
          </a:prstGeom>
        </p:spPr>
        <p:txBody>
          <a:bodyPr wrap="square">
            <a:spAutoFit/>
          </a:bodyPr>
          <a:lstStyle/>
          <a:p>
            <a:r>
              <a:rPr lang="en-US" dirty="0"/>
              <a:t>Britney Spears promoted her Radiance fragrance and reportedly made a cool half million for pitching Sony electronics, Make Up Forever cosmetics and the dating Web site PlentyOfFish.com and in her “Hold It Against Me” clip.</a:t>
            </a:r>
          </a:p>
        </p:txBody>
      </p:sp>
      <p:sp>
        <p:nvSpPr>
          <p:cNvPr id="5" name="Rectangle 4"/>
          <p:cNvSpPr/>
          <p:nvPr/>
        </p:nvSpPr>
        <p:spPr>
          <a:xfrm>
            <a:off x="34637" y="5435262"/>
            <a:ext cx="4572000" cy="923330"/>
          </a:xfrm>
          <a:prstGeom prst="rect">
            <a:avLst/>
          </a:prstGeom>
        </p:spPr>
        <p:txBody>
          <a:bodyPr>
            <a:spAutoFit/>
          </a:bodyPr>
          <a:lstStyle/>
          <a:p>
            <a:r>
              <a:rPr lang="en-US" dirty="0"/>
              <a:t>Jennifer Lopez advertised BMW, Swarovski crystals and Crown Royal whiskey in “On the Floor.”</a:t>
            </a: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635759"/>
            <a:ext cx="2667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1667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56</TotalTime>
  <Words>582</Words>
  <Application>Microsoft Office PowerPoint</Application>
  <PresentationFormat>On-screen Show (4:3)</PresentationFormat>
  <Paragraphs>22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Apex</vt:lpstr>
      <vt:lpstr>Psychological Reasons for Consuming</vt:lpstr>
      <vt:lpstr>CONSUMERISM</vt:lpstr>
      <vt:lpstr>PowerPoint Presentation</vt:lpstr>
      <vt:lpstr>Marketers are targeting YOU</vt:lpstr>
      <vt:lpstr>PowerPoint Presentation</vt:lpstr>
      <vt:lpstr>PowerPoint Presentation</vt:lpstr>
      <vt:lpstr>PowerPoint Presentation</vt:lpstr>
      <vt:lpstr>PowerPoint Presentation</vt:lpstr>
      <vt:lpstr>PowerPoint Presentation</vt:lpstr>
      <vt:lpstr>PowerPoint Presentation</vt:lpstr>
    </vt:vector>
  </TitlesOfParts>
  <Company>NBED School District 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Reasons for Consuming</dc:title>
  <dc:creator>Curtis, Candace  (ASD-N)</dc:creator>
  <cp:lastModifiedBy>Curtis, Candace  (ASD-N)</cp:lastModifiedBy>
  <cp:revision>6</cp:revision>
  <dcterms:created xsi:type="dcterms:W3CDTF">2015-03-31T16:41:59Z</dcterms:created>
  <dcterms:modified xsi:type="dcterms:W3CDTF">2015-04-01T11:20:01Z</dcterms:modified>
</cp:coreProperties>
</file>