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67" r:id="rId3"/>
    <p:sldMasterId id="2147483669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7" r:id="rId14"/>
    <p:sldId id="268" r:id="rId15"/>
    <p:sldId id="273" r:id="rId16"/>
    <p:sldId id="269" r:id="rId1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9C6B3-BDBC-4D47-B6D0-CCA5EF0C39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D1B02-6E62-4F6C-BF89-D20FE5F354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91BB8-8931-41F8-8CB1-2E00EFE48C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A2D2E27-67D4-428F-B192-BA53515D7E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4813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813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3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813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813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3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813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14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4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8142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814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814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CB842F9-2480-4CFE-8F48-0D78252F06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2FAE64-36F2-474B-B6F1-816AC03778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F5A0D-294A-4C93-8845-69E69296CF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705F4-29B8-41BD-8844-4E0CF4795F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900746-F32F-4BA1-99B7-96BA83891E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81A23-7AC6-4725-9A00-46C9F28124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2848D-68D6-4D48-800B-E6998E6265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3FC68-FF6C-4B19-B764-25589BD6D6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3A58-1CB9-4B8B-8FA1-DBE5838833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55C01D-96E7-415F-A8C0-B8B6C2DF2B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5A8A9-02AA-427E-88B0-D1C4D04159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5DC44-B84B-4002-ABE5-D4C6F17482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57A4259-27CD-43B7-978A-0BA8F6A5CC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D4BB568-70EA-411F-AFB2-7982959E8F5D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55304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55305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6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7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8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9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0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1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2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3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4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5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6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7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8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9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0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1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2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3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4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5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6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7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8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9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0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1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2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3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4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5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336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83357A-640F-45A9-BEFC-4779C3B4093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E8C12-7F89-4FE3-973D-7FB389FBACF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2C6CE8-C2EF-4005-BF04-95B90BD5DBB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9E9A4-D2F4-4270-A1B3-2A6A6EFB27B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A1514-EE93-4401-B24A-9FB16DAD11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112857-A9BB-4FCF-8FF7-D4EB584FA43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1D2CB-7567-4A0E-9296-B4AC846BE25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3C4DC3-CF11-4125-A56B-9E5D2FD41FA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13B81-F747-488E-B79A-94B0CA5EAFD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3B739-83C5-4781-B23E-DBAE3179375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51888-C25E-4026-A167-135990F1676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672EB86-DDD4-49BA-A996-6561CA3C044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4516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B399A75-EB24-4A1B-9FE4-CD6C25C60BE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80E68-2D05-4C26-8C82-2FBF1F990E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4ADA4-21F0-4272-A20D-B13B3CC803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E830B-4C70-43A1-BC2A-C1723E331B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27BA2-61BD-4D7F-9A1C-80654FCC9B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6FD8B-6EE6-4397-AE1A-760622A7EB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B5EA3-ECF7-4906-9D1A-372A38803C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A3812-597F-4819-A8DB-D76D258942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25619-DC8C-434A-BDF1-DCDDCD3AAE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5C5C8-C018-4518-9ADD-7B8D054ACA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D2FC0-C842-46AF-8226-F0D8D7C00A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B293C-503F-4B20-AE21-2BD0F90DAE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64EB7-3509-44B8-B744-E3B631B56E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88CE33-952B-44B4-B47C-F5F38AE944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9D984-4BFA-43CC-8274-F3D1E4FF56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A95DD-8EE8-4CC3-8E10-59302A446F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4A1F9A-6D27-41CB-8550-ECF9955957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FD0BD61-BACC-4098-B310-25F0533752D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71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>
              <a:latin typeface="Tahoma" pitchFamily="34" charset="0"/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>
              <a:latin typeface="Tahoma" pitchFamily="34" charset="0"/>
            </a:endParaRP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>
              <a:latin typeface="Tahoma" pitchFamily="34" charset="0"/>
            </a:endParaRP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>
              <a:latin typeface="Tahoma" pitchFamily="34" charset="0"/>
            </a:endParaRP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>
              <a:latin typeface="Tahoma" pitchFamily="34" charset="0"/>
            </a:endParaRP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>
              <a:latin typeface="Tahoma" pitchFamily="34" charset="0"/>
            </a:endParaRP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>
              <a:latin typeface="Tahoma" pitchFamily="34" charset="0"/>
            </a:endParaRPr>
          </a:p>
        </p:txBody>
      </p:sp>
      <p:sp>
        <p:nvSpPr>
          <p:cNvPr id="4711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711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1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711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711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4D7CF0E7-A931-487A-B605-680BC3C0AAF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714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endParaRPr lang="en-US" altLang="en-US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41E01B96-6912-425E-AC09-9229171169D8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54280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5428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12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8FC88E3-CC81-4303-8FA3-0B419A42505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0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CA"/>
              <a:t>Le climat et la météo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/>
              <a:t>Chapitre 2 (suite)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95288" y="404813"/>
            <a:ext cx="84248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r-CA" sz="4400"/>
              <a:t>Les facteurs climatiques</a:t>
            </a:r>
          </a:p>
        </p:txBody>
      </p:sp>
      <p:pic>
        <p:nvPicPr>
          <p:cNvPr id="18435" name="Picture 3" descr="j03010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846263"/>
            <a:ext cx="2303463" cy="2303462"/>
          </a:xfrm>
          <a:prstGeom prst="rect">
            <a:avLst/>
          </a:prstGeom>
          <a:noFill/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843213" y="2344738"/>
            <a:ext cx="51847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CA" sz="3200" b="1">
                <a:solidFill>
                  <a:srgbClr val="006600"/>
                </a:solidFill>
              </a:rPr>
              <a:t>Continentalité</a:t>
            </a:r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1403350" y="2565400"/>
            <a:ext cx="1511300" cy="215900"/>
          </a:xfrm>
          <a:prstGeom prst="leftArrow">
            <a:avLst>
              <a:gd name="adj1" fmla="val 50000"/>
              <a:gd name="adj2" fmla="val 175000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8438" name="Picture 6" descr="j0229131"/>
          <p:cNvPicPr>
            <a:picLocks noChangeAspect="1" noChangeArrowheads="1"/>
          </p:cNvPicPr>
          <p:nvPr/>
        </p:nvPicPr>
        <p:blipFill>
          <a:blip r:embed="rId3" cstate="print">
            <a:lum bright="18000"/>
          </a:blip>
          <a:srcRect/>
          <a:stretch>
            <a:fillRect/>
          </a:stretch>
        </p:blipFill>
        <p:spPr bwMode="auto">
          <a:xfrm>
            <a:off x="250825" y="4365625"/>
            <a:ext cx="2303463" cy="2087563"/>
          </a:xfrm>
          <a:prstGeom prst="rect">
            <a:avLst/>
          </a:prstGeom>
          <a:noFill/>
        </p:spPr>
      </p:pic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2700338" y="4581525"/>
            <a:ext cx="5184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fr-CA" sz="3200" b="1">
                <a:solidFill>
                  <a:srgbClr val="006600"/>
                </a:solidFill>
              </a:rPr>
              <a:t>Proximité à l’océan</a:t>
            </a:r>
          </a:p>
        </p:txBody>
      </p:sp>
      <p:pic>
        <p:nvPicPr>
          <p:cNvPr id="18440" name="Picture 8" descr="j020046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59563" y="4365625"/>
            <a:ext cx="2303462" cy="2087563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2987675" y="2924175"/>
            <a:ext cx="5224463" cy="9159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fr-CA" altLang="zh-CN" b="1">
                <a:ea typeface="SimSun" pitchFamily="2" charset="-122"/>
              </a:rPr>
              <a:t>La continentalité : La surface d'un continent se refroidit et se réchauffe plus rapidement que celle des océans. 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2700338" y="5157788"/>
            <a:ext cx="3887787" cy="11906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fr-CA" altLang="zh-CN" b="1">
                <a:ea typeface="SimSun" pitchFamily="2" charset="-122"/>
              </a:rPr>
              <a:t>La proximité à l’océan : En règle générale, l'océan adoucit les conditions climatiques. </a:t>
            </a:r>
          </a:p>
          <a:p>
            <a:r>
              <a:rPr lang="fr-CA" altLang="zh-CN" b="1">
                <a:ea typeface="SimSun" pitchFamily="2" charset="-122"/>
              </a:rPr>
              <a:t>Amplitude thermique plus faible. 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323850" y="1196975"/>
            <a:ext cx="84248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CA" sz="3200"/>
              <a:t>6. La continentalité et la proximité à l’océan: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547813" y="549275"/>
            <a:ext cx="61991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r-CA" sz="3200" b="1" i="1">
                <a:latin typeface="Times New Roman" pitchFamily="18" charset="0"/>
              </a:rPr>
              <a:t> </a:t>
            </a:r>
            <a:r>
              <a:rPr lang="fr-CA" sz="4000"/>
              <a:t>La continentalité (suite)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0" y="1581150"/>
            <a:ext cx="91440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r-CA" sz="2400">
                <a:latin typeface="Times New Roman" pitchFamily="18" charset="0"/>
              </a:rPr>
              <a:t>* </a:t>
            </a:r>
            <a:r>
              <a:rPr lang="fr-CA" sz="3200" i="1">
                <a:latin typeface="Times New Roman" pitchFamily="18" charset="0"/>
              </a:rPr>
              <a:t>Elle désigne l ’éloignement par rapport à la mer.</a:t>
            </a:r>
            <a:endParaRPr lang="fr-CA" sz="2400">
              <a:latin typeface="Times New Roman" pitchFamily="18" charset="0"/>
            </a:endParaRPr>
          </a:p>
          <a:p>
            <a:pPr algn="l" eaLnBrk="0" hangingPunct="0">
              <a:spcBef>
                <a:spcPct val="50000"/>
              </a:spcBef>
            </a:pPr>
            <a:endParaRPr lang="fr-CA" sz="2400">
              <a:latin typeface="Times New Roman" pitchFamily="18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39750" y="1631950"/>
            <a:ext cx="8001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endParaRPr lang="fr-CA" sz="2400" b="1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fr-CA" sz="2400" b="1">
                <a:latin typeface="Times New Roman" pitchFamily="18" charset="0"/>
              </a:rPr>
              <a:t>Un endroit dans le cœur du pays  aura :</a:t>
            </a:r>
            <a:endParaRPr lang="fr-CA" sz="2400">
              <a:latin typeface="Times New Roman" pitchFamily="18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50825" y="3213100"/>
            <a:ext cx="655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fr-CA" sz="2800" b="1" i="1" u="sng">
                <a:latin typeface="Times New Roman" pitchFamily="18" charset="0"/>
              </a:rPr>
              <a:t> Des écarts de température plus grandes</a:t>
            </a:r>
            <a:endParaRPr lang="fr-CA" sz="2800" b="1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endParaRPr lang="fr-CA" sz="2400">
              <a:latin typeface="Times New Roman" pitchFamily="18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-612775" y="3357563"/>
            <a:ext cx="6858000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fr-CA" sz="2800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endParaRPr lang="fr-CA" sz="2800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fr-CA" sz="2800" b="1" i="1" u="sng">
                <a:latin typeface="Times New Roman" pitchFamily="18" charset="0"/>
              </a:rPr>
              <a:t> Des précipitations plus faibles</a:t>
            </a:r>
            <a:endParaRPr lang="fr-CA" sz="2800">
              <a:latin typeface="Times New Roman" pitchFamily="18" charset="0"/>
            </a:endParaRPr>
          </a:p>
        </p:txBody>
      </p:sp>
      <p:pic>
        <p:nvPicPr>
          <p:cNvPr id="19463" name="Picture 7" descr="j028894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7050" y="2708275"/>
            <a:ext cx="1209675" cy="1381125"/>
          </a:xfrm>
          <a:prstGeom prst="rect">
            <a:avLst/>
          </a:prstGeom>
          <a:noFill/>
        </p:spPr>
      </p:pic>
      <p:pic>
        <p:nvPicPr>
          <p:cNvPr id="19464" name="Picture 8" descr="j01494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725" y="4076700"/>
            <a:ext cx="1820863" cy="18208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j0227653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990600" y="533400"/>
            <a:ext cx="7086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r-CA" sz="3200" i="1">
                <a:latin typeface="Times New Roman" pitchFamily="18" charset="0"/>
              </a:rPr>
              <a:t> </a:t>
            </a:r>
            <a:r>
              <a:rPr lang="fr-CA" sz="4000"/>
              <a:t>La proximité à l’océan (suite)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187450" y="1412875"/>
            <a:ext cx="6705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r-CA" sz="2800" i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fr-CA" sz="2800" b="1">
                <a:solidFill>
                  <a:srgbClr val="FF9900"/>
                </a:solidFill>
                <a:latin typeface="Arial Narrow" pitchFamily="34" charset="0"/>
              </a:rPr>
              <a:t>La proximité à l’océan a </a:t>
            </a:r>
            <a:r>
              <a:rPr lang="fr-CA" sz="2800" b="1" u="sng">
                <a:solidFill>
                  <a:srgbClr val="FF9900"/>
                </a:solidFill>
                <a:latin typeface="Arial Narrow" pitchFamily="34" charset="0"/>
              </a:rPr>
              <a:t>un effet modérateur sur le climat </a:t>
            </a:r>
            <a:r>
              <a:rPr lang="fr-CA" sz="2800" b="1">
                <a:solidFill>
                  <a:srgbClr val="FF9900"/>
                </a:solidFill>
                <a:latin typeface="Arial Narrow" pitchFamily="34" charset="0"/>
              </a:rPr>
              <a:t>du pays.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79388" y="2349500"/>
            <a:ext cx="7467600" cy="436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buFontTx/>
              <a:buChar char="•"/>
            </a:pPr>
            <a:r>
              <a:rPr lang="fr-CA" sz="2800" b="1" i="1" u="sng">
                <a:latin typeface="Arial Narrow" pitchFamily="34" charset="0"/>
              </a:rPr>
              <a:t> les régions côtières  ont  les hivers plus doux</a:t>
            </a:r>
          </a:p>
          <a:p>
            <a:pPr algn="l" eaLnBrk="0" hangingPunct="0">
              <a:spcBef>
                <a:spcPct val="50000"/>
              </a:spcBef>
              <a:buFontTx/>
              <a:buChar char="•"/>
            </a:pPr>
            <a:endParaRPr lang="fr-CA" sz="2800" b="1" i="1" u="sng">
              <a:latin typeface="Arial Narrow" pitchFamily="34" charset="0"/>
            </a:endParaRPr>
          </a:p>
          <a:p>
            <a:pPr algn="l" eaLnBrk="0" hangingPunct="0">
              <a:spcBef>
                <a:spcPct val="50000"/>
              </a:spcBef>
              <a:buFontTx/>
              <a:buChar char="•"/>
            </a:pPr>
            <a:r>
              <a:rPr lang="fr-CA" sz="2800" b="1" i="1" u="sng">
                <a:latin typeface="Arial Narrow" pitchFamily="34" charset="0"/>
              </a:rPr>
              <a:t> les étés plus frais </a:t>
            </a:r>
          </a:p>
          <a:p>
            <a:pPr algn="l" eaLnBrk="0" hangingPunct="0">
              <a:spcBef>
                <a:spcPct val="50000"/>
              </a:spcBef>
              <a:buFontTx/>
              <a:buChar char="•"/>
            </a:pPr>
            <a:endParaRPr lang="fr-CA" sz="2800" i="1">
              <a:solidFill>
                <a:srgbClr val="0000FF"/>
              </a:solidFill>
              <a:latin typeface="Times New Roman" pitchFamily="18" charset="0"/>
            </a:endParaRPr>
          </a:p>
          <a:p>
            <a:pPr algn="l" eaLnBrk="0" hangingPunct="0">
              <a:spcBef>
                <a:spcPct val="50000"/>
              </a:spcBef>
              <a:buFontTx/>
              <a:buChar char="•"/>
            </a:pPr>
            <a:r>
              <a:rPr lang="fr-CA" sz="2800" b="1" i="1" u="sng">
                <a:latin typeface="Arial Narrow" pitchFamily="34" charset="0"/>
              </a:rPr>
              <a:t> les précipitations plus abondantes</a:t>
            </a:r>
            <a:r>
              <a:rPr lang="fr-CA" sz="2800" i="1">
                <a:latin typeface="Arial Narrow" pitchFamily="34" charset="0"/>
              </a:rPr>
              <a:t> </a:t>
            </a:r>
          </a:p>
          <a:p>
            <a:pPr algn="l" eaLnBrk="0" hangingPunct="0">
              <a:spcBef>
                <a:spcPct val="50000"/>
              </a:spcBef>
              <a:buFontTx/>
              <a:buChar char="•"/>
            </a:pPr>
            <a:endParaRPr lang="fr-CA" sz="2800" i="1">
              <a:latin typeface="Arial Narrow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fr-CA" sz="2800" i="1">
                <a:solidFill>
                  <a:srgbClr val="FF9900"/>
                </a:solidFill>
                <a:latin typeface="Arial Narrow" pitchFamily="34" charset="0"/>
              </a:rPr>
              <a:t>que les région plus aux centre du pays.</a:t>
            </a:r>
          </a:p>
        </p:txBody>
      </p:sp>
      <p:pic>
        <p:nvPicPr>
          <p:cNvPr id="24582" name="Picture 6" descr="j02396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4365625"/>
            <a:ext cx="1760538" cy="1616075"/>
          </a:xfrm>
          <a:prstGeom prst="rect">
            <a:avLst/>
          </a:prstGeom>
          <a:noFill/>
        </p:spPr>
      </p:pic>
      <p:pic>
        <p:nvPicPr>
          <p:cNvPr id="24583" name="Picture 7" descr="j029383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475" y="3213100"/>
            <a:ext cx="1108075" cy="1152525"/>
          </a:xfrm>
          <a:prstGeom prst="rect">
            <a:avLst/>
          </a:prstGeom>
          <a:noFill/>
        </p:spPr>
      </p:pic>
      <p:pic>
        <p:nvPicPr>
          <p:cNvPr id="24584" name="Picture 8" descr="j02134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488" y="1989138"/>
            <a:ext cx="1819275" cy="13128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Les facteurs climatiques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349500"/>
            <a:ext cx="8362950" cy="37766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CA" sz="2800"/>
              <a:t>7. Les barrières montagneuses:</a:t>
            </a:r>
          </a:p>
          <a:p>
            <a:pPr>
              <a:buFont typeface="Wingdings" pitchFamily="2" charset="2"/>
              <a:buNone/>
            </a:pPr>
            <a:endParaRPr lang="en-CA" sz="2800"/>
          </a:p>
          <a:p>
            <a:pPr>
              <a:buFont typeface="Wingdings" pitchFamily="2" charset="2"/>
              <a:buNone/>
            </a:pPr>
            <a:endParaRPr lang="en-US" sz="2800"/>
          </a:p>
        </p:txBody>
      </p:sp>
      <p:pic>
        <p:nvPicPr>
          <p:cNvPr id="20484" name="Picture 4" descr="mso799A1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3213100"/>
            <a:ext cx="8785225" cy="2190750"/>
          </a:xfrm>
          <a:noFill/>
          <a:ln w="25400">
            <a:solidFill>
              <a:schemeClr val="tx1"/>
            </a:solidFill>
          </a:ln>
        </p:spPr>
      </p:pic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79388" y="5708650"/>
            <a:ext cx="8640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CA" sz="2400"/>
              <a:t>Chinook : Vent chaud et sec.</a:t>
            </a:r>
            <a:endParaRPr 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Les facteurs climatiques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2060575"/>
            <a:ext cx="3178175" cy="720725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CA"/>
              <a:t>1. La latitude:</a:t>
            </a:r>
          </a:p>
          <a:p>
            <a:pPr marL="609600" indent="-609600">
              <a:buFont typeface="Wingdings" pitchFamily="2" charset="2"/>
              <a:buNone/>
            </a:pPr>
            <a:endParaRPr lang="en-CA"/>
          </a:p>
        </p:txBody>
      </p:sp>
      <p:pic>
        <p:nvPicPr>
          <p:cNvPr id="3077" name="Picture 5" descr="Diagram: Effet de la latitude sur les rayons du sole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8" y="3441700"/>
            <a:ext cx="4606925" cy="3300413"/>
          </a:xfrm>
          <a:prstGeom prst="rect">
            <a:avLst/>
          </a:prstGeom>
          <a:noFill/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539750" y="2636838"/>
            <a:ext cx="2519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68313" y="3933825"/>
            <a:ext cx="259238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/>
              <a:t>L’ensoleillement est plus élevé près de l’équateur.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539750" y="2606675"/>
            <a:ext cx="8353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CA" sz="2400"/>
              <a:t>Au latitude plus élevée, l’énergie du soleil est dispersée sur une plus grande surface (Les rayons sont affaiblis)</a:t>
            </a:r>
            <a:endParaRPr lang="en-US" sz="2400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2987675" y="5084763"/>
            <a:ext cx="13684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3563938" y="3429000"/>
            <a:ext cx="1655762" cy="1152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n-CA"/>
              <a:t>Les facteurs climatiques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017713"/>
            <a:ext cx="8704263" cy="614362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CA"/>
              <a:t>2. Les masses d’airs et le vents:</a:t>
            </a:r>
          </a:p>
          <a:p>
            <a:pPr marL="609600" indent="-609600">
              <a:buFont typeface="Wingdings" pitchFamily="2" charset="2"/>
              <a:buNone/>
            </a:pPr>
            <a:endParaRPr lang="en-CA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50825" y="2565400"/>
            <a:ext cx="8642350" cy="432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CA" sz="2400"/>
              <a:t>Si un volume d’air reste suffisament longtemps dans un endroit, il prendra quelques-unes des caractéristiques de cet endroit.</a:t>
            </a:r>
          </a:p>
          <a:p>
            <a:pPr algn="l">
              <a:spcBef>
                <a:spcPct val="20000"/>
              </a:spcBef>
            </a:pPr>
            <a:endParaRPr lang="en-CA" sz="1200"/>
          </a:p>
          <a:p>
            <a:pPr algn="l">
              <a:spcBef>
                <a:spcPct val="20000"/>
              </a:spcBef>
            </a:pPr>
            <a:r>
              <a:rPr lang="en-CA" sz="2400"/>
              <a:t>Il y a 4 types de masse d’air:</a:t>
            </a:r>
          </a:p>
          <a:p>
            <a:pPr algn="l">
              <a:spcBef>
                <a:spcPct val="20000"/>
              </a:spcBef>
            </a:pPr>
            <a:endParaRPr lang="en-CA" sz="1000"/>
          </a:p>
          <a:p>
            <a:pPr algn="l">
              <a:spcBef>
                <a:spcPct val="20000"/>
              </a:spcBef>
              <a:buFontTx/>
              <a:buChar char="•"/>
            </a:pPr>
            <a:r>
              <a:rPr lang="en-CA" sz="2400"/>
              <a:t> Maritime tropical: Eaux tempérées </a:t>
            </a:r>
            <a:r>
              <a:rPr lang="en-CA" sz="2400">
                <a:cs typeface="Arial" charset="0"/>
              </a:rPr>
              <a:t>→ </a:t>
            </a:r>
            <a:r>
              <a:rPr lang="en-CA" sz="2400"/>
              <a:t>air tiède  et humide.</a:t>
            </a:r>
          </a:p>
          <a:p>
            <a:pPr algn="l">
              <a:spcBef>
                <a:spcPct val="20000"/>
              </a:spcBef>
              <a:buFontTx/>
              <a:buChar char="•"/>
            </a:pPr>
            <a:r>
              <a:rPr lang="en-CA" sz="2400"/>
              <a:t> Maritime polaire: Eaux froides → air froid et humide.</a:t>
            </a:r>
          </a:p>
          <a:p>
            <a:pPr algn="l">
              <a:spcBef>
                <a:spcPct val="20000"/>
              </a:spcBef>
              <a:buFontTx/>
              <a:buChar char="•"/>
            </a:pPr>
            <a:r>
              <a:rPr lang="en-CA" sz="2400"/>
              <a:t> Continental arctique: Terres froides → air froid et sec.</a:t>
            </a:r>
          </a:p>
          <a:p>
            <a:pPr algn="l">
              <a:spcBef>
                <a:spcPct val="20000"/>
              </a:spcBef>
              <a:buFontTx/>
              <a:buChar char="•"/>
            </a:pPr>
            <a:r>
              <a:rPr lang="en-CA" sz="2400"/>
              <a:t> Continental tropical: Déserts → air chaud et sec.</a:t>
            </a:r>
            <a:endParaRPr lang="en-US" sz="2400"/>
          </a:p>
          <a:p>
            <a:pPr>
              <a:spcBef>
                <a:spcPct val="50000"/>
              </a:spcBef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/>
              <a:t>Les masses d’air et les vents (suite)</a:t>
            </a:r>
            <a:endParaRPr lang="en-US" sz="32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600200"/>
            <a:ext cx="3887788" cy="161290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n-CA" sz="2600"/>
              <a:t>	Le déplacement de ces masses d’airs influencent le climat.</a:t>
            </a:r>
          </a:p>
          <a:p>
            <a:pPr algn="just">
              <a:buFont typeface="Wingdings" pitchFamily="2" charset="2"/>
              <a:buNone/>
            </a:pPr>
            <a:endParaRPr lang="en-CA" sz="2600"/>
          </a:p>
          <a:p>
            <a:pPr algn="just">
              <a:buFont typeface="Wingdings" pitchFamily="2" charset="2"/>
              <a:buNone/>
            </a:pPr>
            <a:endParaRPr lang="en-US" sz="2600"/>
          </a:p>
        </p:txBody>
      </p:sp>
      <p:pic>
        <p:nvPicPr>
          <p:cNvPr id="5125" name="Picture 5" descr="Masses d'air au-dessus de l'Amérique du Nord en été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18013" y="1414463"/>
            <a:ext cx="4259262" cy="5183187"/>
          </a:xfrm>
          <a:noFill/>
          <a:ln/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827088" y="3748088"/>
            <a:ext cx="32400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800"/>
              <a:t>Si deux masses d’air se rencontrent il peut se produire une  tempête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Les masses d’air et les vents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CA" sz="2600"/>
              <a:t>Au Canada, les masses d’air se déplacent d’ouest en est (vents dominants et courant jet soufflent d’ouest en est.)</a:t>
            </a:r>
          </a:p>
          <a:p>
            <a:endParaRPr lang="en-CA" sz="2600"/>
          </a:p>
          <a:p>
            <a:endParaRPr lang="en-CA" sz="2600"/>
          </a:p>
          <a:p>
            <a:pPr>
              <a:buFont typeface="Wingdings" pitchFamily="2" charset="2"/>
              <a:buNone/>
            </a:pPr>
            <a:endParaRPr lang="en-CA" sz="2600"/>
          </a:p>
          <a:p>
            <a:pPr algn="ctr">
              <a:buFont typeface="Wingdings" pitchFamily="2" charset="2"/>
              <a:buNone/>
            </a:pPr>
            <a:r>
              <a:rPr lang="en-CA" sz="2600"/>
              <a:t>	</a:t>
            </a:r>
          </a:p>
          <a:p>
            <a:pPr algn="ctr">
              <a:buFont typeface="Wingdings" pitchFamily="2" charset="2"/>
              <a:buNone/>
            </a:pPr>
            <a:r>
              <a:rPr lang="en-CA" sz="2600"/>
              <a:t>Courant jet = vent qui se déplace rapidement.</a:t>
            </a:r>
          </a:p>
          <a:p>
            <a:pPr algn="ctr">
              <a:buFont typeface="Wingdings" pitchFamily="2" charset="2"/>
              <a:buNone/>
            </a:pPr>
            <a:r>
              <a:rPr lang="en-CA" sz="2200"/>
              <a:t>(Avions prennent ces courants jets </a:t>
            </a:r>
            <a:r>
              <a:rPr lang="en-CA" sz="2200">
                <a:cs typeface="Arial" charset="0"/>
              </a:rPr>
              <a:t>→ plus rapide, moins d’essence)</a:t>
            </a:r>
          </a:p>
          <a:p>
            <a:pPr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6149" name="Freeform 5"/>
          <p:cNvSpPr>
            <a:spLocks/>
          </p:cNvSpPr>
          <p:nvPr/>
        </p:nvSpPr>
        <p:spPr bwMode="auto">
          <a:xfrm>
            <a:off x="3608388" y="3716338"/>
            <a:ext cx="1755775" cy="638175"/>
          </a:xfrm>
          <a:custGeom>
            <a:avLst/>
            <a:gdLst/>
            <a:ahLst/>
            <a:cxnLst>
              <a:cxn ang="0">
                <a:pos x="0" y="301"/>
              </a:cxn>
              <a:cxn ang="0">
                <a:pos x="91" y="192"/>
              </a:cxn>
              <a:cxn ang="0">
                <a:pos x="164" y="146"/>
              </a:cxn>
              <a:cxn ang="0">
                <a:pos x="301" y="100"/>
              </a:cxn>
              <a:cxn ang="0">
                <a:pos x="384" y="109"/>
              </a:cxn>
              <a:cxn ang="0">
                <a:pos x="402" y="128"/>
              </a:cxn>
              <a:cxn ang="0">
                <a:pos x="429" y="137"/>
              </a:cxn>
              <a:cxn ang="0">
                <a:pos x="539" y="128"/>
              </a:cxn>
              <a:cxn ang="0">
                <a:pos x="566" y="109"/>
              </a:cxn>
              <a:cxn ang="0">
                <a:pos x="667" y="73"/>
              </a:cxn>
              <a:cxn ang="0">
                <a:pos x="813" y="9"/>
              </a:cxn>
              <a:cxn ang="0">
                <a:pos x="1033" y="73"/>
              </a:cxn>
              <a:cxn ang="0">
                <a:pos x="1088" y="182"/>
              </a:cxn>
              <a:cxn ang="0">
                <a:pos x="1106" y="219"/>
              </a:cxn>
              <a:cxn ang="0">
                <a:pos x="1088" y="292"/>
              </a:cxn>
              <a:cxn ang="0">
                <a:pos x="1024" y="310"/>
              </a:cxn>
              <a:cxn ang="0">
                <a:pos x="822" y="320"/>
              </a:cxn>
              <a:cxn ang="0">
                <a:pos x="667" y="402"/>
              </a:cxn>
              <a:cxn ang="0">
                <a:pos x="557" y="384"/>
              </a:cxn>
              <a:cxn ang="0">
                <a:pos x="502" y="347"/>
              </a:cxn>
              <a:cxn ang="0">
                <a:pos x="365" y="320"/>
              </a:cxn>
              <a:cxn ang="0">
                <a:pos x="128" y="329"/>
              </a:cxn>
              <a:cxn ang="0">
                <a:pos x="73" y="365"/>
              </a:cxn>
              <a:cxn ang="0">
                <a:pos x="18" y="338"/>
              </a:cxn>
              <a:cxn ang="0">
                <a:pos x="9" y="310"/>
              </a:cxn>
              <a:cxn ang="0">
                <a:pos x="0" y="301"/>
              </a:cxn>
            </a:cxnLst>
            <a:rect l="0" t="0" r="r" b="b"/>
            <a:pathLst>
              <a:path w="1106" h="402">
                <a:moveTo>
                  <a:pt x="0" y="301"/>
                </a:moveTo>
                <a:cubicBezTo>
                  <a:pt x="16" y="222"/>
                  <a:pt x="18" y="206"/>
                  <a:pt x="91" y="192"/>
                </a:cubicBezTo>
                <a:cubicBezTo>
                  <a:pt x="117" y="179"/>
                  <a:pt x="138" y="159"/>
                  <a:pt x="164" y="146"/>
                </a:cubicBezTo>
                <a:cubicBezTo>
                  <a:pt x="206" y="125"/>
                  <a:pt x="255" y="111"/>
                  <a:pt x="301" y="100"/>
                </a:cubicBezTo>
                <a:cubicBezTo>
                  <a:pt x="329" y="103"/>
                  <a:pt x="357" y="102"/>
                  <a:pt x="384" y="109"/>
                </a:cubicBezTo>
                <a:cubicBezTo>
                  <a:pt x="392" y="111"/>
                  <a:pt x="395" y="123"/>
                  <a:pt x="402" y="128"/>
                </a:cubicBezTo>
                <a:cubicBezTo>
                  <a:pt x="410" y="133"/>
                  <a:pt x="420" y="134"/>
                  <a:pt x="429" y="137"/>
                </a:cubicBezTo>
                <a:cubicBezTo>
                  <a:pt x="466" y="134"/>
                  <a:pt x="503" y="135"/>
                  <a:pt x="539" y="128"/>
                </a:cubicBezTo>
                <a:cubicBezTo>
                  <a:pt x="550" y="126"/>
                  <a:pt x="556" y="114"/>
                  <a:pt x="566" y="109"/>
                </a:cubicBezTo>
                <a:cubicBezTo>
                  <a:pt x="597" y="93"/>
                  <a:pt x="634" y="84"/>
                  <a:pt x="667" y="73"/>
                </a:cubicBezTo>
                <a:cubicBezTo>
                  <a:pt x="705" y="33"/>
                  <a:pt x="760" y="20"/>
                  <a:pt x="813" y="9"/>
                </a:cubicBezTo>
                <a:cubicBezTo>
                  <a:pt x="932" y="16"/>
                  <a:pt x="960" y="0"/>
                  <a:pt x="1033" y="73"/>
                </a:cubicBezTo>
                <a:cubicBezTo>
                  <a:pt x="1052" y="121"/>
                  <a:pt x="1044" y="154"/>
                  <a:pt x="1088" y="182"/>
                </a:cubicBezTo>
                <a:cubicBezTo>
                  <a:pt x="1094" y="194"/>
                  <a:pt x="1106" y="205"/>
                  <a:pt x="1106" y="219"/>
                </a:cubicBezTo>
                <a:cubicBezTo>
                  <a:pt x="1106" y="244"/>
                  <a:pt x="1100" y="270"/>
                  <a:pt x="1088" y="292"/>
                </a:cubicBezTo>
                <a:cubicBezTo>
                  <a:pt x="1077" y="311"/>
                  <a:pt x="1046" y="308"/>
                  <a:pt x="1024" y="310"/>
                </a:cubicBezTo>
                <a:cubicBezTo>
                  <a:pt x="957" y="315"/>
                  <a:pt x="889" y="317"/>
                  <a:pt x="822" y="320"/>
                </a:cubicBezTo>
                <a:cubicBezTo>
                  <a:pt x="770" y="355"/>
                  <a:pt x="717" y="368"/>
                  <a:pt x="667" y="402"/>
                </a:cubicBezTo>
                <a:cubicBezTo>
                  <a:pt x="655" y="401"/>
                  <a:pt x="583" y="398"/>
                  <a:pt x="557" y="384"/>
                </a:cubicBezTo>
                <a:cubicBezTo>
                  <a:pt x="538" y="373"/>
                  <a:pt x="523" y="352"/>
                  <a:pt x="502" y="347"/>
                </a:cubicBezTo>
                <a:cubicBezTo>
                  <a:pt x="408" y="324"/>
                  <a:pt x="454" y="332"/>
                  <a:pt x="365" y="320"/>
                </a:cubicBezTo>
                <a:cubicBezTo>
                  <a:pt x="286" y="323"/>
                  <a:pt x="206" y="317"/>
                  <a:pt x="128" y="329"/>
                </a:cubicBezTo>
                <a:cubicBezTo>
                  <a:pt x="106" y="332"/>
                  <a:pt x="73" y="365"/>
                  <a:pt x="73" y="365"/>
                </a:cubicBezTo>
                <a:cubicBezTo>
                  <a:pt x="55" y="359"/>
                  <a:pt x="31" y="354"/>
                  <a:pt x="18" y="338"/>
                </a:cubicBezTo>
                <a:cubicBezTo>
                  <a:pt x="12" y="330"/>
                  <a:pt x="13" y="319"/>
                  <a:pt x="9" y="310"/>
                </a:cubicBezTo>
                <a:cubicBezTo>
                  <a:pt x="7" y="306"/>
                  <a:pt x="3" y="304"/>
                  <a:pt x="0" y="301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555875" y="3357563"/>
            <a:ext cx="3744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CA" sz="2400"/>
              <a:t>Ouest          </a:t>
            </a:r>
            <a:r>
              <a:rPr lang="en-CA" sz="2400">
                <a:cs typeface="Arial" charset="0"/>
              </a:rPr>
              <a:t>→</a:t>
            </a:r>
            <a:r>
              <a:rPr lang="en-CA" sz="2400"/>
              <a:t>            Est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Les facteurs climatiques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CA" sz="2600"/>
              <a:t>3. Les courants marins:</a:t>
            </a:r>
            <a:endParaRPr lang="en-US" sz="260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11188" y="2276475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/>
              <a:t>  Les vents sont influencés par la température de l’eau.</a:t>
            </a:r>
            <a:endParaRPr lang="en-US" sz="2400"/>
          </a:p>
        </p:txBody>
      </p:sp>
      <p:pic>
        <p:nvPicPr>
          <p:cNvPr id="7174" name="Picture 6" descr="courantsmarins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03350" y="2844800"/>
            <a:ext cx="6337300" cy="36290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82650"/>
          </a:xfrm>
        </p:spPr>
        <p:txBody>
          <a:bodyPr/>
          <a:lstStyle/>
          <a:p>
            <a:r>
              <a:rPr lang="en-CA"/>
              <a:t>Les facteurs climatiques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268413"/>
            <a:ext cx="8291512" cy="45259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CA" sz="2600"/>
              <a:t>4. Les nuages et les précipitations:</a:t>
            </a:r>
          </a:p>
          <a:p>
            <a:pPr>
              <a:buFont typeface="Wingdings" pitchFamily="2" charset="2"/>
              <a:buNone/>
            </a:pPr>
            <a:endParaRPr lang="en-US" sz="260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042988" y="2565400"/>
            <a:ext cx="506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68313" y="2133600"/>
            <a:ext cx="4175125" cy="429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CA" sz="2400"/>
              <a:t>Nuage: Ensemble de particules d’eau liquide ou solide en suspension.</a:t>
            </a:r>
          </a:p>
          <a:p>
            <a:pPr algn="just">
              <a:spcBef>
                <a:spcPct val="50000"/>
              </a:spcBef>
            </a:pPr>
            <a:endParaRPr lang="en-CA" sz="1200"/>
          </a:p>
          <a:p>
            <a:pPr algn="just">
              <a:spcBef>
                <a:spcPct val="50000"/>
              </a:spcBef>
            </a:pPr>
            <a:r>
              <a:rPr lang="en-CA" sz="2400"/>
              <a:t>Ils se forment quand la vapeur d’eau contenue dans l’atmosphère se refroidit.</a:t>
            </a:r>
          </a:p>
          <a:p>
            <a:pPr algn="just">
              <a:spcBef>
                <a:spcPct val="50000"/>
              </a:spcBef>
            </a:pPr>
            <a:endParaRPr lang="en-CA" sz="1200"/>
          </a:p>
          <a:p>
            <a:pPr algn="just">
              <a:spcBef>
                <a:spcPct val="50000"/>
              </a:spcBef>
            </a:pPr>
            <a:r>
              <a:rPr lang="en-CA" sz="2400"/>
              <a:t>Point de rosée: T</a:t>
            </a:r>
            <a:r>
              <a:rPr lang="en-CA" sz="2400" baseline="30000"/>
              <a:t>o</a:t>
            </a:r>
            <a:r>
              <a:rPr lang="en-CA" sz="2400"/>
              <a:t>C à laquelle la condensation de l’air se produit.</a:t>
            </a:r>
            <a:endParaRPr lang="en-US" sz="2400"/>
          </a:p>
        </p:txBody>
      </p:sp>
      <p:pic>
        <p:nvPicPr>
          <p:cNvPr id="8199" name="Picture 7" descr="formation_nuage%20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97450" y="1773238"/>
            <a:ext cx="3751263" cy="489743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/>
              <a:t>Les nuages et les précipitations (suite)</a:t>
            </a:r>
            <a:endParaRPr lang="en-US" sz="36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39888"/>
            <a:ext cx="8064500" cy="4525962"/>
          </a:xfrm>
        </p:spPr>
        <p:txBody>
          <a:bodyPr/>
          <a:lstStyle/>
          <a:p>
            <a:pPr>
              <a:buFontTx/>
              <a:buNone/>
            </a:pPr>
            <a:r>
              <a:rPr lang="en-CA" sz="2800"/>
              <a:t>	</a:t>
            </a:r>
            <a:r>
              <a:rPr lang="en-CA"/>
              <a:t>Les nuages grossissent et lorsqu’ils sont suffisament gros, les particules peuvent tomber sous forme de pluie ou de neige.</a:t>
            </a:r>
            <a:endParaRPr lang="en-US"/>
          </a:p>
        </p:txBody>
      </p:sp>
      <p:pic>
        <p:nvPicPr>
          <p:cNvPr id="12293" name="Picture 5" descr="pluie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348038" y="3500438"/>
            <a:ext cx="2376487" cy="218916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Les facteurs climatiques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CA" sz="2800"/>
              <a:t>5. L’altitude:</a:t>
            </a:r>
          </a:p>
          <a:p>
            <a:pPr>
              <a:buFontTx/>
              <a:buNone/>
            </a:pPr>
            <a:endParaRPr lang="en-US" sz="2800"/>
          </a:p>
        </p:txBody>
      </p:sp>
      <p:pic>
        <p:nvPicPr>
          <p:cNvPr id="13317" name="Picture 5" descr="meteo_prognosen_schweiz_karte_berg-281x200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68538" y="2205038"/>
            <a:ext cx="5113337" cy="3638550"/>
          </a:xfrm>
          <a:noFill/>
          <a:ln w="25400">
            <a:solidFill>
              <a:schemeClr val="bg1"/>
            </a:solidFill>
          </a:ln>
        </p:spPr>
      </p:pic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11188" y="5876925"/>
            <a:ext cx="784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800"/>
              <a:t>Plus l’altitude est élevée, plus il fait froid.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147</TotalTime>
  <Words>436</Words>
  <Application>Microsoft Office PowerPoint</Application>
  <PresentationFormat>On-screen Show (4:3)</PresentationFormat>
  <Paragraphs>70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SimSun</vt:lpstr>
      <vt:lpstr>Times New Roman</vt:lpstr>
      <vt:lpstr>Arial Narrow</vt:lpstr>
      <vt:lpstr>Tahoma</vt:lpstr>
      <vt:lpstr>Wingdings</vt:lpstr>
      <vt:lpstr>Default Design</vt:lpstr>
      <vt:lpstr>Blends</vt:lpstr>
      <vt:lpstr>Network</vt:lpstr>
      <vt:lpstr>Ocean</vt:lpstr>
      <vt:lpstr>Le climat et la météo</vt:lpstr>
      <vt:lpstr>Les facteurs climatiques</vt:lpstr>
      <vt:lpstr>Les facteurs climatiques</vt:lpstr>
      <vt:lpstr>Les masses d’air et les vents (suite)</vt:lpstr>
      <vt:lpstr>Les masses d’air et les vents</vt:lpstr>
      <vt:lpstr>Les facteurs climatiques</vt:lpstr>
      <vt:lpstr>Les facteurs climatiques</vt:lpstr>
      <vt:lpstr>Les nuages et les précipitations (suite)</vt:lpstr>
      <vt:lpstr>Les facteurs climatiques</vt:lpstr>
      <vt:lpstr>Slide 10</vt:lpstr>
      <vt:lpstr>Slide 11</vt:lpstr>
      <vt:lpstr>Slide 12</vt:lpstr>
      <vt:lpstr>Les facteurs climatiques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climat et la météo</dc:title>
  <dc:creator>Jean-François</dc:creator>
  <cp:lastModifiedBy>mb</cp:lastModifiedBy>
  <cp:revision>5</cp:revision>
  <dcterms:created xsi:type="dcterms:W3CDTF">2007-03-11T19:40:10Z</dcterms:created>
  <dcterms:modified xsi:type="dcterms:W3CDTF">2011-10-04T16:50:49Z</dcterms:modified>
</cp:coreProperties>
</file>