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o45hWXRW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EYE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12"/>
            <a:ext cx="5491238" cy="69071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21" y="1852450"/>
            <a:ext cx="4544410" cy="47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" y="1410887"/>
            <a:ext cx="11256579" cy="5112363"/>
          </a:xfrm>
        </p:spPr>
      </p:pic>
    </p:spTree>
    <p:extLst>
      <p:ext uri="{BB962C8B-B14F-4D97-AF65-F5344CB8AC3E}">
        <p14:creationId xmlns:p14="http://schemas.microsoft.com/office/powerpoint/2010/main" val="33171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1408"/>
            <a:ext cx="8610600" cy="1293028"/>
          </a:xfrm>
        </p:spPr>
        <p:txBody>
          <a:bodyPr/>
          <a:lstStyle/>
          <a:p>
            <a:r>
              <a:rPr lang="en-US" dirty="0" smtClean="0"/>
              <a:t>Parts of the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702676"/>
            <a:ext cx="11096297" cy="451600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Cornea: </a:t>
            </a:r>
            <a:r>
              <a:rPr lang="en-US" sz="3200" dirty="0" smtClean="0"/>
              <a:t>The clear curved bulge on the front of the eye that bends light rays to begin focusing them.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/>
              <a:t>Iris: </a:t>
            </a:r>
            <a:r>
              <a:rPr lang="en-US" sz="3200" dirty="0" smtClean="0"/>
              <a:t>The ring of muscle tissue that forms the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portion of the eye and regulates the size of the pupil.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/>
              <a:t>Pupil: </a:t>
            </a:r>
            <a:r>
              <a:rPr lang="en-US" sz="3200" dirty="0" smtClean="0"/>
              <a:t>The adjustable opening in the center of the iris, which controls the amount of light entering the eye.</a:t>
            </a:r>
          </a:p>
        </p:txBody>
      </p:sp>
    </p:spTree>
    <p:extLst>
      <p:ext uri="{BB962C8B-B14F-4D97-AF65-F5344CB8AC3E}">
        <p14:creationId xmlns:p14="http://schemas.microsoft.com/office/powerpoint/2010/main" val="23259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035" y="867104"/>
            <a:ext cx="10820400" cy="4973209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transparent structure behind the pupil in the eye that changes shape to focus images on the retina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light –sensitive surface at the back of the eyeball.</a:t>
            </a:r>
          </a:p>
          <a:p>
            <a:pPr marL="0" indent="0"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 cells: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cells in every sensory system of the body that can turn other kinds of energy into action potentials that the brain can process.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0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Sound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91" y="2057401"/>
            <a:ext cx="5365750" cy="4024313"/>
          </a:xfrm>
        </p:spPr>
      </p:pic>
      <p:sp>
        <p:nvSpPr>
          <p:cNvPr id="6" name="Rectangle 5"/>
          <p:cNvSpPr/>
          <p:nvPr/>
        </p:nvSpPr>
        <p:spPr>
          <a:xfrm>
            <a:off x="6551996" y="25153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hlinkClick r:id="rId3"/>
              </a:rPr>
              <a:t>Sounds </a:t>
            </a:r>
            <a:r>
              <a:rPr lang="en-US" sz="3200" dirty="0">
                <a:hlinkClick r:id="rId3"/>
              </a:rPr>
              <a:t>waves </a:t>
            </a:r>
            <a:endParaRPr lang="en-US" sz="3200" dirty="0" smtClean="0">
              <a:hlinkClick r:id="rId3"/>
            </a:endParaRPr>
          </a:p>
          <a:p>
            <a:r>
              <a:rPr lang="en-US" sz="3200" dirty="0">
                <a:hlinkClick r:id="rId3"/>
              </a:rPr>
              <a:t>a</a:t>
            </a:r>
            <a:r>
              <a:rPr lang="en-US" sz="3200" dirty="0" smtClean="0">
                <a:hlinkClick r:id="rId3"/>
              </a:rPr>
              <a:t>re produced </a:t>
            </a:r>
            <a:endParaRPr lang="en-US" sz="3200" dirty="0">
              <a:hlinkClick r:id="rId3"/>
            </a:endParaRPr>
          </a:p>
          <a:p>
            <a:r>
              <a:rPr lang="en-US" sz="3200" dirty="0">
                <a:hlinkClick r:id="rId3"/>
              </a:rPr>
              <a:t>by Vibrations in the air.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41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sound’s highness or lowness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 is expressed as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hertz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number of sound waves that reach the ear per second.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height or amplitude of the sound wave determines loudness, which is measured in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Decibels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auditory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1" y="764373"/>
            <a:ext cx="8562663" cy="6421998"/>
          </a:xfrm>
        </p:spPr>
      </p:pic>
    </p:spTree>
    <p:extLst>
      <p:ext uri="{BB962C8B-B14F-4D97-AF65-F5344CB8AC3E}">
        <p14:creationId xmlns:p14="http://schemas.microsoft.com/office/powerpoint/2010/main" val="12108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Tympanic membrane- (ear drum)-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transfers sound vibrations from the air to three tiny bones of the middle ear.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of the ear drum is the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ossicles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consists of three small bones-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hammer, anvil and stirrup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organ for hearing is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Cochlea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fluid-filled, snail shaped bony tube in the ear where sound waves are changed into neural impulses.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7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2056"/>
            <a:ext cx="10820400" cy="514663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point on the surface of the cochlea that receives sound vibrations from the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ossicles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 window.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oval window vibrates at the same frequency of the incoming sound.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produces vibrations the fluid in the cochlea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vibrating fluid stimulates the thousands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cells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receptors for hearing. They send neural impulses to the brain.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Vs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Taste is a chemical sense- receptors in the tongue</a:t>
            </a:r>
          </a:p>
          <a:p>
            <a:r>
              <a:rPr lang="en-US" sz="3600" dirty="0" smtClean="0"/>
              <a:t>Receptors detect- salty, sweet, sour, bitter and Umami (savory, meaty taste)</a:t>
            </a:r>
          </a:p>
          <a:p>
            <a:r>
              <a:rPr lang="en-US" sz="3600" dirty="0" smtClean="0"/>
              <a:t>We don’t have all the same sensory to taste.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302" y="764373"/>
            <a:ext cx="8610600" cy="1293028"/>
          </a:xfrm>
        </p:spPr>
        <p:txBody>
          <a:bodyPr/>
          <a:lstStyle/>
          <a:p>
            <a:r>
              <a:rPr lang="en-US" dirty="0" smtClean="0"/>
              <a:t>Sensation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Sensation</a:t>
            </a:r>
            <a:r>
              <a:rPr lang="en-US" sz="3200" dirty="0" smtClean="0"/>
              <a:t> is the process by which sensory systems (eyes, ears, and other sensory organs) and the nervous system receive stimuli from our environment.</a:t>
            </a:r>
          </a:p>
          <a:p>
            <a:r>
              <a:rPr lang="en-US" sz="3200" b="1" dirty="0" smtClean="0"/>
              <a:t>Perception</a:t>
            </a:r>
            <a:r>
              <a:rPr lang="en-US" sz="3200" dirty="0" smtClean="0"/>
              <a:t>: The process of organizing and interpreting incoming sensory information.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5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Smell is a chemical sense</a:t>
            </a:r>
          </a:p>
          <a:p>
            <a:r>
              <a:rPr lang="en-US" sz="3600" dirty="0" smtClean="0"/>
              <a:t>Olfactory cells that project from the brain processes smells.</a:t>
            </a:r>
          </a:p>
          <a:p>
            <a:r>
              <a:rPr lang="en-US" sz="3600" dirty="0" smtClean="0"/>
              <a:t>These trigger odors and identify them to the brain.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Kinesthetic sense</a:t>
            </a:r>
            <a:r>
              <a:rPr lang="en-US" sz="3600" dirty="0" smtClean="0"/>
              <a:t>: The system sensing the position and movement of the individual body</a:t>
            </a:r>
          </a:p>
          <a:p>
            <a:r>
              <a:rPr lang="en-US" sz="3600" b="1" dirty="0" smtClean="0"/>
              <a:t>Vestibular sense: </a:t>
            </a:r>
            <a:r>
              <a:rPr lang="en-US" sz="3600" dirty="0" smtClean="0"/>
              <a:t>The system for sensing body orientation and balance, which is located in the semicircular canals of the inner ear.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06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8476"/>
            <a:ext cx="8610600" cy="1293028"/>
          </a:xfrm>
        </p:spPr>
        <p:txBody>
          <a:bodyPr/>
          <a:lstStyle/>
          <a:p>
            <a:r>
              <a:rPr lang="en-US" dirty="0" smtClean="0"/>
              <a:t>How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1504"/>
            <a:ext cx="10820400" cy="4437182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Bottom –up processing: </a:t>
            </a:r>
            <a:r>
              <a:rPr lang="en-US" sz="3400" dirty="0" smtClean="0"/>
              <a:t>Information that analyzes the raw stimuli entering through the many sensory systems.</a:t>
            </a:r>
          </a:p>
          <a:p>
            <a:r>
              <a:rPr lang="en-US" sz="3400" b="1" dirty="0" smtClean="0"/>
              <a:t>Top –down processing: </a:t>
            </a:r>
            <a:r>
              <a:rPr lang="en-US" sz="3400" dirty="0" smtClean="0"/>
              <a:t>Information processing that draws on expectations and experiences to interpret incoming sensory information.</a:t>
            </a:r>
          </a:p>
          <a:p>
            <a:r>
              <a:rPr lang="en-US" sz="3400" b="1" dirty="0" smtClean="0"/>
              <a:t>Absolute threshold: </a:t>
            </a:r>
            <a:r>
              <a:rPr lang="en-US" sz="3400" dirty="0" smtClean="0"/>
              <a:t>The minimum amount of stimulation needed to detect a particular stimulus.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429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869" cy="7958472"/>
          </a:xfrm>
        </p:spPr>
      </p:pic>
    </p:spTree>
    <p:extLst>
      <p:ext uri="{BB962C8B-B14F-4D97-AF65-F5344CB8AC3E}">
        <p14:creationId xmlns:p14="http://schemas.microsoft.com/office/powerpoint/2010/main" val="1741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7724"/>
            <a:ext cx="10820400" cy="472096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Signal Detection Theory</a:t>
            </a:r>
            <a:r>
              <a:rPr lang="en-US" sz="3600" dirty="0" smtClean="0"/>
              <a:t>: A theory that predicts how and when we detect the presence of a faint stimulus (signal) amid background stimulation (Noise)</a:t>
            </a:r>
          </a:p>
          <a:p>
            <a:r>
              <a:rPr lang="en-US" sz="3600" b="1" dirty="0" smtClean="0"/>
              <a:t>Sensory Adaptation</a:t>
            </a:r>
            <a:r>
              <a:rPr lang="en-US" sz="3600" dirty="0" smtClean="0"/>
              <a:t>: Diminished sensitivity to constant and unchanging stimulation. (We adapt)</a:t>
            </a:r>
          </a:p>
        </p:txBody>
      </p:sp>
    </p:spTree>
    <p:extLst>
      <p:ext uri="{BB962C8B-B14F-4D97-AF65-F5344CB8AC3E}">
        <p14:creationId xmlns:p14="http://schemas.microsoft.com/office/powerpoint/2010/main" val="22826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872655" cy="2550861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Selective Attention: </a:t>
            </a:r>
            <a:r>
              <a:rPr lang="en-US" sz="3600" dirty="0"/>
              <a:t>Focusing conscious awareness on a particular stimulus to the exclusion of others.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722152"/>
            <a:ext cx="26479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Visual syste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2505951"/>
            <a:ext cx="5864772" cy="40241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Light enters the eye as waves of Electromagnetic energy.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2" y="2057401"/>
            <a:ext cx="4758558" cy="41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electromagnetic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#1-The length of the light wave determines the light’s </a:t>
            </a:r>
            <a:r>
              <a:rPr lang="en-US" dirty="0" err="1" smtClean="0"/>
              <a:t>colour</a:t>
            </a:r>
            <a:r>
              <a:rPr lang="en-US" dirty="0" smtClean="0"/>
              <a:t> or </a:t>
            </a:r>
            <a:r>
              <a:rPr lang="en-US" b="1" dirty="0" smtClean="0"/>
              <a:t>Hue.</a:t>
            </a:r>
          </a:p>
          <a:p>
            <a:pPr marL="0" indent="0">
              <a:buNone/>
            </a:pPr>
            <a:r>
              <a:rPr lang="en-US" b="1" dirty="0" smtClean="0"/>
              <a:t>Example: ROYGBIV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 colors are produced as wavelengths of</a:t>
            </a:r>
          </a:p>
          <a:p>
            <a:pPr marL="0" indent="0">
              <a:buNone/>
            </a:pPr>
            <a:r>
              <a:rPr lang="en-US" dirty="0" smtClean="0"/>
              <a:t> light (Red has a distance between peaks</a:t>
            </a:r>
          </a:p>
          <a:p>
            <a:pPr marL="0" indent="0">
              <a:buNone/>
            </a:pPr>
            <a:r>
              <a:rPr lang="en-US" dirty="0" smtClean="0"/>
              <a:t> of about 700 billionths of a meter, twice</a:t>
            </a:r>
          </a:p>
          <a:p>
            <a:pPr marL="0" indent="0">
              <a:buNone/>
            </a:pPr>
            <a:r>
              <a:rPr lang="en-US" dirty="0" smtClean="0"/>
              <a:t> as much as violet)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72" y="2867723"/>
            <a:ext cx="4650828" cy="34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electromagnetic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#2- The amplitude or height of the wave determines brightness.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60" y="2694239"/>
            <a:ext cx="7614744" cy="35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3264</TotalTime>
  <Words>680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Sensation</vt:lpstr>
      <vt:lpstr>Sensation defined</vt:lpstr>
      <vt:lpstr>How does this work?</vt:lpstr>
      <vt:lpstr>PowerPoint Presentation</vt:lpstr>
      <vt:lpstr>PowerPoint Presentation</vt:lpstr>
      <vt:lpstr>PowerPoint Presentation</vt:lpstr>
      <vt:lpstr>The Visual system</vt:lpstr>
      <vt:lpstr>Characteristics of electromagnetic energy</vt:lpstr>
      <vt:lpstr>Characteristics of electromagnetic energy</vt:lpstr>
      <vt:lpstr>The EYE</vt:lpstr>
      <vt:lpstr>PowerPoint Presentation</vt:lpstr>
      <vt:lpstr>Parts of the Eye</vt:lpstr>
      <vt:lpstr>PowerPoint Presentation</vt:lpstr>
      <vt:lpstr>The nature of Sound</vt:lpstr>
      <vt:lpstr>Sound Bytes</vt:lpstr>
      <vt:lpstr>The auditory system</vt:lpstr>
      <vt:lpstr>Auditory system</vt:lpstr>
      <vt:lpstr>PowerPoint Presentation</vt:lpstr>
      <vt:lpstr>Taste Vs Flavor</vt:lpstr>
      <vt:lpstr>Smell</vt:lpstr>
      <vt:lpstr>Touch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</dc:title>
  <dc:creator>Gopee, David (ASD-N)</dc:creator>
  <cp:lastModifiedBy>Gopee, David (ASD-N)</cp:lastModifiedBy>
  <cp:revision>17</cp:revision>
  <dcterms:created xsi:type="dcterms:W3CDTF">2016-03-14T16:32:25Z</dcterms:created>
  <dcterms:modified xsi:type="dcterms:W3CDTF">2016-03-31T18:04:56Z</dcterms:modified>
</cp:coreProperties>
</file>