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8" r:id="rId8"/>
    <p:sldId id="269" r:id="rId9"/>
    <p:sldId id="270" r:id="rId10"/>
    <p:sldId id="260" r:id="rId11"/>
    <p:sldId id="261" r:id="rId12"/>
    <p:sldId id="263" r:id="rId13"/>
    <p:sldId id="264" r:id="rId14"/>
    <p:sldId id="271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2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6" r:id="rId70"/>
    <p:sldId id="325" r:id="rId71"/>
    <p:sldId id="327" r:id="rId72"/>
    <p:sldId id="328" r:id="rId73"/>
    <p:sldId id="329" r:id="rId74"/>
    <p:sldId id="330" r:id="rId7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projectile-motion/latest/projectile-motion_e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het.colorado.edu/sims/html/balancing-act/latest/balancing-act_en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Physics 122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sequel</a:t>
            </a:r>
          </a:p>
        </p:txBody>
      </p:sp>
    </p:spTree>
    <p:extLst>
      <p:ext uri="{BB962C8B-B14F-4D97-AF65-F5344CB8AC3E}">
        <p14:creationId xmlns:p14="http://schemas.microsoft.com/office/powerpoint/2010/main" val="343943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2" y="205292"/>
            <a:ext cx="7163940" cy="848957"/>
          </a:xfrm>
        </p:spPr>
        <p:txBody>
          <a:bodyPr/>
          <a:lstStyle/>
          <a:p>
            <a:r>
              <a:rPr lang="en-US" b="1" dirty="0"/>
              <a:t>Mech1: 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15" y="1224579"/>
            <a:ext cx="10837677" cy="4487732"/>
          </a:xfrm>
        </p:spPr>
        <p:txBody>
          <a:bodyPr>
            <a:noAutofit/>
          </a:bodyPr>
          <a:lstStyle/>
          <a:p>
            <a:r>
              <a:rPr lang="en-US" sz="3600" dirty="0"/>
              <a:t>Once launched, the object does not have its own source of propulsion.</a:t>
            </a:r>
          </a:p>
          <a:p>
            <a:r>
              <a:rPr lang="en-US" sz="3600" dirty="0"/>
              <a:t>The bulk of our analysis will neglect friction.  Factors that influence air friction can be analyzed with </a:t>
            </a:r>
            <a:r>
              <a:rPr lang="en-US" sz="3600" dirty="0" err="1"/>
              <a:t>PhET</a:t>
            </a:r>
            <a:r>
              <a:rPr lang="en-US" sz="3600" dirty="0"/>
              <a:t>.</a:t>
            </a:r>
          </a:p>
          <a:p>
            <a:r>
              <a:rPr lang="en-US" sz="3600" dirty="0"/>
              <a:t>Gravity is the only force influencing ideal projectile motion. (neglecting air friction).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04" y="5229846"/>
            <a:ext cx="1756708" cy="13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2" y="205292"/>
            <a:ext cx="4646652" cy="848957"/>
          </a:xfrm>
        </p:spPr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02" y="1054248"/>
            <a:ext cx="11267983" cy="5481187"/>
          </a:xfrm>
        </p:spPr>
        <p:txBody>
          <a:bodyPr>
            <a:noAutofit/>
          </a:bodyPr>
          <a:lstStyle/>
          <a:p>
            <a:r>
              <a:rPr lang="en-US" sz="3600" dirty="0"/>
              <a:t>Gravity affects only the vertical motion, so apply concepts about uniform acceleration.</a:t>
            </a:r>
          </a:p>
          <a:p>
            <a:pPr lvl="1"/>
            <a:r>
              <a:rPr lang="en-US" sz="3400" dirty="0" err="1"/>
              <a:t>v</a:t>
            </a:r>
            <a:r>
              <a:rPr lang="en-US" sz="3400" baseline="-25000" dirty="0" err="1"/>
              <a:t>fy</a:t>
            </a:r>
            <a:r>
              <a:rPr lang="en-US" sz="3400" dirty="0"/>
              <a:t> continually changes.</a:t>
            </a:r>
          </a:p>
          <a:p>
            <a:r>
              <a:rPr lang="en-US" sz="3600" dirty="0"/>
              <a:t>No forces affect horizontal motion, apply uniform motion concepts.</a:t>
            </a:r>
          </a:p>
          <a:p>
            <a:pPr lvl="1"/>
            <a:r>
              <a:rPr lang="en-US" sz="3400" dirty="0" err="1"/>
              <a:t>v</a:t>
            </a:r>
            <a:r>
              <a:rPr lang="en-US" sz="3400" baseline="-25000" dirty="0" err="1"/>
              <a:t>x</a:t>
            </a:r>
            <a:r>
              <a:rPr lang="en-US" sz="3400" dirty="0"/>
              <a:t> never changes</a:t>
            </a:r>
          </a:p>
          <a:p>
            <a:r>
              <a:rPr lang="en-US" sz="3600" dirty="0"/>
              <a:t>Horizontal and vertical motion occur within the same time interval, so time is the link between the motion in two motions.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977" y="2013310"/>
            <a:ext cx="1756708" cy="13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88" y="151504"/>
            <a:ext cx="5840750" cy="827442"/>
          </a:xfrm>
        </p:spPr>
        <p:txBody>
          <a:bodyPr/>
          <a:lstStyle/>
          <a:p>
            <a:r>
              <a:rPr lang="en-US" b="1" dirty="0"/>
              <a:t>Qualitative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8" y="978946"/>
            <a:ext cx="11951092" cy="5615492"/>
          </a:xfrm>
        </p:spPr>
        <p:txBody>
          <a:bodyPr>
            <a:noAutofit/>
          </a:bodyPr>
          <a:lstStyle/>
          <a:p>
            <a:r>
              <a:rPr lang="en-US" sz="3600" dirty="0"/>
              <a:t>What affect does increasing the following have on </a:t>
            </a:r>
            <a:r>
              <a:rPr lang="en-US" sz="3600" b="1" i="1" dirty="0"/>
              <a:t>maximum</a:t>
            </a:r>
            <a:r>
              <a:rPr lang="en-US" sz="3600" dirty="0"/>
              <a:t> </a:t>
            </a:r>
            <a:r>
              <a:rPr lang="en-US" sz="3600" b="1" i="1" dirty="0"/>
              <a:t>height</a:t>
            </a:r>
            <a:r>
              <a:rPr lang="en-US" sz="3600" dirty="0"/>
              <a:t> and </a:t>
            </a:r>
            <a:r>
              <a:rPr lang="en-US" sz="3600" b="1" i="1" dirty="0"/>
              <a:t>range</a:t>
            </a:r>
            <a:r>
              <a:rPr lang="en-US" sz="3600" dirty="0"/>
              <a:t>:</a:t>
            </a:r>
          </a:p>
          <a:p>
            <a:r>
              <a:rPr lang="en-US" sz="3600" dirty="0"/>
              <a:t>Initial velocity</a:t>
            </a:r>
          </a:p>
          <a:p>
            <a:r>
              <a:rPr lang="en-US" sz="3600" dirty="0"/>
              <a:t>Initial height</a:t>
            </a:r>
          </a:p>
          <a:p>
            <a:r>
              <a:rPr lang="en-US" sz="3600" dirty="0"/>
              <a:t>Mass of object</a:t>
            </a:r>
          </a:p>
          <a:p>
            <a:r>
              <a:rPr lang="en-US" sz="3600" dirty="0"/>
              <a:t>Diameter of object</a:t>
            </a:r>
          </a:p>
          <a:p>
            <a:r>
              <a:rPr lang="en-US" sz="3600" dirty="0"/>
              <a:t>Acceleration due to gravity</a:t>
            </a:r>
          </a:p>
          <a:p>
            <a:r>
              <a:rPr lang="en-US" sz="3600" dirty="0"/>
              <a:t>Launch angle</a:t>
            </a:r>
          </a:p>
        </p:txBody>
      </p:sp>
    </p:spTree>
    <p:extLst>
      <p:ext uri="{BB962C8B-B14F-4D97-AF65-F5344CB8AC3E}">
        <p14:creationId xmlns:p14="http://schemas.microsoft.com/office/powerpoint/2010/main" val="15579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65" y="194534"/>
            <a:ext cx="5442717" cy="816684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65" y="1237130"/>
            <a:ext cx="11403105" cy="1237130"/>
          </a:xfrm>
        </p:spPr>
        <p:txBody>
          <a:bodyPr>
            <a:normAutofit/>
          </a:bodyPr>
          <a:lstStyle/>
          <a:p>
            <a:r>
              <a:rPr lang="en-US" sz="3600" dirty="0"/>
              <a:t>If the initial height is zero, what angles result in the object landing in the same location?</a:t>
            </a:r>
          </a:p>
        </p:txBody>
      </p:sp>
    </p:spTree>
    <p:extLst>
      <p:ext uri="{BB962C8B-B14F-4D97-AF65-F5344CB8AC3E}">
        <p14:creationId xmlns:p14="http://schemas.microsoft.com/office/powerpoint/2010/main" val="8496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63" y="186711"/>
            <a:ext cx="5663248" cy="760940"/>
          </a:xfrm>
        </p:spPr>
        <p:txBody>
          <a:bodyPr/>
          <a:lstStyle/>
          <a:p>
            <a:r>
              <a:rPr lang="en-US" dirty="0"/>
              <a:t>Quantitative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66" y="1224767"/>
            <a:ext cx="12013565" cy="42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9" y="194534"/>
            <a:ext cx="8917926" cy="773654"/>
          </a:xfrm>
        </p:spPr>
        <p:txBody>
          <a:bodyPr/>
          <a:lstStyle/>
          <a:p>
            <a:r>
              <a:rPr lang="en-US" dirty="0"/>
              <a:t>Quantitative Analysis: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68" y="1296459"/>
            <a:ext cx="10725699" cy="4717065"/>
          </a:xfrm>
        </p:spPr>
        <p:txBody>
          <a:bodyPr>
            <a:noAutofit/>
          </a:bodyPr>
          <a:lstStyle/>
          <a:p>
            <a:r>
              <a:rPr lang="en-US" sz="3600" dirty="0"/>
              <a:t>A soccer ball is kicked with an initial velocity of 42 m/s at 75</a:t>
            </a:r>
            <a:r>
              <a:rPr lang="en-US" sz="3600" baseline="30000" dirty="0"/>
              <a:t>o</a:t>
            </a:r>
            <a:r>
              <a:rPr lang="en-US" sz="3600" dirty="0"/>
              <a:t> up from the horizontal. It lands 90 m down the field.</a:t>
            </a:r>
          </a:p>
          <a:p>
            <a:pPr lvl="1"/>
            <a:r>
              <a:rPr lang="en-US" sz="3200" dirty="0"/>
              <a:t>Calculate the time the ball was in the air.</a:t>
            </a:r>
          </a:p>
          <a:p>
            <a:pPr lvl="1"/>
            <a:r>
              <a:rPr lang="en-US" sz="3200" dirty="0"/>
              <a:t>Calculate the height of the ball above the ground 5.9 seconds after it was kicked.</a:t>
            </a:r>
          </a:p>
          <a:p>
            <a:pPr lvl="2"/>
            <a:r>
              <a:rPr lang="en-US" sz="3000" dirty="0"/>
              <a:t>Is the ball on the way up or on the way down at 5.9 seconds?</a:t>
            </a:r>
          </a:p>
        </p:txBody>
      </p:sp>
    </p:spTree>
    <p:extLst>
      <p:ext uri="{BB962C8B-B14F-4D97-AF65-F5344CB8AC3E}">
        <p14:creationId xmlns:p14="http://schemas.microsoft.com/office/powerpoint/2010/main" val="7706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85" y="170085"/>
            <a:ext cx="8680770" cy="752627"/>
          </a:xfrm>
        </p:spPr>
        <p:txBody>
          <a:bodyPr/>
          <a:lstStyle/>
          <a:p>
            <a:r>
              <a:rPr lang="en-US" dirty="0"/>
              <a:t>Quantitative Analysis: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8" y="1462715"/>
            <a:ext cx="11049895" cy="2327889"/>
          </a:xfrm>
        </p:spPr>
        <p:txBody>
          <a:bodyPr>
            <a:normAutofit/>
          </a:bodyPr>
          <a:lstStyle/>
          <a:p>
            <a:r>
              <a:rPr lang="en-US" sz="3600" dirty="0"/>
              <a:t>A meatball rolls off a table that is 1.2 m high and lands 2.4 m away from the bottom of the table.  Calculate the initial speed of the meatball.</a:t>
            </a:r>
          </a:p>
        </p:txBody>
      </p:sp>
    </p:spTree>
    <p:extLst>
      <p:ext uri="{BB962C8B-B14F-4D97-AF65-F5344CB8AC3E}">
        <p14:creationId xmlns:p14="http://schemas.microsoft.com/office/powerpoint/2010/main" val="8451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73" y="186711"/>
            <a:ext cx="8265132" cy="819129"/>
          </a:xfrm>
        </p:spPr>
        <p:txBody>
          <a:bodyPr/>
          <a:lstStyle/>
          <a:p>
            <a:r>
              <a:rPr lang="en-US" dirty="0"/>
              <a:t>Qualitative Analysis: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73" y="1329712"/>
            <a:ext cx="11856231" cy="2386078"/>
          </a:xfrm>
        </p:spPr>
        <p:txBody>
          <a:bodyPr>
            <a:normAutofit/>
          </a:bodyPr>
          <a:lstStyle/>
          <a:p>
            <a:r>
              <a:rPr lang="en-US" sz="3600" dirty="0"/>
              <a:t>A cannon is placed atop a 25 m cliff and fires a cannonball with a velocity of 325 m/s 62</a:t>
            </a:r>
            <a:r>
              <a:rPr lang="en-US" sz="3600" baseline="30000" dirty="0"/>
              <a:t>o</a:t>
            </a:r>
            <a:r>
              <a:rPr lang="en-US" sz="3600" dirty="0"/>
              <a:t> up from the horizontal.  Calculate the travel time of the cannonball to the ground below.</a:t>
            </a:r>
          </a:p>
        </p:txBody>
      </p:sp>
    </p:spTree>
    <p:extLst>
      <p:ext uri="{BB962C8B-B14F-4D97-AF65-F5344CB8AC3E}">
        <p14:creationId xmlns:p14="http://schemas.microsoft.com/office/powerpoint/2010/main" val="33890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73" y="186711"/>
            <a:ext cx="8173692" cy="819129"/>
          </a:xfrm>
        </p:spPr>
        <p:txBody>
          <a:bodyPr/>
          <a:lstStyle/>
          <a:p>
            <a:r>
              <a:rPr lang="en-US" dirty="0"/>
              <a:t>Qualitative Analysis: 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73" y="1329712"/>
            <a:ext cx="11856231" cy="2386078"/>
          </a:xfrm>
        </p:spPr>
        <p:txBody>
          <a:bodyPr>
            <a:normAutofit/>
          </a:bodyPr>
          <a:lstStyle/>
          <a:p>
            <a:r>
              <a:rPr lang="en-US" sz="3600" dirty="0"/>
              <a:t>A cannon is placed atop a 25 m cliff and fires a cannonball with a velocity of 325 m/s 62</a:t>
            </a:r>
            <a:r>
              <a:rPr lang="en-US" sz="3600" baseline="30000" dirty="0"/>
              <a:t>o</a:t>
            </a:r>
            <a:r>
              <a:rPr lang="en-US" sz="3600" dirty="0"/>
              <a:t> up from the horizontal.  Calculate the velocity with which the cannonball strikes the ground.</a:t>
            </a:r>
          </a:p>
        </p:txBody>
      </p:sp>
    </p:spTree>
    <p:extLst>
      <p:ext uri="{BB962C8B-B14F-4D97-AF65-F5344CB8AC3E}">
        <p14:creationId xmlns:p14="http://schemas.microsoft.com/office/powerpoint/2010/main" val="32429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9" y="128522"/>
            <a:ext cx="8788835" cy="777566"/>
          </a:xfrm>
        </p:spPr>
        <p:txBody>
          <a:bodyPr/>
          <a:lstStyle/>
          <a:p>
            <a:r>
              <a:rPr lang="en-US" dirty="0"/>
              <a:t>Quantitative Analysis: 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67" y="1404526"/>
            <a:ext cx="11457218" cy="3084348"/>
          </a:xfrm>
        </p:spPr>
        <p:txBody>
          <a:bodyPr>
            <a:normAutofit/>
          </a:bodyPr>
          <a:lstStyle/>
          <a:p>
            <a:r>
              <a:rPr lang="en-US" sz="3600" dirty="0"/>
              <a:t>In a particular baseball game, the top of the fence is 2.5 m higher than where the ball is hit. Suppose the ball leaves the bat at an angle of 57</a:t>
            </a:r>
            <a:r>
              <a:rPr lang="en-US" sz="3600" baseline="30000" dirty="0"/>
              <a:t>o</a:t>
            </a:r>
            <a:r>
              <a:rPr lang="en-US" sz="3600" dirty="0"/>
              <a:t>, with what speed does the ball need to leave the bat to clear the fence?</a:t>
            </a:r>
          </a:p>
        </p:txBody>
      </p:sp>
    </p:spTree>
    <p:extLst>
      <p:ext uri="{BB962C8B-B14F-4D97-AF65-F5344CB8AC3E}">
        <p14:creationId xmlns:p14="http://schemas.microsoft.com/office/powerpoint/2010/main" val="4185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71" y="308385"/>
            <a:ext cx="4786501" cy="805927"/>
          </a:xfrm>
        </p:spPr>
        <p:txBody>
          <a:bodyPr/>
          <a:lstStyle/>
          <a:p>
            <a:r>
              <a:rPr lang="en-US" b="1" dirty="0"/>
              <a:t>Mechanics in 2D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71" y="1667798"/>
            <a:ext cx="3985391" cy="379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72" y="454441"/>
            <a:ext cx="2660053" cy="242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21" y="3782566"/>
            <a:ext cx="4096143" cy="2437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423" y="1759989"/>
            <a:ext cx="2571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6" y="161773"/>
            <a:ext cx="8630893" cy="769253"/>
          </a:xfrm>
        </p:spPr>
        <p:txBody>
          <a:bodyPr/>
          <a:lstStyle/>
          <a:p>
            <a:r>
              <a:rPr lang="en-US" dirty="0"/>
              <a:t>Quantitative Analysis: 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77" y="1238270"/>
            <a:ext cx="11482158" cy="4195481"/>
          </a:xfrm>
        </p:spPr>
        <p:txBody>
          <a:bodyPr>
            <a:normAutofit/>
          </a:bodyPr>
          <a:lstStyle/>
          <a:p>
            <a:r>
              <a:rPr lang="en-US" sz="3600" dirty="0"/>
              <a:t>A wide receiver is 2.5 m in front of a quarterback when he begins to run at 3.2 m/s.  4.7 seconds later, the QB throws the ball to the running WR.  If the throwing angle was 35</a:t>
            </a:r>
            <a:r>
              <a:rPr lang="en-US" sz="3600" baseline="30000" dirty="0"/>
              <a:t>o</a:t>
            </a:r>
            <a:r>
              <a:rPr lang="en-US" sz="3600" dirty="0"/>
              <a:t>, calculate the velocity necessary to have the ball land at the WR while he is still running.  Assume the ball is caught at the same height it was thrown.</a:t>
            </a:r>
          </a:p>
        </p:txBody>
      </p:sp>
    </p:spTree>
    <p:extLst>
      <p:ext uri="{BB962C8B-B14F-4D97-AF65-F5344CB8AC3E}">
        <p14:creationId xmlns:p14="http://schemas.microsoft.com/office/powerpoint/2010/main" val="41246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81" y="1404525"/>
            <a:ext cx="11448906" cy="4195481"/>
          </a:xfrm>
        </p:spPr>
        <p:txBody>
          <a:bodyPr>
            <a:normAutofit/>
          </a:bodyPr>
          <a:lstStyle/>
          <a:p>
            <a:r>
              <a:rPr lang="en-US" sz="3600" dirty="0"/>
              <a:t>A basketball net is 0.75 m higher than where a player releases the ball. If the player is 5.0 m from the hoop and launches the ball with a speed of 8.5 m/s, calculate the angle necessary for the ball to go in the hoop.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660" y="170085"/>
            <a:ext cx="8680769" cy="769253"/>
          </a:xfrm>
        </p:spPr>
        <p:txBody>
          <a:bodyPr/>
          <a:lstStyle/>
          <a:p>
            <a:r>
              <a:rPr lang="en-US" dirty="0"/>
              <a:t>Quantitative Analysis: Example 7</a:t>
            </a:r>
          </a:p>
        </p:txBody>
      </p:sp>
    </p:spTree>
    <p:extLst>
      <p:ext uri="{BB962C8B-B14F-4D97-AF65-F5344CB8AC3E}">
        <p14:creationId xmlns:p14="http://schemas.microsoft.com/office/powerpoint/2010/main" val="39906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8" y="170085"/>
            <a:ext cx="7350732" cy="785878"/>
          </a:xfrm>
        </p:spPr>
        <p:txBody>
          <a:bodyPr/>
          <a:lstStyle/>
          <a:p>
            <a:r>
              <a:rPr lang="en-US" dirty="0"/>
              <a:t>Word Problems: 2D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38" y="1178127"/>
            <a:ext cx="11326660" cy="3641300"/>
          </a:xfrm>
        </p:spPr>
        <p:txBody>
          <a:bodyPr>
            <a:normAutofit/>
          </a:bodyPr>
          <a:lstStyle/>
          <a:p>
            <a:r>
              <a:rPr lang="en-US" sz="3600" dirty="0"/>
              <a:t>Like many physics problems, first go through the information given carefully, identify formulas and solve the problem.</a:t>
            </a:r>
          </a:p>
          <a:p>
            <a:r>
              <a:rPr lang="en-US" sz="3600" dirty="0"/>
              <a:t>What is different now is that we need to analyze the physics in the horizontal and vertical (or east and north) directions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10433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78" y="1396701"/>
            <a:ext cx="11639122" cy="4555212"/>
          </a:xfrm>
        </p:spPr>
        <p:txBody>
          <a:bodyPr>
            <a:normAutofit/>
          </a:bodyPr>
          <a:lstStyle/>
          <a:p>
            <a:r>
              <a:rPr lang="en-US" sz="3600" dirty="0"/>
              <a:t>A car is driving 25 m/s [E] and turns to end up going 25 m/s [N].  This takes 5.0 seconds. Calculate the average acceleration acting on the car.</a:t>
            </a:r>
          </a:p>
          <a:p>
            <a:pPr lvl="1"/>
            <a:r>
              <a:rPr lang="en-US" sz="3400" dirty="0"/>
              <a:t>From this we can get net force, coefficient of friction, final position, etc.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078" y="216050"/>
            <a:ext cx="7325305" cy="838200"/>
          </a:xfrm>
        </p:spPr>
        <p:txBody>
          <a:bodyPr/>
          <a:lstStyle/>
          <a:p>
            <a:r>
              <a:rPr lang="en-US" dirty="0"/>
              <a:t>Word Problems: 2D Vectors</a:t>
            </a:r>
          </a:p>
        </p:txBody>
      </p:sp>
    </p:spTree>
    <p:extLst>
      <p:ext uri="{BB962C8B-B14F-4D97-AF65-F5344CB8AC3E}">
        <p14:creationId xmlns:p14="http://schemas.microsoft.com/office/powerpoint/2010/main" val="29867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00" y="128521"/>
            <a:ext cx="4898478" cy="777566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68" y="1213333"/>
            <a:ext cx="9985866" cy="2943031"/>
          </a:xfrm>
        </p:spPr>
        <p:txBody>
          <a:bodyPr>
            <a:normAutofit/>
          </a:bodyPr>
          <a:lstStyle/>
          <a:p>
            <a:r>
              <a:rPr lang="en-US" sz="3600" dirty="0"/>
              <a:t>An object has an initial velocity of 52 m/s [W60</a:t>
            </a:r>
            <a:r>
              <a:rPr lang="en-US" sz="3600" baseline="30000" dirty="0"/>
              <a:t>o</a:t>
            </a:r>
            <a:r>
              <a:rPr lang="en-US" sz="3600" dirty="0"/>
              <a:t>N].  It experience an acceleration of 7.5 m/s</a:t>
            </a:r>
            <a:r>
              <a:rPr lang="en-US" sz="3600" baseline="30000" dirty="0"/>
              <a:t>2</a:t>
            </a:r>
            <a:r>
              <a:rPr lang="en-US" sz="3600" dirty="0"/>
              <a:t> [W28</a:t>
            </a:r>
            <a:r>
              <a:rPr lang="en-US" sz="3600" baseline="30000" dirty="0"/>
              <a:t>o</a:t>
            </a:r>
            <a:r>
              <a:rPr lang="en-US" sz="3600" dirty="0"/>
              <a:t>S] for 35 seconds.  Calculate the object’s final position.</a:t>
            </a:r>
          </a:p>
        </p:txBody>
      </p:sp>
    </p:spTree>
    <p:extLst>
      <p:ext uri="{BB962C8B-B14F-4D97-AF65-F5344CB8AC3E}">
        <p14:creationId xmlns:p14="http://schemas.microsoft.com/office/powerpoint/2010/main" val="419302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61" y="153459"/>
            <a:ext cx="6718475" cy="14924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Mech2: Vector Addition &amp; Relative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61" y="1645920"/>
            <a:ext cx="11640099" cy="4894566"/>
          </a:xfrm>
        </p:spPr>
        <p:txBody>
          <a:bodyPr>
            <a:noAutofit/>
          </a:bodyPr>
          <a:lstStyle/>
          <a:p>
            <a:r>
              <a:rPr lang="en-US" sz="3200" dirty="0"/>
              <a:t>When multiple vectors of the same type act on an object, the </a:t>
            </a:r>
            <a:r>
              <a:rPr lang="en-US" sz="3200" b="1" i="1" dirty="0"/>
              <a:t>resultant vector</a:t>
            </a:r>
            <a:r>
              <a:rPr lang="en-US" sz="3200" i="1" dirty="0"/>
              <a:t>,</a:t>
            </a:r>
            <a:r>
              <a:rPr lang="en-US" sz="3200" b="1" i="1" dirty="0"/>
              <a:t> R</a:t>
            </a:r>
            <a:r>
              <a:rPr lang="en-US" sz="3200" i="1" dirty="0"/>
              <a:t>,</a:t>
            </a:r>
            <a:r>
              <a:rPr lang="en-US" sz="3200" dirty="0"/>
              <a:t> is determined through </a:t>
            </a:r>
            <a:r>
              <a:rPr lang="en-US" sz="3200" b="1" i="1" dirty="0"/>
              <a:t>vector addition</a:t>
            </a:r>
            <a:r>
              <a:rPr lang="en-US" sz="3200" dirty="0"/>
              <a:t>.</a:t>
            </a:r>
          </a:p>
          <a:p>
            <a:pPr lvl="1"/>
            <a:r>
              <a:rPr lang="en-US" sz="2800" dirty="0"/>
              <a:t>For example, three forces acting on an object.</a:t>
            </a:r>
          </a:p>
          <a:p>
            <a:pPr lvl="1"/>
            <a:r>
              <a:rPr lang="en-US" sz="2800" dirty="0"/>
              <a:t>Vectors are broken into their perpendicular components.</a:t>
            </a:r>
          </a:p>
          <a:p>
            <a:pPr lvl="1"/>
            <a:r>
              <a:rPr lang="en-US" sz="2800" dirty="0"/>
              <a:t>Components in the same dimension are added together, taking into account direction.</a:t>
            </a:r>
          </a:p>
          <a:p>
            <a:pPr lvl="1"/>
            <a:r>
              <a:rPr lang="en-US" sz="2800" dirty="0"/>
              <a:t>The resultant is calculated using Pythagorean Theorem and the inverse tangent.</a:t>
            </a:r>
          </a:p>
        </p:txBody>
      </p:sp>
    </p:spTree>
    <p:extLst>
      <p:ext uri="{BB962C8B-B14F-4D97-AF65-F5344CB8AC3E}">
        <p14:creationId xmlns:p14="http://schemas.microsoft.com/office/powerpoint/2010/main" val="36807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227" y="219962"/>
            <a:ext cx="9404723" cy="85238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Vector Addition &amp; Relative Velocity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2669" y="4538750"/>
            <a:ext cx="1097280" cy="0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09949" y="2892829"/>
            <a:ext cx="0" cy="1645921"/>
          </a:xfrm>
          <a:prstGeom prst="straightConnector1">
            <a:avLst/>
          </a:prstGeom>
          <a:ln w="762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12669" y="2892829"/>
            <a:ext cx="1097280" cy="164592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9949" y="2892828"/>
            <a:ext cx="2576946" cy="1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82739" y="1959030"/>
            <a:ext cx="12469" cy="933798"/>
          </a:xfrm>
          <a:prstGeom prst="straightConnector1">
            <a:avLst/>
          </a:prstGeom>
          <a:ln w="762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12916" y="3296491"/>
            <a:ext cx="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6285" y="1760855"/>
            <a:ext cx="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38796" y="2892828"/>
            <a:ext cx="47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R</a:t>
            </a:r>
            <a:endParaRPr lang="en-US" sz="3200" b="1" i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65511" y="4246362"/>
            <a:ext cx="114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Start</a:t>
            </a:r>
            <a:endParaRPr lang="en-US" sz="320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709949" y="1959030"/>
            <a:ext cx="2568633" cy="9337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12669" y="1959030"/>
            <a:ext cx="3665913" cy="2579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5805" y="4611459"/>
            <a:ext cx="77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1x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5278" y="3510631"/>
            <a:ext cx="77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1y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79174" y="2838627"/>
            <a:ext cx="77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2x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61711" y="2133541"/>
            <a:ext cx="77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2y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46159" y="1529914"/>
            <a:ext cx="477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  <a:r>
              <a:rPr lang="en-US" sz="3600" baseline="-25000" dirty="0"/>
              <a:t>x</a:t>
            </a:r>
            <a:r>
              <a:rPr lang="en-US" sz="3600" dirty="0"/>
              <a:t> (or d</a:t>
            </a:r>
            <a:r>
              <a:rPr lang="en-US" sz="3600" baseline="-25000" dirty="0"/>
              <a:t>x</a:t>
            </a:r>
            <a:r>
              <a:rPr lang="en-US" sz="3600" dirty="0"/>
              <a:t>) = d</a:t>
            </a:r>
            <a:r>
              <a:rPr lang="en-US" sz="3600" baseline="-25000" dirty="0"/>
              <a:t>1x</a:t>
            </a:r>
            <a:r>
              <a:rPr lang="en-US" sz="3600" dirty="0"/>
              <a:t> + d</a:t>
            </a:r>
            <a:r>
              <a:rPr lang="en-US" sz="3600" baseline="-25000" dirty="0"/>
              <a:t>2x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46159" y="2318822"/>
            <a:ext cx="477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  <a:r>
              <a:rPr lang="en-US" sz="3600" baseline="-25000" dirty="0"/>
              <a:t>y</a:t>
            </a:r>
            <a:r>
              <a:rPr lang="en-US" sz="3600" dirty="0"/>
              <a:t> (or </a:t>
            </a:r>
            <a:r>
              <a:rPr lang="en-US" sz="3600" dirty="0" err="1"/>
              <a:t>d</a:t>
            </a:r>
            <a:r>
              <a:rPr lang="en-US" sz="3600" baseline="-25000" dirty="0" err="1"/>
              <a:t>y</a:t>
            </a:r>
            <a:r>
              <a:rPr lang="en-US" sz="3600" dirty="0"/>
              <a:t>) = d</a:t>
            </a:r>
            <a:r>
              <a:rPr lang="en-US" sz="3600" baseline="-25000" dirty="0"/>
              <a:t>1y</a:t>
            </a:r>
            <a:r>
              <a:rPr lang="en-US" sz="3600" dirty="0"/>
              <a:t> + d</a:t>
            </a:r>
            <a:r>
              <a:rPr lang="en-US" sz="3600" baseline="-25000" dirty="0"/>
              <a:t>2y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6159" y="3142459"/>
            <a:ext cx="524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R</a:t>
            </a:r>
            <a:r>
              <a:rPr lang="en-US" sz="3600" b="1" i="1" baseline="30000" dirty="0"/>
              <a:t>2</a:t>
            </a:r>
            <a:r>
              <a:rPr lang="en-US" sz="3600" dirty="0"/>
              <a:t> (or </a:t>
            </a:r>
            <a:r>
              <a:rPr lang="en-US" sz="3600" b="1" i="1" dirty="0"/>
              <a:t>d</a:t>
            </a:r>
            <a:r>
              <a:rPr lang="en-US" sz="3600" b="1" i="1" baseline="30000" dirty="0"/>
              <a:t>2</a:t>
            </a:r>
            <a:r>
              <a:rPr lang="en-US" sz="3600" dirty="0"/>
              <a:t>) = (d</a:t>
            </a:r>
            <a:r>
              <a:rPr lang="en-US" sz="3600" baseline="-25000" dirty="0"/>
              <a:t>x</a:t>
            </a:r>
            <a:r>
              <a:rPr lang="en-US" sz="3600" dirty="0"/>
              <a:t>)</a:t>
            </a:r>
            <a:r>
              <a:rPr lang="en-US" sz="3600" baseline="30000" dirty="0"/>
              <a:t>2</a:t>
            </a:r>
            <a:r>
              <a:rPr lang="en-US" sz="3600" dirty="0"/>
              <a:t> + (</a:t>
            </a:r>
            <a:r>
              <a:rPr lang="en-US" sz="3600" dirty="0" err="1"/>
              <a:t>d</a:t>
            </a:r>
            <a:r>
              <a:rPr lang="en-US" sz="3600" baseline="-25000" dirty="0" err="1"/>
              <a:t>y</a:t>
            </a:r>
            <a:r>
              <a:rPr lang="en-US" sz="3600" dirty="0"/>
              <a:t>)</a:t>
            </a:r>
            <a:r>
              <a:rPr lang="en-US" sz="3600" baseline="30000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8377" y="4095406"/>
            <a:ext cx="32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746159" y="3966096"/>
            <a:ext cx="35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 = </a:t>
            </a:r>
            <a:r>
              <a:rPr lang="en-US" sz="3600" i="1" dirty="0">
                <a:sym typeface="Symbol" panose="05050102010706020507" pitchFamily="18" charset="2"/>
              </a:rPr>
              <a:t>tan</a:t>
            </a:r>
            <a:r>
              <a:rPr lang="en-US" sz="3600" i="1" baseline="30000" dirty="0">
                <a:sym typeface="Symbol" panose="05050102010706020507" pitchFamily="18" charset="2"/>
              </a:rPr>
              <a:t>-1</a:t>
            </a:r>
            <a:r>
              <a:rPr lang="en-US" sz="3600" dirty="0">
                <a:sym typeface="Symbol" panose="05050102010706020507" pitchFamily="18" charset="2"/>
              </a:rPr>
              <a:t>(</a:t>
            </a:r>
            <a:r>
              <a:rPr lang="en-US" sz="3600" dirty="0" err="1">
                <a:sym typeface="Symbol" panose="05050102010706020507" pitchFamily="18" charset="2"/>
              </a:rPr>
              <a:t>d</a:t>
            </a:r>
            <a:r>
              <a:rPr lang="en-US" sz="3600" baseline="-25000" dirty="0" err="1">
                <a:sym typeface="Symbol" panose="05050102010706020507" pitchFamily="18" charset="2"/>
              </a:rPr>
              <a:t>y</a:t>
            </a:r>
            <a:r>
              <a:rPr lang="en-US" sz="3600" dirty="0">
                <a:sym typeface="Symbol" panose="05050102010706020507" pitchFamily="18" charset="2"/>
              </a:rPr>
              <a:t>/d</a:t>
            </a:r>
            <a:r>
              <a:rPr lang="en-US" sz="3600" baseline="-25000" dirty="0">
                <a:sym typeface="Symbol" panose="05050102010706020507" pitchFamily="18" charset="2"/>
              </a:rPr>
              <a:t>x</a:t>
            </a:r>
            <a:r>
              <a:rPr lang="en-US" sz="3600" dirty="0">
                <a:sym typeface="Symbol" panose="05050102010706020507" pitchFamily="18" charset="2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61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00117 0.2400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-1.48148E-6 L 3.54167E-6 0.26482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1067 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1.85185E-6 L 0.22122 0.00347 " pathEditMode="relative" rAng="0" ptsTypes="AA">
                                      <p:cBhvr>
                                        <p:cTn id="9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29" grpId="1"/>
      <p:bldP spid="29" grpId="2"/>
      <p:bldP spid="30" grpId="0"/>
      <p:bldP spid="31" grpId="0"/>
      <p:bldP spid="32" grpId="0"/>
      <p:bldP spid="32" grpId="1"/>
      <p:bldP spid="33" grpId="0"/>
      <p:bldP spid="33" grpId="1"/>
      <p:bldP spid="34" grpId="0"/>
      <p:bldP spid="41" grpId="0"/>
      <p:bldP spid="42" grpId="0"/>
      <p:bldP spid="43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06" y="269838"/>
            <a:ext cx="6938030" cy="8812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Vector Addition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03" y="1226372"/>
            <a:ext cx="11493893" cy="1742739"/>
          </a:xfrm>
        </p:spPr>
        <p:txBody>
          <a:bodyPr>
            <a:normAutofit/>
          </a:bodyPr>
          <a:lstStyle/>
          <a:p>
            <a:r>
              <a:rPr lang="en-US" sz="3600" dirty="0"/>
              <a:t>A person walks 25 m [E75N], 50 m [W20N] and finally 35 m [E40S]. Calculate the final, or resultant, position.</a:t>
            </a:r>
          </a:p>
        </p:txBody>
      </p:sp>
    </p:spTree>
    <p:extLst>
      <p:ext uri="{BB962C8B-B14F-4D97-AF65-F5344CB8AC3E}">
        <p14:creationId xmlns:p14="http://schemas.microsoft.com/office/powerpoint/2010/main" val="2674156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2" y="162261"/>
            <a:ext cx="6658331" cy="8059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Missing Vector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02" y="1213822"/>
            <a:ext cx="11929578" cy="4195481"/>
          </a:xfrm>
        </p:spPr>
        <p:txBody>
          <a:bodyPr>
            <a:normAutofit/>
          </a:bodyPr>
          <a:lstStyle/>
          <a:p>
            <a:r>
              <a:rPr lang="en-US" sz="3600" dirty="0"/>
              <a:t>Sometimes you are given the resultant and must calculate for a missing vector.</a:t>
            </a:r>
          </a:p>
          <a:p>
            <a:r>
              <a:rPr lang="en-US" sz="3600" dirty="0"/>
              <a:t>Example: After a walk suppose you are located 2.75 km [W35N] from your home. Then you receive a call to visit a friend's house, located 4.3 km [E62N] from your home. How far and in what direction should you walk to get to your friend's house?</a:t>
            </a:r>
          </a:p>
        </p:txBody>
      </p:sp>
    </p:spTree>
    <p:extLst>
      <p:ext uri="{BB962C8B-B14F-4D97-AF65-F5344CB8AC3E}">
        <p14:creationId xmlns:p14="http://schemas.microsoft.com/office/powerpoint/2010/main" val="25222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0" y="205293"/>
            <a:ext cx="4937108" cy="8489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Relative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" y="1170791"/>
            <a:ext cx="11536924" cy="493955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Relative velocity is vector addition of multiple velocities acting on an object at the same time. Many problems usually include boats or planes.</a:t>
            </a:r>
          </a:p>
          <a:p>
            <a:endParaRPr lang="en-US" sz="3600" dirty="0"/>
          </a:p>
          <a:p>
            <a:r>
              <a:rPr lang="en-US" sz="3600" dirty="0"/>
              <a:t>Example: A boat is aimed directly across a river and has a velocity of 13 km/h relative to the water.  The current is moving 4.5 km/h [E] relative to the ground. Calculate the velocity of the boat relative to the ground.</a:t>
            </a:r>
          </a:p>
        </p:txBody>
      </p:sp>
    </p:spTree>
    <p:extLst>
      <p:ext uri="{BB962C8B-B14F-4D97-AF65-F5344CB8AC3E}">
        <p14:creationId xmlns:p14="http://schemas.microsoft.com/office/powerpoint/2010/main" val="22672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08" y="345142"/>
            <a:ext cx="6012873" cy="848957"/>
          </a:xfrm>
        </p:spPr>
        <p:txBody>
          <a:bodyPr/>
          <a:lstStyle/>
          <a:p>
            <a:r>
              <a:rPr lang="en-US" dirty="0"/>
              <a:t>Representing Vectors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08" y="1194100"/>
            <a:ext cx="5141504" cy="17611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34" y="3360897"/>
            <a:ext cx="4005057" cy="2976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735" y="568076"/>
            <a:ext cx="5852087" cy="58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569C-6132-44C3-BFBE-B470242B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2" y="119231"/>
            <a:ext cx="4797258" cy="8274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Relative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C8A50-8F50-4E2A-843A-9F2DC9AB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34" y="1299883"/>
            <a:ext cx="10934495" cy="2486809"/>
          </a:xfrm>
        </p:spPr>
        <p:txBody>
          <a:bodyPr>
            <a:normAutofit/>
          </a:bodyPr>
          <a:lstStyle/>
          <a:p>
            <a:r>
              <a:rPr lang="en-US" sz="3600" dirty="0"/>
              <a:t>On a day when the wind is blowing 62 km/h [W30</a:t>
            </a:r>
            <a:r>
              <a:rPr lang="en-US" sz="3600" baseline="30000" dirty="0"/>
              <a:t>o</a:t>
            </a:r>
            <a:r>
              <a:rPr lang="en-US" sz="3600" dirty="0"/>
              <a:t>S] you wish to fly to a destination 725 km [E40</a:t>
            </a:r>
            <a:r>
              <a:rPr lang="en-US" sz="3600" baseline="30000" dirty="0"/>
              <a:t>o</a:t>
            </a:r>
            <a:r>
              <a:rPr lang="en-US" sz="3600" dirty="0"/>
              <a:t>S] in 2.5 hours.  What heading and speed should you fly </a:t>
            </a:r>
            <a:r>
              <a:rPr lang="en-US" sz="3600"/>
              <a:t>your dragon?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283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2B91-61F5-4E3D-BD4A-E96FA987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0" y="217395"/>
            <a:ext cx="4571348" cy="78441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Kinematics in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647C-3E64-4E7A-87B2-179586DD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53" y="1246094"/>
            <a:ext cx="11680894" cy="434788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These questions will read like questions involving accelerating objects from grade 11.  The big difference is the vectors will be in two dimensions.</a:t>
            </a:r>
          </a:p>
          <a:p>
            <a:r>
              <a:rPr lang="en-US" sz="3600" dirty="0"/>
              <a:t>To solve, we calculate the perpendicular components of all vectors and apply the physics relationships, the math, in each dimension.</a:t>
            </a:r>
          </a:p>
          <a:p>
            <a:r>
              <a:rPr lang="en-US" sz="3600" dirty="0"/>
              <a:t>The final answer is determined with Pythagorean Theorem and inverse tangent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10304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4B47-D081-4F83-9B33-5D0FA8B2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5" y="206637"/>
            <a:ext cx="4625136" cy="8059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Kinematics in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8A24-B21E-4BF4-BB52-60EEB359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4" y="1331260"/>
            <a:ext cx="11063587" cy="3004072"/>
          </a:xfrm>
        </p:spPr>
        <p:txBody>
          <a:bodyPr>
            <a:normAutofit/>
          </a:bodyPr>
          <a:lstStyle/>
          <a:p>
            <a:r>
              <a:rPr lang="en-US" sz="3600" dirty="0"/>
              <a:t>Calculate the acceleration of a car that changes its velocity from 32 m/s [E20N] to 32 m/s [W30S] in 7.5 seconds.</a:t>
            </a:r>
          </a:p>
          <a:p>
            <a:r>
              <a:rPr lang="en-US" sz="3600" dirty="0"/>
              <a:t>Calculate the final position of the car relative to its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15255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7A9B-F225-48DF-BF47-7F491501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35" y="238910"/>
            <a:ext cx="4668167" cy="74138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Kinematics in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C8106-71FE-4816-8231-BCD1526F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71" y="1331260"/>
            <a:ext cx="11487257" cy="3262256"/>
          </a:xfrm>
        </p:spPr>
        <p:txBody>
          <a:bodyPr>
            <a:normAutofit/>
          </a:bodyPr>
          <a:lstStyle/>
          <a:p>
            <a:r>
              <a:rPr lang="en-US" sz="3600" dirty="0"/>
              <a:t>A boat is sailing at 4.2 m/s [E63S].  The wind accelerates the boat with an acceleration of 1.7 m/s</a:t>
            </a:r>
            <a:r>
              <a:rPr lang="en-US" sz="3600" baseline="30000" dirty="0"/>
              <a:t>2</a:t>
            </a:r>
            <a:r>
              <a:rPr lang="en-US" sz="3600" dirty="0"/>
              <a:t> [W33S] for 27 seconds.  </a:t>
            </a:r>
          </a:p>
          <a:p>
            <a:r>
              <a:rPr lang="en-US" sz="3600" dirty="0"/>
              <a:t>Calculate the final velocity of the boat.</a:t>
            </a:r>
          </a:p>
          <a:p>
            <a:r>
              <a:rPr lang="en-US" sz="3600" dirty="0"/>
              <a:t>Calculate the final position of the boat.</a:t>
            </a:r>
          </a:p>
        </p:txBody>
      </p:sp>
    </p:spTree>
    <p:extLst>
      <p:ext uri="{BB962C8B-B14F-4D97-AF65-F5344CB8AC3E}">
        <p14:creationId xmlns:p14="http://schemas.microsoft.com/office/powerpoint/2010/main" val="38280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1186" y="105103"/>
            <a:ext cx="172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Physics</a:t>
            </a:r>
          </a:p>
        </p:txBody>
      </p:sp>
      <p:cxnSp>
        <p:nvCxnSpPr>
          <p:cNvPr id="8" name="Straight Arrow Connector 7"/>
          <p:cNvCxnSpPr>
            <a:stCxn id="6" idx="2"/>
            <a:endCxn id="16" idx="0"/>
          </p:cNvCxnSpPr>
          <p:nvPr/>
        </p:nvCxnSpPr>
        <p:spPr>
          <a:xfrm flipH="1">
            <a:off x="1592320" y="751434"/>
            <a:ext cx="4030715" cy="11088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20" idx="0"/>
          </p:cNvCxnSpPr>
          <p:nvPr/>
        </p:nvCxnSpPr>
        <p:spPr>
          <a:xfrm>
            <a:off x="5623035" y="751434"/>
            <a:ext cx="120869" cy="1320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18" idx="0"/>
          </p:cNvCxnSpPr>
          <p:nvPr/>
        </p:nvCxnSpPr>
        <p:spPr>
          <a:xfrm>
            <a:off x="5623035" y="751434"/>
            <a:ext cx="3933498" cy="967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299" y="1860331"/>
            <a:ext cx="1566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Waves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7617" y="1718441"/>
            <a:ext cx="211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Quantum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3097" y="2072384"/>
            <a:ext cx="240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Mechanics</a:t>
            </a:r>
          </a:p>
        </p:txBody>
      </p:sp>
      <p:cxnSp>
        <p:nvCxnSpPr>
          <p:cNvPr id="27" name="Straight Arrow Connector 26"/>
          <p:cNvCxnSpPr>
            <a:stCxn id="20" idx="2"/>
          </p:cNvCxnSpPr>
          <p:nvPr/>
        </p:nvCxnSpPr>
        <p:spPr>
          <a:xfrm>
            <a:off x="5743904" y="2657159"/>
            <a:ext cx="0" cy="63257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154621" y="3289738"/>
            <a:ext cx="358928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43904" y="3289738"/>
            <a:ext cx="170793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54621" y="3289738"/>
            <a:ext cx="0" cy="630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62344" y="3289738"/>
            <a:ext cx="0" cy="924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77462" y="3922260"/>
            <a:ext cx="2354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Kinematics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1" y="4766893"/>
            <a:ext cx="3547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study of </a:t>
            </a:r>
            <a:r>
              <a:rPr lang="en-US" sz="3200" b="1" i="1" dirty="0">
                <a:solidFill>
                  <a:srgbClr val="FFFF00"/>
                </a:solidFill>
              </a:rPr>
              <a:t>how</a:t>
            </a:r>
            <a:r>
              <a:rPr lang="en-US" sz="3200" b="1" dirty="0"/>
              <a:t> objects move.</a:t>
            </a:r>
          </a:p>
        </p:txBody>
      </p:sp>
      <p:cxnSp>
        <p:nvCxnSpPr>
          <p:cNvPr id="43" name="Straight Arrow Connector 42"/>
          <p:cNvCxnSpPr>
            <a:stCxn id="41" idx="2"/>
            <a:endCxn id="42" idx="0"/>
          </p:cNvCxnSpPr>
          <p:nvPr/>
        </p:nvCxnSpPr>
        <p:spPr>
          <a:xfrm flipH="1">
            <a:off x="1926021" y="4507035"/>
            <a:ext cx="228600" cy="2598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56128" y="4182118"/>
            <a:ext cx="221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Dynamics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89784" y="5243946"/>
            <a:ext cx="400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study of </a:t>
            </a:r>
            <a:r>
              <a:rPr lang="en-US" sz="3600" i="1" dirty="0">
                <a:solidFill>
                  <a:srgbClr val="FFFF00"/>
                </a:solidFill>
              </a:rPr>
              <a:t>why</a:t>
            </a:r>
            <a:r>
              <a:rPr lang="en-US" sz="3600" dirty="0"/>
              <a:t> objects move.</a:t>
            </a:r>
          </a:p>
        </p:txBody>
      </p:sp>
      <p:cxnSp>
        <p:nvCxnSpPr>
          <p:cNvPr id="49" name="Straight Arrow Connector 48"/>
          <p:cNvCxnSpPr>
            <a:stCxn id="46" idx="2"/>
            <a:endCxn id="47" idx="0"/>
          </p:cNvCxnSpPr>
          <p:nvPr/>
        </p:nvCxnSpPr>
        <p:spPr>
          <a:xfrm>
            <a:off x="7462344" y="4766893"/>
            <a:ext cx="2129003" cy="4770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267199" y="789087"/>
            <a:ext cx="1355835" cy="967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" idx="2"/>
          </p:cNvCxnSpPr>
          <p:nvPr/>
        </p:nvCxnSpPr>
        <p:spPr>
          <a:xfrm>
            <a:off x="5623035" y="751434"/>
            <a:ext cx="3069020" cy="2120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2"/>
          </p:cNvCxnSpPr>
          <p:nvPr/>
        </p:nvCxnSpPr>
        <p:spPr>
          <a:xfrm flipH="1">
            <a:off x="2966547" y="751434"/>
            <a:ext cx="2656488" cy="2120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2"/>
          </p:cNvCxnSpPr>
          <p:nvPr/>
        </p:nvCxnSpPr>
        <p:spPr>
          <a:xfrm>
            <a:off x="5623035" y="751434"/>
            <a:ext cx="1453055" cy="967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20" grpId="0"/>
      <p:bldP spid="41" grpId="0"/>
      <p:bldP spid="42" grpId="0"/>
      <p:bldP spid="46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20" y="259559"/>
            <a:ext cx="1666165" cy="7875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3750" y="1240223"/>
            <a:ext cx="4424141" cy="515006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 push or a pull.</a:t>
            </a:r>
          </a:p>
          <a:p>
            <a:r>
              <a:rPr lang="en-US" sz="3600" dirty="0"/>
              <a:t>Vector quantity.</a:t>
            </a:r>
          </a:p>
          <a:p>
            <a:r>
              <a:rPr lang="en-US" sz="3600" dirty="0"/>
              <a:t>Usually results in an acceleration.</a:t>
            </a:r>
          </a:p>
          <a:p>
            <a:r>
              <a:rPr lang="en-US" sz="3600" dirty="0"/>
              <a:t>Measured in </a:t>
            </a:r>
            <a:r>
              <a:rPr lang="en-US" sz="3600" dirty="0" err="1"/>
              <a:t>Newtons</a:t>
            </a:r>
            <a:r>
              <a:rPr lang="en-US" sz="3600" dirty="0"/>
              <a:t>, N.</a:t>
            </a:r>
          </a:p>
          <a:p>
            <a:r>
              <a:rPr lang="en-US" sz="3600" dirty="0"/>
              <a:t>Many forces can act on an object all at once.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607"/>
          <a:stretch/>
        </p:blipFill>
        <p:spPr>
          <a:xfrm>
            <a:off x="172045" y="261159"/>
            <a:ext cx="6985500" cy="63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3" y="200470"/>
            <a:ext cx="10337199" cy="850565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Types of Forces: Contact or Non-Contact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2718" y="1040524"/>
            <a:ext cx="166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Forces</a:t>
            </a:r>
          </a:p>
        </p:txBody>
      </p:sp>
      <p:cxnSp>
        <p:nvCxnSpPr>
          <p:cNvPr id="6" name="Straight Arrow Connector 5"/>
          <p:cNvCxnSpPr>
            <a:stCxn id="5" idx="2"/>
            <a:endCxn id="10" idx="3"/>
          </p:cNvCxnSpPr>
          <p:nvPr/>
        </p:nvCxnSpPr>
        <p:spPr>
          <a:xfrm flipH="1">
            <a:off x="2674882" y="1686855"/>
            <a:ext cx="29481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56331" y="1363688"/>
            <a:ext cx="322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Non-Contact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344" y="1363689"/>
            <a:ext cx="207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Contact</a:t>
            </a:r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 flipV="1">
            <a:off x="5623035" y="1686854"/>
            <a:ext cx="233329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09" y="2104669"/>
            <a:ext cx="4009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force exerted in direct contact with another object.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6331" y="2010019"/>
            <a:ext cx="4009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force exerted in over a distance.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619" y="3768978"/>
            <a:ext cx="2779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Friction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Tension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Normal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Applied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Elastic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56331" y="3087237"/>
            <a:ext cx="2779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Gravity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Magnetic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Electric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4331" y="3768977"/>
            <a:ext cx="44774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All these forces can act on an object at the same time!</a:t>
            </a:r>
          </a:p>
        </p:txBody>
      </p:sp>
    </p:spTree>
    <p:extLst>
      <p:ext uri="{BB962C8B-B14F-4D97-AF65-F5344CB8AC3E}">
        <p14:creationId xmlns:p14="http://schemas.microsoft.com/office/powerpoint/2010/main" val="8658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20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04" y="147918"/>
            <a:ext cx="6837255" cy="77699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Common Types of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04" y="924910"/>
            <a:ext cx="11472317" cy="35945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baseline="-25000" dirty="0">
                <a:solidFill>
                  <a:srgbClr val="FFFF00"/>
                </a:solidFill>
              </a:rPr>
              <a:t>a</a:t>
            </a:r>
            <a:r>
              <a:rPr lang="en-US" sz="3200" dirty="0"/>
              <a:t>: applied force. Usually exerted by a person or a machine on an object.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F</a:t>
            </a:r>
            <a:r>
              <a:rPr lang="en-US" sz="3200" baseline="-25000" dirty="0" err="1">
                <a:solidFill>
                  <a:srgbClr val="FFFF00"/>
                </a:solidFill>
              </a:rPr>
              <a:t>f</a:t>
            </a:r>
            <a:r>
              <a:rPr lang="en-US" sz="3200" dirty="0"/>
              <a:t>: friction. Acts between two surfaces.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baseline="-25000" dirty="0">
                <a:solidFill>
                  <a:srgbClr val="FFFF00"/>
                </a:solidFill>
              </a:rPr>
              <a:t>T</a:t>
            </a:r>
            <a:r>
              <a:rPr lang="en-US" sz="3200" dirty="0"/>
              <a:t>: force of tension.  Usually along a string, rope or wire.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F</a:t>
            </a:r>
            <a:r>
              <a:rPr lang="en-US" sz="3200" baseline="-25000" dirty="0" err="1">
                <a:solidFill>
                  <a:srgbClr val="FFFF00"/>
                </a:solidFill>
              </a:rPr>
              <a:t>g</a:t>
            </a:r>
            <a:r>
              <a:rPr lang="en-US" sz="3200" dirty="0"/>
              <a:t>: Force of gravity. Pull from an object’s mass.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baseline="-25000" dirty="0">
                <a:solidFill>
                  <a:srgbClr val="FFFF00"/>
                </a:solidFill>
              </a:rPr>
              <a:t>N</a:t>
            </a:r>
            <a:r>
              <a:rPr lang="en-US" sz="3200" dirty="0"/>
              <a:t>: Normal force. Acts perpendicular to a surface.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4659039"/>
            <a:ext cx="2457450" cy="2038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027" y="4659039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baseline="-25000" dirty="0">
                <a:solidFill>
                  <a:schemeClr val="bg1"/>
                </a:solidFill>
              </a:rPr>
              <a:t>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41" y="4659039"/>
            <a:ext cx="2019300" cy="2000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3141" y="4973274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baseline="-25000" dirty="0">
                <a:solidFill>
                  <a:schemeClr val="bg1"/>
                </a:solidFill>
              </a:rPr>
              <a:t>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079" y="4573314"/>
            <a:ext cx="2228850" cy="2171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91402" y="4423196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baseline="-25000" dirty="0">
                <a:solidFill>
                  <a:schemeClr val="bg1"/>
                </a:solidFill>
              </a:rPr>
              <a:t>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4CB8-35E1-4792-B324-2F74EA29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3" y="201259"/>
            <a:ext cx="7241932" cy="81668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Forces: Types of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D0450E-9D39-4FF0-A1CC-F59C8878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78" y="2346130"/>
            <a:ext cx="5214528" cy="3502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6596C-D2EA-496D-B027-A8FA2EEB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72" y="2775039"/>
            <a:ext cx="5314950" cy="346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326F7-4021-4520-925B-A3D763566F56}"/>
              </a:ext>
            </a:extLst>
          </p:cNvPr>
          <p:cNvSpPr txBox="1"/>
          <p:nvPr/>
        </p:nvSpPr>
        <p:spPr>
          <a:xfrm>
            <a:off x="1979854" y="1188605"/>
            <a:ext cx="678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Net Force and Equilibrium</a:t>
            </a:r>
          </a:p>
        </p:txBody>
      </p:sp>
    </p:spTree>
    <p:extLst>
      <p:ext uri="{BB962C8B-B14F-4D97-AF65-F5344CB8AC3E}">
        <p14:creationId xmlns:p14="http://schemas.microsoft.com/office/powerpoint/2010/main" val="27952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B9E0-96D2-4651-B052-0D448B36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20" y="269838"/>
            <a:ext cx="7475913" cy="84895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Net Force – The Vector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789B7-5581-4D6A-A607-A2A9E996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20" y="1118795"/>
            <a:ext cx="11717360" cy="308744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Vector addition, like with relative velocity, requires all the forces to be broken up into perpendicular components.</a:t>
            </a:r>
          </a:p>
          <a:p>
            <a:r>
              <a:rPr lang="en-US" sz="3600" dirty="0"/>
              <a:t>Example: Forces of 75 N [E23N], 105 N [E55S] and 85 N [W45S] act on an object.  Calculate the net force.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24874F-88E4-45B2-9C92-38719C75A1C6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5337862" y="4339517"/>
            <a:ext cx="1224303" cy="5136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50E9E-937D-4F4A-A2CE-E607990D3700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5337862" y="5020538"/>
            <a:ext cx="1475317" cy="11113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085616-87D7-4D43-A353-7AE530F5DA0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829722" y="4936863"/>
            <a:ext cx="1269402" cy="3881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D31B891-D636-49CA-B174-D0B0647542FF}"/>
              </a:ext>
            </a:extLst>
          </p:cNvPr>
          <p:cNvSpPr/>
          <p:nvPr/>
        </p:nvSpPr>
        <p:spPr>
          <a:xfrm>
            <a:off x="5099124" y="4818529"/>
            <a:ext cx="279699" cy="2366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3" y="205292"/>
            <a:ext cx="6776665" cy="881230"/>
          </a:xfrm>
        </p:spPr>
        <p:txBody>
          <a:bodyPr/>
          <a:lstStyle/>
          <a:p>
            <a:r>
              <a:rPr lang="en-US" dirty="0"/>
              <a:t>Motion in Two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63" y="1086522"/>
            <a:ext cx="11660637" cy="5572462"/>
          </a:xfrm>
        </p:spPr>
        <p:txBody>
          <a:bodyPr>
            <a:normAutofit/>
          </a:bodyPr>
          <a:lstStyle/>
          <a:p>
            <a:r>
              <a:rPr lang="en-US" sz="3200" b="1" dirty="0"/>
              <a:t>Scalars</a:t>
            </a:r>
            <a:r>
              <a:rPr lang="en-US" sz="3200" dirty="0"/>
              <a:t>: Measurements independent of direction (time, distance, mass, speed). Magnitude only.</a:t>
            </a:r>
          </a:p>
          <a:p>
            <a:r>
              <a:rPr lang="en-US" sz="3200" b="1" dirty="0"/>
              <a:t>Vectors</a:t>
            </a:r>
            <a:r>
              <a:rPr lang="en-US" sz="3200" dirty="0"/>
              <a:t>: Measurements that have a magnitude and direction (velocity, acceleration, force, position).</a:t>
            </a:r>
          </a:p>
          <a:p>
            <a:r>
              <a:rPr lang="en-US" sz="3200" dirty="0"/>
              <a:t>Vectors that are perpendicular to each other act </a:t>
            </a:r>
            <a:r>
              <a:rPr lang="en-US" sz="3200" i="1" dirty="0"/>
              <a:t>independently</a:t>
            </a:r>
            <a:r>
              <a:rPr lang="en-US" sz="3200" dirty="0"/>
              <a:t>. That is why the axes of our coordinate system meet at right angles.</a:t>
            </a:r>
          </a:p>
          <a:p>
            <a:pPr lvl="1"/>
            <a:r>
              <a:rPr lang="en-US" sz="3000" dirty="0"/>
              <a:t>Neglecting air friction, the horizontal motion of an object has no influence on an object’s vertical motion.</a:t>
            </a:r>
          </a:p>
          <a:p>
            <a:pPr lvl="1"/>
            <a:r>
              <a:rPr lang="en-US" sz="3000" dirty="0"/>
              <a:t>Each dimension can be analyzed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30787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77BD-46D8-46BF-8A97-428B8570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217395"/>
            <a:ext cx="7206970" cy="78441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Equilibrium and Equilibrant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41D2-27A6-44D2-BD8C-CC820C05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0" y="1181548"/>
            <a:ext cx="11461619" cy="4939553"/>
          </a:xfrm>
        </p:spPr>
        <p:txBody>
          <a:bodyPr>
            <a:normAutofit/>
          </a:bodyPr>
          <a:lstStyle/>
          <a:p>
            <a:r>
              <a:rPr lang="en-US" sz="3600" b="1" i="1" dirty="0"/>
              <a:t>Equilibrium</a:t>
            </a:r>
            <a:r>
              <a:rPr lang="en-US" sz="3600" dirty="0"/>
              <a:t>: When the vector sum of all the forces acting on an object is zero. This occurs if the object is at rest or moving at a constant velocity.</a:t>
            </a:r>
          </a:p>
          <a:p>
            <a:r>
              <a:rPr lang="en-US" sz="3600" b="1" i="1" dirty="0"/>
              <a:t>Equilibrant</a:t>
            </a:r>
            <a:r>
              <a:rPr lang="en-US" sz="3600" dirty="0"/>
              <a:t>: The vector that, when added, will result in the object achieving equilibrium.</a:t>
            </a:r>
          </a:p>
          <a:p>
            <a:r>
              <a:rPr lang="en-US" sz="3600" dirty="0"/>
              <a:t>Example: Forces of 75 N [E23N], 105 N [E55S] and 85 N [W45S] act on an object.  Calculate the equilibrant.</a:t>
            </a:r>
          </a:p>
        </p:txBody>
      </p:sp>
    </p:spTree>
    <p:extLst>
      <p:ext uri="{BB962C8B-B14F-4D97-AF65-F5344CB8AC3E}">
        <p14:creationId xmlns:p14="http://schemas.microsoft.com/office/powerpoint/2010/main" val="6589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7AF2-D456-4246-9495-C8F562CC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1" y="142325"/>
            <a:ext cx="7507988" cy="7804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Pushing at an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FEF3-8526-467B-94AF-3286D846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90" y="1014065"/>
            <a:ext cx="6080920" cy="5764235"/>
          </a:xfrm>
        </p:spPr>
        <p:txBody>
          <a:bodyPr>
            <a:normAutofit/>
          </a:bodyPr>
          <a:lstStyle/>
          <a:p>
            <a:r>
              <a:rPr lang="en-US" sz="2800" dirty="0"/>
              <a:t>A 55 kg snow blower is pushed along the ground at an angle of 35</a:t>
            </a:r>
            <a:r>
              <a:rPr lang="en-US" sz="2800" baseline="30000" dirty="0"/>
              <a:t>o</a:t>
            </a:r>
            <a:r>
              <a:rPr lang="en-US" sz="2800" dirty="0"/>
              <a:t> down from the horizontal with an applied force of 175 N. The </a:t>
            </a:r>
            <a:r>
              <a:rPr lang="el-GR" sz="2800" dirty="0"/>
              <a:t>μ</a:t>
            </a:r>
            <a:r>
              <a:rPr lang="en-US" sz="2800" baseline="-25000" dirty="0"/>
              <a:t>k</a:t>
            </a:r>
            <a:r>
              <a:rPr lang="en-US" sz="2800" dirty="0"/>
              <a:t> is 0.19.</a:t>
            </a:r>
          </a:p>
          <a:p>
            <a:pPr lvl="1"/>
            <a:r>
              <a:rPr lang="en-US" sz="2400" dirty="0"/>
              <a:t>Calculate the perpendicular components of F</a:t>
            </a:r>
            <a:r>
              <a:rPr lang="en-US" sz="2400" baseline="-25000" dirty="0"/>
              <a:t>a</a:t>
            </a:r>
            <a:endParaRPr lang="en-US" sz="2400" dirty="0"/>
          </a:p>
          <a:p>
            <a:pPr lvl="1"/>
            <a:r>
              <a:rPr lang="en-US" sz="2400" dirty="0"/>
              <a:t>Calculate F</a:t>
            </a:r>
            <a:r>
              <a:rPr lang="en-US" sz="2400" baseline="-25000" dirty="0"/>
              <a:t>N</a:t>
            </a:r>
            <a:endParaRPr lang="en-US" sz="2400" dirty="0"/>
          </a:p>
          <a:p>
            <a:pPr lvl="1"/>
            <a:r>
              <a:rPr lang="en-US" sz="2400" dirty="0"/>
              <a:t>Calculate F</a:t>
            </a:r>
            <a:r>
              <a:rPr lang="en-US" sz="2400" baseline="-25000" dirty="0"/>
              <a:t>f</a:t>
            </a:r>
            <a:endParaRPr lang="en-US" sz="2400" dirty="0"/>
          </a:p>
          <a:p>
            <a:pPr lvl="1"/>
            <a:r>
              <a:rPr lang="en-US" sz="2400" dirty="0"/>
              <a:t>Calculate </a:t>
            </a:r>
            <a:r>
              <a:rPr lang="en-US" sz="2400" dirty="0" err="1"/>
              <a:t>F</a:t>
            </a:r>
            <a:r>
              <a:rPr lang="en-US" sz="2400" baseline="-25000" dirty="0" err="1"/>
              <a:t>netx</a:t>
            </a:r>
            <a:endParaRPr lang="en-US" sz="2400" dirty="0"/>
          </a:p>
          <a:p>
            <a:pPr lvl="1"/>
            <a:r>
              <a:rPr lang="en-US" sz="2400" dirty="0"/>
              <a:t>Calculate a</a:t>
            </a:r>
            <a:r>
              <a:rPr lang="en-US" sz="2400" baseline="-25000" dirty="0"/>
              <a:t>x</a:t>
            </a: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4B3E7B-CE33-48AE-8DA6-BFA1837E05F5}"/>
              </a:ext>
            </a:extLst>
          </p:cNvPr>
          <p:cNvCxnSpPr>
            <a:cxnSpLocks/>
          </p:cNvCxnSpPr>
          <p:nvPr/>
        </p:nvCxnSpPr>
        <p:spPr>
          <a:xfrm>
            <a:off x="7667539" y="4014962"/>
            <a:ext cx="1475317" cy="11113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064563-7DE1-442A-9F09-CCA3C9990460}"/>
              </a:ext>
            </a:extLst>
          </p:cNvPr>
          <p:cNvSpPr txBox="1"/>
          <p:nvPr/>
        </p:nvSpPr>
        <p:spPr>
          <a:xfrm>
            <a:off x="8601364" y="4263266"/>
            <a:ext cx="58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7224D-661D-43C6-ACB3-A38068597A24}"/>
              </a:ext>
            </a:extLst>
          </p:cNvPr>
          <p:cNvCxnSpPr>
            <a:cxnSpLocks/>
          </p:cNvCxnSpPr>
          <p:nvPr/>
        </p:nvCxnSpPr>
        <p:spPr>
          <a:xfrm flipV="1">
            <a:off x="7653476" y="3984966"/>
            <a:ext cx="1557634" cy="191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07DE2F-7948-4583-AE2F-03D53CB055D9}"/>
              </a:ext>
            </a:extLst>
          </p:cNvPr>
          <p:cNvCxnSpPr>
            <a:cxnSpLocks/>
          </p:cNvCxnSpPr>
          <p:nvPr/>
        </p:nvCxnSpPr>
        <p:spPr>
          <a:xfrm>
            <a:off x="7640402" y="4001401"/>
            <a:ext cx="13074" cy="112488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730A47-E818-43E1-A522-FBE3CD45635A}"/>
              </a:ext>
            </a:extLst>
          </p:cNvPr>
          <p:cNvSpPr txBox="1"/>
          <p:nvPr/>
        </p:nvSpPr>
        <p:spPr>
          <a:xfrm>
            <a:off x="8381376" y="3362997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ax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6C362-5542-4D10-9F73-3EA00B0782AB}"/>
              </a:ext>
            </a:extLst>
          </p:cNvPr>
          <p:cNvSpPr txBox="1"/>
          <p:nvPr/>
        </p:nvSpPr>
        <p:spPr>
          <a:xfrm>
            <a:off x="7703497" y="4446654"/>
            <a:ext cx="69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ay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C69EF7-DA79-4C39-B72F-CAAB6C0351C9}"/>
              </a:ext>
            </a:extLst>
          </p:cNvPr>
          <p:cNvGrpSpPr/>
          <p:nvPr/>
        </p:nvGrpSpPr>
        <p:grpSpPr>
          <a:xfrm>
            <a:off x="7998908" y="436610"/>
            <a:ext cx="1862349" cy="1633256"/>
            <a:chOff x="7998908" y="436610"/>
            <a:chExt cx="1862349" cy="163325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E0354-EA6C-47D3-92FB-5CFEDCA35F61}"/>
                </a:ext>
              </a:extLst>
            </p:cNvPr>
            <p:cNvCxnSpPr>
              <a:cxnSpLocks/>
            </p:cNvCxnSpPr>
            <p:nvPr/>
          </p:nvCxnSpPr>
          <p:spPr>
            <a:xfrm>
              <a:off x="8892333" y="532557"/>
              <a:ext cx="0" cy="14220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8663E5-8275-4E48-A0A0-8F8128EB0ED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97" y="1243596"/>
              <a:ext cx="1396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B3C096-8AF6-4503-855B-AB6EF3DF3743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EB1DC2-3BAC-4853-BA1B-6035D1FA540B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95A819-56FE-429C-B6A5-C49DEB4395F5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2EA758-2F5C-473A-9009-82057B7046C8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4FD874-3104-4A52-B4D5-B8C0E99F4FB8}"/>
              </a:ext>
            </a:extLst>
          </p:cNvPr>
          <p:cNvCxnSpPr>
            <a:cxnSpLocks/>
          </p:cNvCxnSpPr>
          <p:nvPr/>
        </p:nvCxnSpPr>
        <p:spPr>
          <a:xfrm flipH="1">
            <a:off x="7444810" y="3960067"/>
            <a:ext cx="16447" cy="16521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529AA5-98FE-4511-93A6-4CF7B5172658}"/>
              </a:ext>
            </a:extLst>
          </p:cNvPr>
          <p:cNvCxnSpPr>
            <a:cxnSpLocks/>
          </p:cNvCxnSpPr>
          <p:nvPr/>
        </p:nvCxnSpPr>
        <p:spPr>
          <a:xfrm flipH="1">
            <a:off x="6493079" y="3960067"/>
            <a:ext cx="9525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AFB0E28-1522-44CC-BB5B-14AED4C9785B}"/>
              </a:ext>
            </a:extLst>
          </p:cNvPr>
          <p:cNvSpPr txBox="1"/>
          <p:nvPr/>
        </p:nvSpPr>
        <p:spPr>
          <a:xfrm>
            <a:off x="6368455" y="3311281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f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9886FB-D194-44DE-A274-09683711D713}"/>
              </a:ext>
            </a:extLst>
          </p:cNvPr>
          <p:cNvCxnSpPr>
            <a:cxnSpLocks/>
          </p:cNvCxnSpPr>
          <p:nvPr/>
        </p:nvCxnSpPr>
        <p:spPr>
          <a:xfrm flipV="1">
            <a:off x="7482241" y="1518407"/>
            <a:ext cx="0" cy="23566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3E3E64-F3B7-40AF-A9BA-00C7948752E2}"/>
              </a:ext>
            </a:extLst>
          </p:cNvPr>
          <p:cNvSpPr txBox="1"/>
          <p:nvPr/>
        </p:nvSpPr>
        <p:spPr>
          <a:xfrm>
            <a:off x="7531292" y="2552467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A62A30-FAB7-4719-8C12-CAA984ED00E8}"/>
              </a:ext>
            </a:extLst>
          </p:cNvPr>
          <p:cNvSpPr/>
          <p:nvPr/>
        </p:nvSpPr>
        <p:spPr>
          <a:xfrm>
            <a:off x="7296943" y="3742953"/>
            <a:ext cx="370596" cy="3426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2BFC66-9F40-4A3D-898F-D94FCCB5612F}"/>
              </a:ext>
            </a:extLst>
          </p:cNvPr>
          <p:cNvSpPr txBox="1"/>
          <p:nvPr/>
        </p:nvSpPr>
        <p:spPr>
          <a:xfrm>
            <a:off x="7307262" y="5609073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baseline="-25000" dirty="0" err="1"/>
              <a:t>g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5743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6" grpId="0"/>
      <p:bldP spid="39" grpId="0"/>
      <p:bldP spid="44" grpId="0"/>
      <p:bldP spid="4" grpId="0" animBg="1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7AF2-D456-4246-9495-C8F562CC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1" y="142325"/>
            <a:ext cx="7507988" cy="7804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Pulling at an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FEF3-8526-467B-94AF-3286D846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90" y="1014065"/>
            <a:ext cx="6080920" cy="5764235"/>
          </a:xfrm>
        </p:spPr>
        <p:txBody>
          <a:bodyPr>
            <a:normAutofit/>
          </a:bodyPr>
          <a:lstStyle/>
          <a:p>
            <a:r>
              <a:rPr lang="en-US" sz="2800" dirty="0"/>
              <a:t>A 35 kg wagon is pulled along the ground at an angle of </a:t>
            </a:r>
            <a:r>
              <a:rPr lang="en-US" sz="2800"/>
              <a:t>25</a:t>
            </a:r>
            <a:r>
              <a:rPr lang="en-US" sz="2800" baseline="30000"/>
              <a:t>o</a:t>
            </a:r>
            <a:r>
              <a:rPr lang="en-US" sz="2800"/>
              <a:t> up </a:t>
            </a:r>
            <a:r>
              <a:rPr lang="en-US" sz="2800" dirty="0"/>
              <a:t>from the horizontal with an applied force of 97 N. The </a:t>
            </a:r>
            <a:r>
              <a:rPr lang="el-GR" sz="2800" dirty="0"/>
              <a:t>μ</a:t>
            </a:r>
            <a:r>
              <a:rPr lang="en-US" sz="2800" baseline="-25000" dirty="0"/>
              <a:t>k</a:t>
            </a:r>
            <a:r>
              <a:rPr lang="en-US" sz="2800" dirty="0"/>
              <a:t> is 0.22.</a:t>
            </a:r>
          </a:p>
          <a:p>
            <a:pPr lvl="1"/>
            <a:r>
              <a:rPr lang="en-US" sz="2400" dirty="0"/>
              <a:t>Calculate the perpendicular components of F</a:t>
            </a:r>
            <a:r>
              <a:rPr lang="en-US" sz="2400" baseline="-25000" dirty="0"/>
              <a:t>a</a:t>
            </a:r>
            <a:endParaRPr lang="en-US" sz="2400" dirty="0"/>
          </a:p>
          <a:p>
            <a:pPr lvl="1"/>
            <a:r>
              <a:rPr lang="en-US" sz="2400" dirty="0"/>
              <a:t>Calculate F</a:t>
            </a:r>
            <a:r>
              <a:rPr lang="en-US" sz="2400" baseline="-25000" dirty="0"/>
              <a:t>N</a:t>
            </a:r>
            <a:endParaRPr lang="en-US" sz="2400" dirty="0"/>
          </a:p>
          <a:p>
            <a:pPr lvl="1"/>
            <a:r>
              <a:rPr lang="en-US" sz="2400" dirty="0"/>
              <a:t>Calculate F</a:t>
            </a:r>
            <a:r>
              <a:rPr lang="en-US" sz="2400" baseline="-25000" dirty="0"/>
              <a:t>f</a:t>
            </a:r>
            <a:endParaRPr lang="en-US" sz="2400" dirty="0"/>
          </a:p>
          <a:p>
            <a:pPr lvl="1"/>
            <a:r>
              <a:rPr lang="en-US" sz="2400" dirty="0"/>
              <a:t>Calculate </a:t>
            </a:r>
            <a:r>
              <a:rPr lang="en-US" sz="2400" dirty="0" err="1"/>
              <a:t>F</a:t>
            </a:r>
            <a:r>
              <a:rPr lang="en-US" sz="2400" baseline="-25000" dirty="0" err="1"/>
              <a:t>netx</a:t>
            </a:r>
            <a:endParaRPr lang="en-US" sz="2400" dirty="0"/>
          </a:p>
          <a:p>
            <a:pPr lvl="1"/>
            <a:r>
              <a:rPr lang="en-US" sz="2400" dirty="0"/>
              <a:t>Calculate a</a:t>
            </a:r>
            <a:r>
              <a:rPr lang="en-US" sz="2400" baseline="-25000" dirty="0"/>
              <a:t>x</a:t>
            </a: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4B3E7B-CE33-48AE-8DA6-BFA1837E05F5}"/>
              </a:ext>
            </a:extLst>
          </p:cNvPr>
          <p:cNvCxnSpPr>
            <a:cxnSpLocks/>
          </p:cNvCxnSpPr>
          <p:nvPr/>
        </p:nvCxnSpPr>
        <p:spPr>
          <a:xfrm flipV="1">
            <a:off x="7667539" y="2969703"/>
            <a:ext cx="1296096" cy="10452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064563-7DE1-442A-9F09-CCA3C9990460}"/>
              </a:ext>
            </a:extLst>
          </p:cNvPr>
          <p:cNvSpPr txBox="1"/>
          <p:nvPr/>
        </p:nvSpPr>
        <p:spPr>
          <a:xfrm>
            <a:off x="8356604" y="2446483"/>
            <a:ext cx="58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7224D-661D-43C6-ACB3-A38068597A24}"/>
              </a:ext>
            </a:extLst>
          </p:cNvPr>
          <p:cNvCxnSpPr>
            <a:cxnSpLocks/>
          </p:cNvCxnSpPr>
          <p:nvPr/>
        </p:nvCxnSpPr>
        <p:spPr>
          <a:xfrm flipV="1">
            <a:off x="7653476" y="3984966"/>
            <a:ext cx="1557634" cy="191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07DE2F-7948-4583-AE2F-03D53CB055D9}"/>
              </a:ext>
            </a:extLst>
          </p:cNvPr>
          <p:cNvCxnSpPr>
            <a:cxnSpLocks/>
          </p:cNvCxnSpPr>
          <p:nvPr/>
        </p:nvCxnSpPr>
        <p:spPr>
          <a:xfrm flipV="1">
            <a:off x="7640402" y="2914894"/>
            <a:ext cx="27137" cy="108650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730A47-E818-43E1-A522-FBE3CD45635A}"/>
              </a:ext>
            </a:extLst>
          </p:cNvPr>
          <p:cNvSpPr txBox="1"/>
          <p:nvPr/>
        </p:nvSpPr>
        <p:spPr>
          <a:xfrm>
            <a:off x="8381376" y="3362997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ax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6C362-5542-4D10-9F73-3EA00B0782AB}"/>
              </a:ext>
            </a:extLst>
          </p:cNvPr>
          <p:cNvSpPr txBox="1"/>
          <p:nvPr/>
        </p:nvSpPr>
        <p:spPr>
          <a:xfrm>
            <a:off x="7661387" y="2501292"/>
            <a:ext cx="69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ay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C69EF7-DA79-4C39-B72F-CAAB6C0351C9}"/>
              </a:ext>
            </a:extLst>
          </p:cNvPr>
          <p:cNvGrpSpPr/>
          <p:nvPr/>
        </p:nvGrpSpPr>
        <p:grpSpPr>
          <a:xfrm>
            <a:off x="7998908" y="436610"/>
            <a:ext cx="1862349" cy="1633256"/>
            <a:chOff x="7998908" y="436610"/>
            <a:chExt cx="1862349" cy="163325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E0354-EA6C-47D3-92FB-5CFEDCA35F61}"/>
                </a:ext>
              </a:extLst>
            </p:cNvPr>
            <p:cNvCxnSpPr>
              <a:cxnSpLocks/>
            </p:cNvCxnSpPr>
            <p:nvPr/>
          </p:nvCxnSpPr>
          <p:spPr>
            <a:xfrm>
              <a:off x="8892333" y="532557"/>
              <a:ext cx="0" cy="14220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8663E5-8275-4E48-A0A0-8F8128EB0ED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97" y="1243596"/>
              <a:ext cx="1396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B3C096-8AF6-4503-855B-AB6EF3DF3743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EB1DC2-3BAC-4853-BA1B-6035D1FA540B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95A819-56FE-429C-B6A5-C49DEB4395F5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2EA758-2F5C-473A-9009-82057B7046C8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4FD874-3104-4A52-B4D5-B8C0E99F4FB8}"/>
              </a:ext>
            </a:extLst>
          </p:cNvPr>
          <p:cNvCxnSpPr>
            <a:cxnSpLocks/>
          </p:cNvCxnSpPr>
          <p:nvPr/>
        </p:nvCxnSpPr>
        <p:spPr>
          <a:xfrm flipH="1">
            <a:off x="7444810" y="3960067"/>
            <a:ext cx="16447" cy="16521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529AA5-98FE-4511-93A6-4CF7B5172658}"/>
              </a:ext>
            </a:extLst>
          </p:cNvPr>
          <p:cNvCxnSpPr>
            <a:cxnSpLocks/>
          </p:cNvCxnSpPr>
          <p:nvPr/>
        </p:nvCxnSpPr>
        <p:spPr>
          <a:xfrm flipH="1">
            <a:off x="6493079" y="3960067"/>
            <a:ext cx="9525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AFB0E28-1522-44CC-BB5B-14AED4C9785B}"/>
              </a:ext>
            </a:extLst>
          </p:cNvPr>
          <p:cNvSpPr txBox="1"/>
          <p:nvPr/>
        </p:nvSpPr>
        <p:spPr>
          <a:xfrm>
            <a:off x="6368455" y="3311281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f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9886FB-D194-44DE-A274-09683711D713}"/>
              </a:ext>
            </a:extLst>
          </p:cNvPr>
          <p:cNvCxnSpPr>
            <a:cxnSpLocks/>
          </p:cNvCxnSpPr>
          <p:nvPr/>
        </p:nvCxnSpPr>
        <p:spPr>
          <a:xfrm flipV="1">
            <a:off x="7482241" y="3179428"/>
            <a:ext cx="0" cy="6956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3E3E64-F3B7-40AF-A9BA-00C7948752E2}"/>
              </a:ext>
            </a:extLst>
          </p:cNvPr>
          <p:cNvSpPr txBox="1"/>
          <p:nvPr/>
        </p:nvSpPr>
        <p:spPr>
          <a:xfrm>
            <a:off x="6922051" y="3214566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A62A30-FAB7-4719-8C12-CAA984ED00E8}"/>
              </a:ext>
            </a:extLst>
          </p:cNvPr>
          <p:cNvSpPr/>
          <p:nvPr/>
        </p:nvSpPr>
        <p:spPr>
          <a:xfrm>
            <a:off x="7372854" y="3814881"/>
            <a:ext cx="370596" cy="3426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2BFC66-9F40-4A3D-898F-D94FCCB5612F}"/>
              </a:ext>
            </a:extLst>
          </p:cNvPr>
          <p:cNvSpPr txBox="1"/>
          <p:nvPr/>
        </p:nvSpPr>
        <p:spPr>
          <a:xfrm>
            <a:off x="7307262" y="5609073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baseline="-25000" dirty="0" err="1"/>
              <a:t>g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5995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6" grpId="0"/>
      <p:bldP spid="39" grpId="0"/>
      <p:bldP spid="44" grpId="0"/>
      <p:bldP spid="4" grpId="0" animBg="1"/>
      <p:bldP spid="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5EDE-F117-4564-88B8-E43E9099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18" y="119231"/>
            <a:ext cx="7906218" cy="77365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Hanging Objects and 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483F-7A3E-4C91-8F8F-25015A8B1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58" y="1008530"/>
            <a:ext cx="11386316" cy="3778624"/>
          </a:xfrm>
        </p:spPr>
        <p:txBody>
          <a:bodyPr>
            <a:normAutofit/>
          </a:bodyPr>
          <a:lstStyle/>
          <a:p>
            <a:r>
              <a:rPr lang="en-US" sz="3600" dirty="0"/>
              <a:t>For hanging objects, we analyze how the force of tension breaks up into components.</a:t>
            </a:r>
          </a:p>
          <a:p>
            <a:r>
              <a:rPr lang="en-US" sz="3600" dirty="0"/>
              <a:t>Since there is no motion, the signs are in equilibrium; the net force is zero.</a:t>
            </a:r>
          </a:p>
          <a:p>
            <a:r>
              <a:rPr lang="en-US" sz="3600" dirty="0"/>
              <a:t>Two situations: When the wire lengths are the same or different (creates different angles)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B6D48-DEF8-40E3-AD3B-B3DB9197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4671612"/>
            <a:ext cx="5900737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6D99-10E8-4C49-BCEF-9F5A0AA3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8" y="199913"/>
            <a:ext cx="5679384" cy="81668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 Problem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819F-7CE5-4838-A475-60AE9D7B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8" y="1067699"/>
            <a:ext cx="11954024" cy="4773704"/>
          </a:xfrm>
        </p:spPr>
        <p:txBody>
          <a:bodyPr>
            <a:normAutofit/>
          </a:bodyPr>
          <a:lstStyle/>
          <a:p>
            <a:r>
              <a:rPr lang="en-US" sz="3600" dirty="0"/>
              <a:t>A sign with a mass of 17 kg is supported by two ropes of identical length and make angles of 22.5</a:t>
            </a:r>
            <a:r>
              <a:rPr lang="en-US" sz="3600" baseline="30000" dirty="0"/>
              <a:t>o</a:t>
            </a:r>
            <a:r>
              <a:rPr lang="en-US" sz="3600" dirty="0"/>
              <a:t> with the horizontal. Calculate the tension is each rope.</a:t>
            </a:r>
          </a:p>
          <a:p>
            <a:pPr lvl="1"/>
            <a:r>
              <a:rPr lang="en-US" sz="3400" dirty="0"/>
              <a:t>Because the ropes are equal in length, they will have equal tensions.</a:t>
            </a:r>
          </a:p>
          <a:p>
            <a:pPr lvl="1"/>
            <a:r>
              <a:rPr lang="en-US" sz="3400" dirty="0"/>
              <a:t>The upward components of tension must support the signs weight.</a:t>
            </a:r>
          </a:p>
        </p:txBody>
      </p:sp>
    </p:spTree>
    <p:extLst>
      <p:ext uri="{BB962C8B-B14F-4D97-AF65-F5344CB8AC3E}">
        <p14:creationId xmlns:p14="http://schemas.microsoft.com/office/powerpoint/2010/main" val="12762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6D99-10E8-4C49-BCEF-9F5A0AA3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7" y="199913"/>
            <a:ext cx="5542223" cy="81668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 Problem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819F-7CE5-4838-A475-60AE9D7B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8" y="1067699"/>
            <a:ext cx="5542224" cy="4701090"/>
          </a:xfrm>
        </p:spPr>
        <p:txBody>
          <a:bodyPr>
            <a:normAutofit/>
          </a:bodyPr>
          <a:lstStyle/>
          <a:p>
            <a:r>
              <a:rPr lang="en-US" sz="3600" dirty="0"/>
              <a:t>A sign with a mass of 17 kg is supported by two ropes of identical length and make angles of 22.5</a:t>
            </a:r>
            <a:r>
              <a:rPr lang="en-US" sz="3600" baseline="30000" dirty="0"/>
              <a:t>o</a:t>
            </a:r>
            <a:r>
              <a:rPr lang="en-US" sz="3600" dirty="0"/>
              <a:t> with the horizontal. Calculate the tension is each rope.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FA445-2D66-4584-B7FD-A7691E961368}"/>
              </a:ext>
            </a:extLst>
          </p:cNvPr>
          <p:cNvSpPr txBox="1"/>
          <p:nvPr/>
        </p:nvSpPr>
        <p:spPr>
          <a:xfrm>
            <a:off x="8855050" y="1605255"/>
            <a:ext cx="50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DB3890-97B7-4715-9353-C7574A5FCC5C}"/>
              </a:ext>
            </a:extLst>
          </p:cNvPr>
          <p:cNvCxnSpPr>
            <a:cxnSpLocks/>
          </p:cNvCxnSpPr>
          <p:nvPr/>
        </p:nvCxnSpPr>
        <p:spPr>
          <a:xfrm flipV="1">
            <a:off x="9891609" y="1585999"/>
            <a:ext cx="0" cy="99012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070198-E613-4E1C-85F3-3D8E80DBF52D}"/>
              </a:ext>
            </a:extLst>
          </p:cNvPr>
          <p:cNvSpPr txBox="1"/>
          <p:nvPr/>
        </p:nvSpPr>
        <p:spPr>
          <a:xfrm>
            <a:off x="9944267" y="1920105"/>
            <a:ext cx="69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Ty</a:t>
            </a:r>
            <a:endParaRPr lang="en-US" sz="2800" b="1" baseline="-25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BEDBE2-F720-4461-80B3-2615DA33671E}"/>
              </a:ext>
            </a:extLst>
          </p:cNvPr>
          <p:cNvCxnSpPr>
            <a:cxnSpLocks/>
          </p:cNvCxnSpPr>
          <p:nvPr/>
        </p:nvCxnSpPr>
        <p:spPr>
          <a:xfrm>
            <a:off x="8706126" y="3211352"/>
            <a:ext cx="5404" cy="9031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3D04D1-3C45-4E72-9FBF-AED02D686D1D}"/>
              </a:ext>
            </a:extLst>
          </p:cNvPr>
          <p:cNvSpPr txBox="1"/>
          <p:nvPr/>
        </p:nvSpPr>
        <p:spPr>
          <a:xfrm>
            <a:off x="8763350" y="3917036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</a:t>
            </a:r>
            <a:endParaRPr lang="en-US" sz="2800" b="1" baseline="-25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21615A-B911-4EA8-91B9-82D1AF2025C0}"/>
              </a:ext>
            </a:extLst>
          </p:cNvPr>
          <p:cNvGrpSpPr/>
          <p:nvPr/>
        </p:nvGrpSpPr>
        <p:grpSpPr>
          <a:xfrm>
            <a:off x="6861391" y="1377273"/>
            <a:ext cx="3570369" cy="1953450"/>
            <a:chOff x="6861391" y="1377273"/>
            <a:chExt cx="3570369" cy="19534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EFB9B1-8109-46A2-8D7E-6E71A092BF2F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8706127" y="1564055"/>
              <a:ext cx="1171447" cy="10136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35B247-C53D-484B-98DD-189ED516AE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54542" y="1564055"/>
              <a:ext cx="1251585" cy="10159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1318A-1A40-40E2-8F6F-692DFD8F2626}"/>
                </a:ext>
              </a:extLst>
            </p:cNvPr>
            <p:cNvSpPr/>
            <p:nvPr/>
          </p:nvSpPr>
          <p:spPr>
            <a:xfrm>
              <a:off x="6861391" y="1377273"/>
              <a:ext cx="3570369" cy="1952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918D25-74E9-49FA-ACE3-59E74D0EA571}"/>
                </a:ext>
              </a:extLst>
            </p:cNvPr>
            <p:cNvSpPr/>
            <p:nvPr/>
          </p:nvSpPr>
          <p:spPr>
            <a:xfrm>
              <a:off x="8275821" y="2577688"/>
              <a:ext cx="860611" cy="75303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AF3463B-13B2-4567-9C85-4792200365BF}"/>
              </a:ext>
            </a:extLst>
          </p:cNvPr>
          <p:cNvSpPr txBox="1"/>
          <p:nvPr/>
        </p:nvSpPr>
        <p:spPr>
          <a:xfrm>
            <a:off x="8021698" y="1585999"/>
            <a:ext cx="50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67D809-46EC-4AA2-98CD-6CE688252A90}"/>
              </a:ext>
            </a:extLst>
          </p:cNvPr>
          <p:cNvCxnSpPr>
            <a:cxnSpLocks/>
          </p:cNvCxnSpPr>
          <p:nvPr/>
        </p:nvCxnSpPr>
        <p:spPr>
          <a:xfrm>
            <a:off x="8684216" y="2597059"/>
            <a:ext cx="1281532" cy="36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9AC58B-836D-4ABC-B89D-654EA9CAAE83}"/>
              </a:ext>
            </a:extLst>
          </p:cNvPr>
          <p:cNvSpPr txBox="1"/>
          <p:nvPr/>
        </p:nvSpPr>
        <p:spPr>
          <a:xfrm>
            <a:off x="9244152" y="2617825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Tx</a:t>
            </a:r>
            <a:endParaRPr lang="en-US" sz="2800" b="1" baseline="-25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6CB3D8-D900-4C4D-94FC-782D1AF42829}"/>
              </a:ext>
            </a:extLst>
          </p:cNvPr>
          <p:cNvGrpSpPr/>
          <p:nvPr/>
        </p:nvGrpSpPr>
        <p:grpSpPr>
          <a:xfrm>
            <a:off x="5292267" y="307438"/>
            <a:ext cx="1792407" cy="1442200"/>
            <a:chOff x="7998908" y="436610"/>
            <a:chExt cx="1862349" cy="1633256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C7E561A-9F6F-4A73-8468-B0FB956FDA90}"/>
                </a:ext>
              </a:extLst>
            </p:cNvPr>
            <p:cNvCxnSpPr>
              <a:cxnSpLocks/>
            </p:cNvCxnSpPr>
            <p:nvPr/>
          </p:nvCxnSpPr>
          <p:spPr>
            <a:xfrm>
              <a:off x="8892333" y="532557"/>
              <a:ext cx="0" cy="14220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D40E03F-143B-469D-B1B6-BE060B27DCD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97" y="1243596"/>
              <a:ext cx="1396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6C39D9-C808-4BF4-883E-29514A46A716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FC8FE6-EE87-4F65-BD0E-0979D01F6F5D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5BE188-3DD8-4FC8-9DB3-10B8DA94C123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161284-7116-4FD4-B456-959641D0F8B0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0A3CBA-F8F0-4C92-A59C-32ECA36E5796}"/>
              </a:ext>
            </a:extLst>
          </p:cNvPr>
          <p:cNvSpPr txBox="1"/>
          <p:nvPr/>
        </p:nvSpPr>
        <p:spPr>
          <a:xfrm>
            <a:off x="7584175" y="2609029"/>
            <a:ext cx="6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Tx</a:t>
            </a:r>
            <a:endParaRPr lang="en-US" sz="2800" b="1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4350F3-795E-4081-92C1-4316B981F6BF}"/>
              </a:ext>
            </a:extLst>
          </p:cNvPr>
          <p:cNvSpPr txBox="1"/>
          <p:nvPr/>
        </p:nvSpPr>
        <p:spPr>
          <a:xfrm>
            <a:off x="6785628" y="1819450"/>
            <a:ext cx="69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Ty</a:t>
            </a:r>
            <a:endParaRPr lang="en-US" sz="2800" b="1" baseline="-25000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C3AFFA-6FC9-48F2-8BB6-B59408A8C7F8}"/>
              </a:ext>
            </a:extLst>
          </p:cNvPr>
          <p:cNvCxnSpPr>
            <a:cxnSpLocks/>
          </p:cNvCxnSpPr>
          <p:nvPr/>
        </p:nvCxnSpPr>
        <p:spPr>
          <a:xfrm flipV="1">
            <a:off x="7418636" y="1564055"/>
            <a:ext cx="0" cy="99012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7DC2A2-99F2-4434-9546-C7DCC9B6466C}"/>
              </a:ext>
            </a:extLst>
          </p:cNvPr>
          <p:cNvCxnSpPr>
            <a:cxnSpLocks/>
          </p:cNvCxnSpPr>
          <p:nvPr/>
        </p:nvCxnSpPr>
        <p:spPr>
          <a:xfrm flipH="1" flipV="1">
            <a:off x="7346822" y="2582517"/>
            <a:ext cx="1315481" cy="134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  <p:bldP spid="18" grpId="0"/>
      <p:bldP spid="30" grpId="0"/>
      <p:bldP spid="35" grpId="0"/>
      <p:bldP spid="43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EA36-235B-41DE-9EA6-B1345C4A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0" y="249666"/>
            <a:ext cx="5722416" cy="8274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 Problem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AF55-3106-4D09-B656-8F011A63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1" y="1331258"/>
            <a:ext cx="6357115" cy="4058323"/>
          </a:xfrm>
        </p:spPr>
        <p:txBody>
          <a:bodyPr>
            <a:normAutofit/>
          </a:bodyPr>
          <a:lstStyle/>
          <a:p>
            <a:r>
              <a:rPr lang="en-US" sz="3600" dirty="0"/>
              <a:t>A 65 kg traffic light hangs in the middle of a wire.</a:t>
            </a:r>
          </a:p>
          <a:p>
            <a:pPr lvl="1"/>
            <a:r>
              <a:rPr lang="en-US" sz="3200" dirty="0"/>
              <a:t>Calculate the magnitude of the force of tension supporting the light.</a:t>
            </a:r>
          </a:p>
          <a:p>
            <a:pPr lvl="1"/>
            <a:r>
              <a:rPr lang="en-US" sz="3200" dirty="0"/>
              <a:t>Calculate the force of tension in the wire.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28C87-53A0-4EF5-9900-657481F01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87" y="1416199"/>
            <a:ext cx="5251015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92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1913-0559-4B49-ADDE-6899D30D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57" y="309284"/>
            <a:ext cx="5819235" cy="88123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 Problem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7C66-E9B0-47A4-A894-4419506C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66" y="1472005"/>
            <a:ext cx="3595913" cy="3177986"/>
          </a:xfrm>
        </p:spPr>
        <p:txBody>
          <a:bodyPr>
            <a:normAutofit/>
          </a:bodyPr>
          <a:lstStyle/>
          <a:p>
            <a:r>
              <a:rPr lang="en-US" sz="3200" dirty="0"/>
              <a:t>m =  75 kg</a:t>
            </a:r>
          </a:p>
          <a:p>
            <a:r>
              <a:rPr lang="en-US" sz="3200" dirty="0"/>
              <a:t>F</a:t>
            </a:r>
            <a:r>
              <a:rPr lang="en-US" sz="3200" baseline="-25000" dirty="0"/>
              <a:t>T1</a:t>
            </a:r>
            <a:r>
              <a:rPr lang="en-US" sz="3200" dirty="0"/>
              <a:t> = 437 N</a:t>
            </a:r>
          </a:p>
          <a:p>
            <a:r>
              <a:rPr lang="en-US" sz="3200" dirty="0">
                <a:sym typeface="Symbol" panose="05050102010706020507" pitchFamily="18" charset="2"/>
              </a:rPr>
              <a:t></a:t>
            </a:r>
            <a:r>
              <a:rPr lang="en-US" sz="3200" baseline="-25000" dirty="0"/>
              <a:t>1</a:t>
            </a:r>
            <a:r>
              <a:rPr lang="en-US" sz="3200" dirty="0"/>
              <a:t> = 20</a:t>
            </a:r>
            <a:r>
              <a:rPr lang="en-US" sz="3200" baseline="30000" dirty="0"/>
              <a:t>o</a:t>
            </a:r>
          </a:p>
          <a:p>
            <a:r>
              <a:rPr lang="en-US" sz="3200" dirty="0"/>
              <a:t>Calculate F</a:t>
            </a:r>
            <a:r>
              <a:rPr lang="en-US" sz="3200" baseline="-25000" dirty="0"/>
              <a:t>T2</a:t>
            </a:r>
            <a:r>
              <a:rPr lang="en-US" sz="3200" dirty="0"/>
              <a:t> and </a:t>
            </a:r>
            <a:r>
              <a:rPr lang="en-US" sz="3200" dirty="0">
                <a:sym typeface="Symbol" panose="05050102010706020507" pitchFamily="18" charset="2"/>
              </a:rPr>
              <a:t></a:t>
            </a:r>
            <a:r>
              <a:rPr lang="en-US" sz="3200" baseline="-25000" dirty="0"/>
              <a:t>2</a:t>
            </a:r>
            <a:r>
              <a:rPr lang="en-US" sz="3200" dirty="0"/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94F05-96E2-4831-BAAA-0CB7A079EE1D}"/>
              </a:ext>
            </a:extLst>
          </p:cNvPr>
          <p:cNvGrpSpPr/>
          <p:nvPr/>
        </p:nvGrpSpPr>
        <p:grpSpPr>
          <a:xfrm>
            <a:off x="4636546" y="1667435"/>
            <a:ext cx="5217458" cy="2549562"/>
            <a:chOff x="2958354" y="1355464"/>
            <a:chExt cx="5217458" cy="25495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629F79-65F8-448B-8948-B991703D1D02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3248809" y="1472005"/>
              <a:ext cx="3595914" cy="18736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D13202-5B0B-4AEC-8C88-E5B44A4359B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6844723" y="1532069"/>
              <a:ext cx="1051390" cy="18135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CA76F8-5A2F-4D89-B231-33E88FF7F63C}"/>
                </a:ext>
              </a:extLst>
            </p:cNvPr>
            <p:cNvSpPr/>
            <p:nvPr/>
          </p:nvSpPr>
          <p:spPr>
            <a:xfrm>
              <a:off x="2958354" y="1355464"/>
              <a:ext cx="5217458" cy="23669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35E734-B627-4539-AFBD-1B2D56EA3E26}"/>
                </a:ext>
              </a:extLst>
            </p:cNvPr>
            <p:cNvSpPr/>
            <p:nvPr/>
          </p:nvSpPr>
          <p:spPr>
            <a:xfrm>
              <a:off x="5981259" y="3345629"/>
              <a:ext cx="1726928" cy="5593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3F2D38-4D89-49CF-9705-CBC9182D8666}"/>
                </a:ext>
              </a:extLst>
            </p:cNvPr>
            <p:cNvSpPr/>
            <p:nvPr/>
          </p:nvSpPr>
          <p:spPr>
            <a:xfrm>
              <a:off x="4879456" y="1824042"/>
              <a:ext cx="13310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437 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0D3E43-170F-49AF-AAAA-039B72D8D7FB}"/>
                </a:ext>
              </a:extLst>
            </p:cNvPr>
            <p:cNvSpPr/>
            <p:nvPr/>
          </p:nvSpPr>
          <p:spPr>
            <a:xfrm>
              <a:off x="5332536" y="2819720"/>
              <a:ext cx="736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20</a:t>
              </a:r>
              <a:r>
                <a:rPr lang="en-US" sz="2800" b="1" baseline="30000" dirty="0">
                  <a:sym typeface="Symbol" panose="05050102010706020507" pitchFamily="18" charset="2"/>
                </a:rPr>
                <a:t>o</a:t>
              </a:r>
              <a:endParaRPr lang="en-US" sz="2800" b="1" baseline="30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624906-FC74-4528-B252-4C059E8706EB}"/>
                </a:ext>
              </a:extLst>
            </p:cNvPr>
            <p:cNvSpPr/>
            <p:nvPr/>
          </p:nvSpPr>
          <p:spPr>
            <a:xfrm>
              <a:off x="6742353" y="1854074"/>
              <a:ext cx="7365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F</a:t>
              </a:r>
              <a:r>
                <a:rPr lang="en-US" sz="3200" b="1" baseline="-25000" dirty="0"/>
                <a:t>T2</a:t>
              </a:r>
              <a:endParaRPr lang="en-US" sz="3200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9D8AB5-EBE8-4BAB-994B-0D17B2AE479A}"/>
                </a:ext>
              </a:extLst>
            </p:cNvPr>
            <p:cNvSpPr/>
            <p:nvPr/>
          </p:nvSpPr>
          <p:spPr>
            <a:xfrm>
              <a:off x="7051154" y="2819720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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082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648A-92AB-41DF-96BA-BCF4D5FA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9" y="273934"/>
            <a:ext cx="5668628" cy="140053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Challenge Question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(You Can Do It!)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3ECF-6DFE-4840-8282-05E0134C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43" y="1958933"/>
            <a:ext cx="5618700" cy="3052453"/>
          </a:xfrm>
        </p:spPr>
        <p:txBody>
          <a:bodyPr>
            <a:normAutofit/>
          </a:bodyPr>
          <a:lstStyle/>
          <a:p>
            <a:r>
              <a:rPr lang="en-US" sz="3600" dirty="0"/>
              <a:t>Mass = 125 kg</a:t>
            </a:r>
          </a:p>
          <a:p>
            <a:r>
              <a:rPr lang="en-US" sz="3600" dirty="0">
                <a:sym typeface="Symbol" panose="05050102010706020507" pitchFamily="18" charset="2"/>
              </a:rPr>
              <a:t></a:t>
            </a:r>
            <a:r>
              <a:rPr lang="en-US" sz="3600" baseline="-25000" dirty="0"/>
              <a:t>1</a:t>
            </a:r>
            <a:r>
              <a:rPr lang="en-US" sz="3600" dirty="0"/>
              <a:t> = 32</a:t>
            </a:r>
            <a:r>
              <a:rPr lang="en-US" sz="3600" baseline="30000" dirty="0"/>
              <a:t>o</a:t>
            </a:r>
          </a:p>
          <a:p>
            <a:r>
              <a:rPr lang="en-US" sz="3600" dirty="0">
                <a:sym typeface="Symbol" panose="05050102010706020507" pitchFamily="18" charset="2"/>
              </a:rPr>
              <a:t></a:t>
            </a:r>
            <a:r>
              <a:rPr lang="en-US" sz="3600" baseline="-25000" dirty="0"/>
              <a:t>2</a:t>
            </a:r>
            <a:r>
              <a:rPr lang="en-US" sz="3600" dirty="0"/>
              <a:t> = 48</a:t>
            </a:r>
            <a:r>
              <a:rPr lang="en-US" sz="3600" baseline="30000" dirty="0"/>
              <a:t>o</a:t>
            </a:r>
          </a:p>
          <a:p>
            <a:r>
              <a:rPr lang="en-US" sz="3600" dirty="0"/>
              <a:t>Calculate F</a:t>
            </a:r>
            <a:r>
              <a:rPr lang="en-US" sz="3600" baseline="-25000" dirty="0"/>
              <a:t>T1</a:t>
            </a:r>
            <a:r>
              <a:rPr lang="en-US" sz="3600" dirty="0"/>
              <a:t> and F</a:t>
            </a:r>
            <a:r>
              <a:rPr lang="en-US" sz="3600" baseline="-25000" dirty="0"/>
              <a:t>T2</a:t>
            </a:r>
            <a:r>
              <a:rPr lang="en-US" sz="36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D3956-7BEB-4C6C-A3E1-5B60FE8AC274}"/>
              </a:ext>
            </a:extLst>
          </p:cNvPr>
          <p:cNvGrpSpPr/>
          <p:nvPr/>
        </p:nvGrpSpPr>
        <p:grpSpPr>
          <a:xfrm>
            <a:off x="5723068" y="1394765"/>
            <a:ext cx="5217458" cy="2549562"/>
            <a:chOff x="2958354" y="1355464"/>
            <a:chExt cx="5217458" cy="254956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CA625A-6502-4ED9-AFE7-449089BDA584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3248809" y="1472005"/>
              <a:ext cx="3595914" cy="18736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C65C00-C3F8-4357-BD80-8725FA26410F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flipH="1">
              <a:off x="6844723" y="1532069"/>
              <a:ext cx="1051390" cy="18135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41C9AA-1E9B-46B6-8A9F-E8B57087E54C}"/>
                </a:ext>
              </a:extLst>
            </p:cNvPr>
            <p:cNvSpPr/>
            <p:nvPr/>
          </p:nvSpPr>
          <p:spPr>
            <a:xfrm>
              <a:off x="2958354" y="1355464"/>
              <a:ext cx="5217458" cy="23669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CA4907-538D-4991-8982-BA3846C6DD95}"/>
                </a:ext>
              </a:extLst>
            </p:cNvPr>
            <p:cNvSpPr/>
            <p:nvPr/>
          </p:nvSpPr>
          <p:spPr>
            <a:xfrm>
              <a:off x="5981259" y="3345629"/>
              <a:ext cx="1726928" cy="55939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FB5935-3497-4786-B374-46E21345B8E0}"/>
                </a:ext>
              </a:extLst>
            </p:cNvPr>
            <p:cNvSpPr/>
            <p:nvPr/>
          </p:nvSpPr>
          <p:spPr>
            <a:xfrm>
              <a:off x="4879457" y="1824042"/>
              <a:ext cx="7365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F</a:t>
              </a:r>
              <a:r>
                <a:rPr lang="en-US" sz="3200" b="1" baseline="-25000" dirty="0"/>
                <a:t>T1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630F1-E993-4284-87B8-85DF34A49590}"/>
                </a:ext>
              </a:extLst>
            </p:cNvPr>
            <p:cNvSpPr/>
            <p:nvPr/>
          </p:nvSpPr>
          <p:spPr>
            <a:xfrm>
              <a:off x="5762453" y="2819720"/>
              <a:ext cx="607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</a:t>
              </a:r>
              <a:r>
                <a:rPr lang="en-US" sz="2800" b="1" baseline="-25000" dirty="0"/>
                <a:t>1</a:t>
              </a:r>
              <a:endParaRPr lang="en-US" sz="28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9E5B37-77AD-4C7C-A45B-5A98B197AF35}"/>
                </a:ext>
              </a:extLst>
            </p:cNvPr>
            <p:cNvSpPr/>
            <p:nvPr/>
          </p:nvSpPr>
          <p:spPr>
            <a:xfrm>
              <a:off x="6742353" y="1854074"/>
              <a:ext cx="7365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F</a:t>
              </a:r>
              <a:r>
                <a:rPr lang="en-US" sz="3200" b="1" baseline="-25000" dirty="0"/>
                <a:t>T2</a:t>
              </a:r>
              <a:endParaRPr lang="en-US" sz="32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72FD75-A0EA-40E4-8FBD-79B6B2D083BC}"/>
                </a:ext>
              </a:extLst>
            </p:cNvPr>
            <p:cNvSpPr/>
            <p:nvPr/>
          </p:nvSpPr>
          <p:spPr>
            <a:xfrm>
              <a:off x="7051154" y="2819720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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288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7A39-3473-4703-A688-F312B57A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1" y="179743"/>
            <a:ext cx="8508647" cy="838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Forces Along an Inclined Plane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3C369A-DFC5-46CF-8DAB-71E3267C1123}"/>
              </a:ext>
            </a:extLst>
          </p:cNvPr>
          <p:cNvGrpSpPr/>
          <p:nvPr/>
        </p:nvGrpSpPr>
        <p:grpSpPr>
          <a:xfrm>
            <a:off x="804135" y="4003207"/>
            <a:ext cx="5099124" cy="2067673"/>
            <a:chOff x="3108960" y="3055171"/>
            <a:chExt cx="5099124" cy="2067673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8DF0CAB2-9A4F-4096-8AB4-BF45DE723484}"/>
                </a:ext>
              </a:extLst>
            </p:cNvPr>
            <p:cNvSpPr/>
            <p:nvPr/>
          </p:nvSpPr>
          <p:spPr>
            <a:xfrm>
              <a:off x="3108960" y="3055171"/>
              <a:ext cx="5099124" cy="2054711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E34A0A-B24F-4AF1-A25C-CF55B923A445}"/>
                </a:ext>
              </a:extLst>
            </p:cNvPr>
            <p:cNvSpPr txBox="1"/>
            <p:nvPr/>
          </p:nvSpPr>
          <p:spPr>
            <a:xfrm>
              <a:off x="6861975" y="4599624"/>
              <a:ext cx="3241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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F3096-0636-4B6B-B613-B7B49F4D16A5}"/>
                </a:ext>
              </a:extLst>
            </p:cNvPr>
            <p:cNvSpPr/>
            <p:nvPr/>
          </p:nvSpPr>
          <p:spPr>
            <a:xfrm rot="1383193">
              <a:off x="4927002" y="3173507"/>
              <a:ext cx="817582" cy="72076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E0EF55-80C1-44BD-9A0B-0F9EF1DDF3C4}"/>
              </a:ext>
            </a:extLst>
          </p:cNvPr>
          <p:cNvSpPr txBox="1"/>
          <p:nvPr/>
        </p:nvSpPr>
        <p:spPr>
          <a:xfrm>
            <a:off x="188259" y="1030905"/>
            <a:ext cx="1143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25 kg box is pulled up ramp with an applied force of 205 N. The coefficient of friction is 0.33 and the ramp makes an angle of 41</a:t>
            </a:r>
            <a:r>
              <a:rPr lang="en-US" sz="3600" baseline="30000" dirty="0"/>
              <a:t>o</a:t>
            </a:r>
            <a:r>
              <a:rPr lang="en-US" sz="3600" dirty="0"/>
              <a:t> with the ground. Calculate the acceleration of the block.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1CD6C-82A7-4EF5-AEF3-8FA7C7590747}"/>
              </a:ext>
            </a:extLst>
          </p:cNvPr>
          <p:cNvSpPr txBox="1"/>
          <p:nvPr/>
        </p:nvSpPr>
        <p:spPr>
          <a:xfrm>
            <a:off x="5142156" y="3511703"/>
            <a:ext cx="6142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Determine the forces.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Apply Newton’s 2</a:t>
            </a:r>
            <a:r>
              <a:rPr lang="en-US" sz="3600" baseline="30000" dirty="0"/>
              <a:t>nd</a:t>
            </a:r>
            <a:r>
              <a:rPr lang="en-US" sz="3600" dirty="0"/>
              <a:t> Law: </a:t>
            </a:r>
            <a:r>
              <a:rPr lang="en-US" sz="3600" b="1" i="1" dirty="0" err="1"/>
              <a:t>F</a:t>
            </a:r>
            <a:r>
              <a:rPr lang="en-US" sz="3600" b="1" i="1" baseline="-25000" dirty="0" err="1"/>
              <a:t>net</a:t>
            </a:r>
            <a:r>
              <a:rPr lang="en-US" sz="3600" dirty="0"/>
              <a:t> = m</a:t>
            </a:r>
            <a:r>
              <a:rPr lang="en-US" sz="3600" b="1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62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7" y="119231"/>
            <a:ext cx="9814166" cy="827442"/>
          </a:xfrm>
        </p:spPr>
        <p:txBody>
          <a:bodyPr/>
          <a:lstStyle/>
          <a:p>
            <a:r>
              <a:rPr lang="en-US" b="1" dirty="0"/>
              <a:t>Vectors: Perpendicular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7" y="1181548"/>
            <a:ext cx="11558439" cy="1895139"/>
          </a:xfrm>
        </p:spPr>
        <p:txBody>
          <a:bodyPr>
            <a:normAutofit/>
          </a:bodyPr>
          <a:lstStyle/>
          <a:p>
            <a:r>
              <a:rPr lang="en-US" sz="3200" dirty="0"/>
              <a:t>In 2D, every vector has two component vectors that are perpendicular to each other.</a:t>
            </a:r>
          </a:p>
          <a:p>
            <a:r>
              <a:rPr lang="en-US" sz="3200" dirty="0"/>
              <a:t>To determine them, we use right triangle trigonometry.</a:t>
            </a:r>
          </a:p>
        </p:txBody>
      </p:sp>
      <p:sp>
        <p:nvSpPr>
          <p:cNvPr id="4" name="Right Arrow 3"/>
          <p:cNvSpPr/>
          <p:nvPr/>
        </p:nvSpPr>
        <p:spPr>
          <a:xfrm rot="17894942">
            <a:off x="2191349" y="4202707"/>
            <a:ext cx="3166456" cy="30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259128">
            <a:off x="3244060" y="3982330"/>
            <a:ext cx="35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510" y="4748022"/>
            <a:ext cx="2041633" cy="1831643"/>
            <a:chOff x="8251115" y="3665515"/>
            <a:chExt cx="2041633" cy="183164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130892" y="3822199"/>
              <a:ext cx="2350" cy="16749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8251115" y="4611082"/>
              <a:ext cx="1756689" cy="286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29459" y="3665515"/>
              <a:ext cx="513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33484" y="4208402"/>
              <a:ext cx="559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+x</a:t>
              </a:r>
            </a:p>
          </p:txBody>
        </p:sp>
      </p:grpSp>
      <p:cxnSp>
        <p:nvCxnSpPr>
          <p:cNvPr id="18" name="Straight Connector 17"/>
          <p:cNvCxnSpPr>
            <a:stCxn id="4" idx="1"/>
          </p:cNvCxnSpPr>
          <p:nvPr/>
        </p:nvCxnSpPr>
        <p:spPr>
          <a:xfrm>
            <a:off x="3025228" y="5748239"/>
            <a:ext cx="3049650" cy="1240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6953" y="5240292"/>
            <a:ext cx="33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  <p:sp>
        <p:nvSpPr>
          <p:cNvPr id="20" name="Arc 19"/>
          <p:cNvSpPr/>
          <p:nvPr/>
        </p:nvSpPr>
        <p:spPr>
          <a:xfrm>
            <a:off x="3079379" y="5108105"/>
            <a:ext cx="935264" cy="962198"/>
          </a:xfrm>
          <a:prstGeom prst="arc">
            <a:avLst>
              <a:gd name="adj1" fmla="val 16200000"/>
              <a:gd name="adj2" fmla="val 21493769"/>
            </a:avLst>
          </a:pr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968450" y="5663844"/>
            <a:ext cx="1688378" cy="2227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93925" y="5811178"/>
            <a:ext cx="62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</a:t>
            </a:r>
            <a:r>
              <a:rPr lang="en-US" sz="3200" b="1" baseline="-25000" dirty="0" err="1"/>
              <a:t>x</a:t>
            </a:r>
            <a:endParaRPr lang="en-US" sz="3200" b="1" baseline="-25000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1593777" y="4235868"/>
            <a:ext cx="2847832" cy="18931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63109" y="4059255"/>
            <a:ext cx="62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</a:t>
            </a:r>
            <a:r>
              <a:rPr lang="en-US" sz="3200" b="1" baseline="-25000" dirty="0" err="1"/>
              <a:t>y</a:t>
            </a:r>
            <a:endParaRPr lang="en-US" sz="3200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7775455" y="3228178"/>
            <a:ext cx="221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</a:t>
            </a:r>
            <a:r>
              <a:rPr lang="en-US" sz="3200" b="1" baseline="-25000" dirty="0" err="1"/>
              <a:t>x</a:t>
            </a:r>
            <a:r>
              <a:rPr lang="en-US" sz="3200" b="1" dirty="0"/>
              <a:t> = </a:t>
            </a:r>
            <a:r>
              <a:rPr lang="en-US" sz="3200" b="1" dirty="0" err="1"/>
              <a:t>Fcos</a:t>
            </a:r>
            <a:r>
              <a:rPr lang="en-US" sz="3200" b="1" dirty="0">
                <a:sym typeface="Symbol" panose="05050102010706020507" pitchFamily="18" charset="2"/>
              </a:rPr>
              <a:t></a:t>
            </a:r>
            <a:endParaRPr lang="en-US" sz="32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75455" y="3944957"/>
            <a:ext cx="207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</a:t>
            </a:r>
            <a:r>
              <a:rPr lang="en-US" sz="3200" b="1" baseline="-25000" dirty="0" err="1"/>
              <a:t>y</a:t>
            </a:r>
            <a:r>
              <a:rPr lang="en-US" sz="3200" b="1" dirty="0"/>
              <a:t> = </a:t>
            </a:r>
            <a:r>
              <a:rPr lang="en-US" sz="3200" b="1" dirty="0" err="1"/>
              <a:t>Fsin</a:t>
            </a:r>
            <a:r>
              <a:rPr lang="en-US" sz="3200" b="1" dirty="0">
                <a:sym typeface="Symbol" panose="05050102010706020507" pitchFamily="18" charset="2"/>
              </a:rPr>
              <a:t></a:t>
            </a:r>
            <a:endParaRPr lang="en-US" sz="3200" b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5948979" y="2334409"/>
            <a:ext cx="2517289" cy="553096"/>
          </a:xfrm>
          <a:prstGeom prst="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183688" y="5431142"/>
            <a:ext cx="292100" cy="271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xit" presetSubtype="37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125 -0.0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7.40741E-7 L 0.22005 -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19" grpId="0"/>
      <p:bldP spid="20" grpId="0" animBg="1"/>
      <p:bldP spid="21" grpId="0" animBg="1"/>
      <p:bldP spid="22" grpId="0"/>
      <p:bldP spid="23" grpId="0" animBg="1"/>
      <p:bldP spid="23" grpId="1" animBg="1"/>
      <p:bldP spid="29" grpId="0"/>
      <p:bldP spid="29" grpId="1"/>
      <p:bldP spid="30" grpId="0"/>
      <p:bldP spid="31" grpId="0"/>
      <p:bldP spid="35" grpId="0" animBg="1"/>
      <p:bldP spid="35" grpId="1" animBg="1"/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7A39-3473-4703-A688-F312B57A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7" y="153854"/>
            <a:ext cx="8508647" cy="838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Forces Along an Inclined Plane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3C369A-DFC5-46CF-8DAB-71E3267C1123}"/>
              </a:ext>
            </a:extLst>
          </p:cNvPr>
          <p:cNvGrpSpPr/>
          <p:nvPr/>
        </p:nvGrpSpPr>
        <p:grpSpPr>
          <a:xfrm>
            <a:off x="1919203" y="2401644"/>
            <a:ext cx="5099124" cy="2116352"/>
            <a:chOff x="3108960" y="3055171"/>
            <a:chExt cx="5099124" cy="2116352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8DF0CAB2-9A4F-4096-8AB4-BF45DE723484}"/>
                </a:ext>
              </a:extLst>
            </p:cNvPr>
            <p:cNvSpPr/>
            <p:nvPr/>
          </p:nvSpPr>
          <p:spPr>
            <a:xfrm>
              <a:off x="3108960" y="3055171"/>
              <a:ext cx="5099124" cy="2054711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E34A0A-B24F-4AF1-A25C-CF55B923A445}"/>
                </a:ext>
              </a:extLst>
            </p:cNvPr>
            <p:cNvSpPr txBox="1"/>
            <p:nvPr/>
          </p:nvSpPr>
          <p:spPr>
            <a:xfrm>
              <a:off x="6976723" y="4648303"/>
              <a:ext cx="3090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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F3096-0636-4B6B-B613-B7B49F4D16A5}"/>
                </a:ext>
              </a:extLst>
            </p:cNvPr>
            <p:cNvSpPr/>
            <p:nvPr/>
          </p:nvSpPr>
          <p:spPr>
            <a:xfrm rot="1383193">
              <a:off x="4927002" y="3173507"/>
              <a:ext cx="817582" cy="72076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1005B6-905B-46D6-AF9B-70C6BF76C45E}"/>
              </a:ext>
            </a:extLst>
          </p:cNvPr>
          <p:cNvGrpSpPr/>
          <p:nvPr/>
        </p:nvGrpSpPr>
        <p:grpSpPr>
          <a:xfrm>
            <a:off x="9135732" y="1233841"/>
            <a:ext cx="2656873" cy="2598648"/>
            <a:chOff x="7998908" y="436610"/>
            <a:chExt cx="1862349" cy="163325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FCC7EB3-82AD-468E-9F12-D8B1A603A2B0}"/>
                </a:ext>
              </a:extLst>
            </p:cNvPr>
            <p:cNvCxnSpPr>
              <a:cxnSpLocks/>
            </p:cNvCxnSpPr>
            <p:nvPr/>
          </p:nvCxnSpPr>
          <p:spPr>
            <a:xfrm>
              <a:off x="8892333" y="532557"/>
              <a:ext cx="0" cy="1422078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101E82B-5BB8-4BF8-9170-79097B6B723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97" y="1243596"/>
              <a:ext cx="139628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A8619-1BCF-478E-A767-0985AFD1C389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D2E8E8-C9CD-4F8F-8588-D37FF33BD88B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2CA89-FFE0-4781-BBF9-0F1427F66C1C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85EBF7-E7A2-429B-B12A-ECB21952B0D2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4CC15C-1218-4412-99B6-11B01A8D80A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004916" y="3211963"/>
            <a:ext cx="0" cy="24358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401C0E-C7F5-45A3-92C7-30FD445B9C73}"/>
              </a:ext>
            </a:extLst>
          </p:cNvPr>
          <p:cNvSpPr txBox="1"/>
          <p:nvPr/>
        </p:nvSpPr>
        <p:spPr>
          <a:xfrm>
            <a:off x="4053069" y="4668818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</a:t>
            </a:r>
            <a:endParaRPr lang="en-US" sz="2800" b="1" baseline="-25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6184E6-308F-4B52-A20D-3FA7799C261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522182" y="3040438"/>
            <a:ext cx="848822" cy="388561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5D9329-AA91-4EFD-9E84-DFED0A5F28C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549562" y="2176219"/>
            <a:ext cx="1220328" cy="544065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46127B-A13F-4E9D-9307-7303551AF32B}"/>
              </a:ext>
            </a:extLst>
          </p:cNvPr>
          <p:cNvSpPr txBox="1"/>
          <p:nvPr/>
        </p:nvSpPr>
        <p:spPr>
          <a:xfrm>
            <a:off x="5374957" y="2973108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13A672-15D1-46C1-A430-F2A8AB8229DC}"/>
              </a:ext>
            </a:extLst>
          </p:cNvPr>
          <p:cNvSpPr txBox="1"/>
          <p:nvPr/>
        </p:nvSpPr>
        <p:spPr>
          <a:xfrm>
            <a:off x="2575485" y="1584598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77E91C-6693-4217-8B3B-55D6EA03A61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87156" y="1428861"/>
            <a:ext cx="477868" cy="1119898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E4D70D-3531-47D7-B004-3A3C8723F831}"/>
              </a:ext>
            </a:extLst>
          </p:cNvPr>
          <p:cNvSpPr txBox="1"/>
          <p:nvPr/>
        </p:nvSpPr>
        <p:spPr>
          <a:xfrm>
            <a:off x="4729622" y="1133586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3C1324-60C7-46D9-9DAB-5925824E1797}"/>
              </a:ext>
            </a:extLst>
          </p:cNvPr>
          <p:cNvGrpSpPr/>
          <p:nvPr/>
        </p:nvGrpSpPr>
        <p:grpSpPr>
          <a:xfrm rot="1345393">
            <a:off x="2899433" y="1604116"/>
            <a:ext cx="2656873" cy="2598648"/>
            <a:chOff x="7998908" y="436610"/>
            <a:chExt cx="1862349" cy="163325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F8B91FB-0163-40E8-AD6D-C67B86664649}"/>
                </a:ext>
              </a:extLst>
            </p:cNvPr>
            <p:cNvCxnSpPr>
              <a:cxnSpLocks/>
            </p:cNvCxnSpPr>
            <p:nvPr/>
          </p:nvCxnSpPr>
          <p:spPr>
            <a:xfrm rot="20254607" flipH="1">
              <a:off x="8578781" y="597726"/>
              <a:ext cx="604976" cy="1314556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C6B4339-33C1-401C-A04A-3F7ABCC7335D}"/>
                </a:ext>
              </a:extLst>
            </p:cNvPr>
            <p:cNvCxnSpPr>
              <a:cxnSpLocks/>
            </p:cNvCxnSpPr>
            <p:nvPr/>
          </p:nvCxnSpPr>
          <p:spPr>
            <a:xfrm rot="20254607">
              <a:off x="8223697" y="1009673"/>
              <a:ext cx="1233388" cy="486712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5335B8-C766-40D5-94B5-187B52E9ACD4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6253F2-CA3D-490A-B5EA-49C8ECE74DA7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38877A-7B9B-4B2C-9886-0B71AD828B10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93DBA9-23DD-42CB-A40E-4F6D3EE43D14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BA10E2-D8BF-4230-B155-43177A2BF6E9}"/>
              </a:ext>
            </a:extLst>
          </p:cNvPr>
          <p:cNvCxnSpPr/>
          <p:nvPr/>
        </p:nvCxnSpPr>
        <p:spPr>
          <a:xfrm flipH="1">
            <a:off x="3116645" y="3241525"/>
            <a:ext cx="888271" cy="20297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EC3B14-EC72-4F23-93FB-63D4B023B824}"/>
              </a:ext>
            </a:extLst>
          </p:cNvPr>
          <p:cNvSpPr txBox="1"/>
          <p:nvPr/>
        </p:nvSpPr>
        <p:spPr>
          <a:xfrm>
            <a:off x="2658645" y="4407208"/>
            <a:ext cx="6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gy</a:t>
            </a:r>
            <a:endParaRPr lang="en-US" sz="2800" b="1" baseline="-250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4CB4F1-2031-4BBE-B357-3A208CE4BC3F}"/>
              </a:ext>
            </a:extLst>
          </p:cNvPr>
          <p:cNvCxnSpPr>
            <a:cxnSpLocks/>
          </p:cNvCxnSpPr>
          <p:nvPr/>
        </p:nvCxnSpPr>
        <p:spPr>
          <a:xfrm>
            <a:off x="4023401" y="3244851"/>
            <a:ext cx="836942" cy="3526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1BBAFD1-0117-43A4-AAB0-A372F90854D2}"/>
              </a:ext>
            </a:extLst>
          </p:cNvPr>
          <p:cNvSpPr txBox="1"/>
          <p:nvPr/>
        </p:nvSpPr>
        <p:spPr>
          <a:xfrm>
            <a:off x="3116645" y="5386155"/>
            <a:ext cx="6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gx</a:t>
            </a:r>
            <a:endParaRPr lang="en-US" sz="2800" b="1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F16287-0F3B-44BD-9413-2829094B8C5C}"/>
              </a:ext>
            </a:extLst>
          </p:cNvPr>
          <p:cNvSpPr txBox="1"/>
          <p:nvPr/>
        </p:nvSpPr>
        <p:spPr>
          <a:xfrm>
            <a:off x="3727052" y="3618885"/>
            <a:ext cx="25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</a:t>
            </a:r>
            <a:endParaRPr lang="en-US" sz="2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004EEB-42A9-4E65-BE98-6042399117B5}"/>
              </a:ext>
            </a:extLst>
          </p:cNvPr>
          <p:cNvSpPr txBox="1"/>
          <p:nvPr/>
        </p:nvSpPr>
        <p:spPr>
          <a:xfrm>
            <a:off x="8215769" y="3818940"/>
            <a:ext cx="339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F</a:t>
            </a:r>
            <a:r>
              <a:rPr lang="en-US" sz="4000" b="1" baseline="-25000" dirty="0" err="1"/>
              <a:t>gx</a:t>
            </a:r>
            <a:r>
              <a:rPr lang="en-US" sz="4000" b="1" dirty="0"/>
              <a:t> = </a:t>
            </a:r>
            <a:r>
              <a:rPr lang="en-US" sz="4000" b="1" dirty="0" err="1"/>
              <a:t>F</a:t>
            </a:r>
            <a:r>
              <a:rPr lang="en-US" sz="4000" b="1" baseline="-25000" dirty="0" err="1"/>
              <a:t>g</a:t>
            </a:r>
            <a:r>
              <a:rPr lang="en-US" sz="4000" b="1" i="1" dirty="0" err="1"/>
              <a:t>sin</a:t>
            </a:r>
            <a:r>
              <a:rPr lang="en-US" sz="4000" b="1" dirty="0">
                <a:sym typeface="Symbol" panose="05050102010706020507" pitchFamily="18" charset="2"/>
              </a:rPr>
              <a:t></a:t>
            </a:r>
            <a:endParaRPr lang="en-US" sz="4000" b="1" dirty="0"/>
          </a:p>
          <a:p>
            <a:r>
              <a:rPr lang="en-US" sz="4000" b="1" dirty="0" err="1"/>
              <a:t>F</a:t>
            </a:r>
            <a:r>
              <a:rPr lang="en-US" sz="4000" b="1" baseline="-25000" dirty="0" err="1"/>
              <a:t>gy</a:t>
            </a:r>
            <a:r>
              <a:rPr lang="en-US" sz="4000" b="1" dirty="0"/>
              <a:t> = </a:t>
            </a:r>
            <a:r>
              <a:rPr lang="en-US" sz="4000" b="1" dirty="0" err="1"/>
              <a:t>F</a:t>
            </a:r>
            <a:r>
              <a:rPr lang="en-US" sz="4000" b="1" baseline="-25000" dirty="0" err="1"/>
              <a:t>g</a:t>
            </a:r>
            <a:r>
              <a:rPr lang="en-US" sz="4000" b="1" i="1" dirty="0" err="1"/>
              <a:t>cos</a:t>
            </a:r>
            <a:r>
              <a:rPr lang="en-US" sz="4000" b="1" dirty="0">
                <a:sym typeface="Symbol" panose="05050102010706020507" pitchFamily="18" charset="2"/>
              </a:rPr>
              <a:t>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02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25 1.85185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7187 0.29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9" grpId="0"/>
      <p:bldP spid="44" grpId="0"/>
      <p:bldP spid="48" grpId="0"/>
      <p:bldP spid="49" grpId="0"/>
      <p:bldP spid="7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7A39-3473-4703-A688-F312B57A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1" y="179743"/>
            <a:ext cx="8508647" cy="838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Forces Along an Inclined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EF55-80C1-44BD-9A0B-0F9EF1DDF3C4}"/>
              </a:ext>
            </a:extLst>
          </p:cNvPr>
          <p:cNvSpPr txBox="1"/>
          <p:nvPr/>
        </p:nvSpPr>
        <p:spPr>
          <a:xfrm>
            <a:off x="177344" y="1429251"/>
            <a:ext cx="5244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25 kg box is pulled up ramp with an applied force of 205 N. The coefficient of friction is 0.33 and the ramp makes an angle of 41</a:t>
            </a:r>
            <a:r>
              <a:rPr lang="en-US" sz="3200" baseline="30000" dirty="0"/>
              <a:t>o</a:t>
            </a:r>
            <a:r>
              <a:rPr lang="en-US" sz="3200" dirty="0"/>
              <a:t> with the ground. Calculate the acceleration of the block.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36DB01-FAEF-452B-A45A-57E1DDC72656}"/>
              </a:ext>
            </a:extLst>
          </p:cNvPr>
          <p:cNvGrpSpPr/>
          <p:nvPr/>
        </p:nvGrpSpPr>
        <p:grpSpPr>
          <a:xfrm>
            <a:off x="5662716" y="2879755"/>
            <a:ext cx="5099124" cy="2116352"/>
            <a:chOff x="3108960" y="3055171"/>
            <a:chExt cx="5099124" cy="2116352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E37F9292-E0AA-4C80-BB93-6F540503B95C}"/>
                </a:ext>
              </a:extLst>
            </p:cNvPr>
            <p:cNvSpPr/>
            <p:nvPr/>
          </p:nvSpPr>
          <p:spPr>
            <a:xfrm>
              <a:off x="3108960" y="3055171"/>
              <a:ext cx="5099124" cy="2054711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6BFF80-0EAB-49EF-8497-0040CF333061}"/>
                </a:ext>
              </a:extLst>
            </p:cNvPr>
            <p:cNvSpPr txBox="1"/>
            <p:nvPr/>
          </p:nvSpPr>
          <p:spPr>
            <a:xfrm>
              <a:off x="6976723" y="4648303"/>
              <a:ext cx="3090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</a:t>
              </a:r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F5FA6F-A69B-4C55-9D3F-F413F08A1115}"/>
                </a:ext>
              </a:extLst>
            </p:cNvPr>
            <p:cNvSpPr/>
            <p:nvPr/>
          </p:nvSpPr>
          <p:spPr>
            <a:xfrm rot="1383193">
              <a:off x="4927002" y="3173507"/>
              <a:ext cx="817582" cy="72076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9E1647-3C2E-425A-9DAC-B23970A6CD16}"/>
              </a:ext>
            </a:extLst>
          </p:cNvPr>
          <p:cNvCxnSpPr>
            <a:cxnSpLocks/>
          </p:cNvCxnSpPr>
          <p:nvPr/>
        </p:nvCxnSpPr>
        <p:spPr>
          <a:xfrm>
            <a:off x="8363953" y="3307245"/>
            <a:ext cx="848822" cy="388561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53B778-06F0-4629-9080-F44919CF010C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293075" y="2654330"/>
            <a:ext cx="1220328" cy="544065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61AF6E-A2A5-48AF-92F3-394103953154}"/>
              </a:ext>
            </a:extLst>
          </p:cNvPr>
          <p:cNvSpPr txBox="1"/>
          <p:nvPr/>
        </p:nvSpPr>
        <p:spPr>
          <a:xfrm>
            <a:off x="9193902" y="3358664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8F9156-424F-496B-BFB7-9F2E1767F77D}"/>
              </a:ext>
            </a:extLst>
          </p:cNvPr>
          <p:cNvSpPr txBox="1"/>
          <p:nvPr/>
        </p:nvSpPr>
        <p:spPr>
          <a:xfrm>
            <a:off x="6318998" y="2062709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0AE7-FCC6-4308-BA53-83EBA7E7FE2E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8030669" y="1906972"/>
            <a:ext cx="477868" cy="1119898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953061-E527-4765-9414-7373B0E3CD72}"/>
              </a:ext>
            </a:extLst>
          </p:cNvPr>
          <p:cNvSpPr txBox="1"/>
          <p:nvPr/>
        </p:nvSpPr>
        <p:spPr>
          <a:xfrm>
            <a:off x="8473135" y="1611697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7FAA0A-39CD-4812-9F8B-B5453E5607AC}"/>
              </a:ext>
            </a:extLst>
          </p:cNvPr>
          <p:cNvGrpSpPr/>
          <p:nvPr/>
        </p:nvGrpSpPr>
        <p:grpSpPr>
          <a:xfrm rot="1345393">
            <a:off x="9455833" y="1628391"/>
            <a:ext cx="2087220" cy="2051878"/>
            <a:chOff x="7998908" y="436610"/>
            <a:chExt cx="1862349" cy="163325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B7E5FF2-530B-41BA-B3F3-3DD7BC7211DC}"/>
                </a:ext>
              </a:extLst>
            </p:cNvPr>
            <p:cNvCxnSpPr>
              <a:cxnSpLocks/>
            </p:cNvCxnSpPr>
            <p:nvPr/>
          </p:nvCxnSpPr>
          <p:spPr>
            <a:xfrm rot="20254607" flipH="1">
              <a:off x="8578781" y="597726"/>
              <a:ext cx="604976" cy="1314556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88DB0C1-9218-4B33-A92A-90EF55CB5170}"/>
                </a:ext>
              </a:extLst>
            </p:cNvPr>
            <p:cNvCxnSpPr>
              <a:cxnSpLocks/>
            </p:cNvCxnSpPr>
            <p:nvPr/>
          </p:nvCxnSpPr>
          <p:spPr>
            <a:xfrm rot="20254607">
              <a:off x="8223697" y="1009673"/>
              <a:ext cx="1233388" cy="486712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B22ABF-202F-4E2D-B197-A487F3C9E5FB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7A954D-A63F-4281-9FD1-7601F06B3ABB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EA2FD3-F1D7-442D-806B-CFB48B733AC3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48753C-9E43-4C63-9281-33198DC10458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ED25ED-E503-4553-B197-1B541BD9A71A}"/>
              </a:ext>
            </a:extLst>
          </p:cNvPr>
          <p:cNvCxnSpPr/>
          <p:nvPr/>
        </p:nvCxnSpPr>
        <p:spPr>
          <a:xfrm flipH="1">
            <a:off x="6860158" y="3719636"/>
            <a:ext cx="888271" cy="20297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9144936-5D36-48C5-BDE6-B045278C4E66}"/>
              </a:ext>
            </a:extLst>
          </p:cNvPr>
          <p:cNvSpPr txBox="1"/>
          <p:nvPr/>
        </p:nvSpPr>
        <p:spPr>
          <a:xfrm>
            <a:off x="6402158" y="4885319"/>
            <a:ext cx="6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gy</a:t>
            </a:r>
            <a:endParaRPr lang="en-US" sz="2800" b="1" baseline="-25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2DFA4F-F1CF-42E2-86C5-54EA3612EEC2}"/>
              </a:ext>
            </a:extLst>
          </p:cNvPr>
          <p:cNvCxnSpPr>
            <a:cxnSpLocks/>
          </p:cNvCxnSpPr>
          <p:nvPr/>
        </p:nvCxnSpPr>
        <p:spPr>
          <a:xfrm>
            <a:off x="8187647" y="3702324"/>
            <a:ext cx="836942" cy="3526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14ECD92-739A-417D-BA9F-640CF71705E1}"/>
              </a:ext>
            </a:extLst>
          </p:cNvPr>
          <p:cNvSpPr txBox="1"/>
          <p:nvPr/>
        </p:nvSpPr>
        <p:spPr>
          <a:xfrm>
            <a:off x="9024589" y="3766110"/>
            <a:ext cx="6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gx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198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7" grpId="0"/>
      <p:bldP spid="36" grpId="0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9AD0-08D4-4D67-B3FF-70AD5791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0" y="148949"/>
            <a:ext cx="8433343" cy="74138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Forces Along an Inclined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46E1-33B9-4869-B0B8-5B23AD9B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42" y="890330"/>
            <a:ext cx="5561585" cy="517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55 kg block is sliding down an incline. </a:t>
            </a:r>
            <a:r>
              <a:rPr lang="el-GR" sz="3600" dirty="0"/>
              <a:t>μ</a:t>
            </a:r>
            <a:r>
              <a:rPr lang="en-US" sz="3600" baseline="-25000" dirty="0"/>
              <a:t>k</a:t>
            </a:r>
            <a:r>
              <a:rPr lang="en-US" sz="3600" dirty="0"/>
              <a:t> = 0.13 and the ramp is angled 35</a:t>
            </a:r>
            <a:r>
              <a:rPr lang="en-US" sz="3600" baseline="30000" dirty="0"/>
              <a:t>o</a:t>
            </a:r>
            <a:r>
              <a:rPr lang="en-US" sz="3600" dirty="0"/>
              <a:t> from the ground. Calculate the applied force up the ramp that will result in an acceleration of 0.83 m/s</a:t>
            </a:r>
            <a:r>
              <a:rPr lang="en-US" sz="3600" baseline="30000" dirty="0"/>
              <a:t>2</a:t>
            </a:r>
            <a:r>
              <a:rPr lang="en-US" sz="3600" dirty="0"/>
              <a:t> down the ramp.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4B3E52-D665-4011-99DD-10605259294B}"/>
              </a:ext>
            </a:extLst>
          </p:cNvPr>
          <p:cNvGrpSpPr/>
          <p:nvPr/>
        </p:nvGrpSpPr>
        <p:grpSpPr>
          <a:xfrm>
            <a:off x="5662716" y="2879755"/>
            <a:ext cx="5099124" cy="2106130"/>
            <a:chOff x="3108960" y="3055171"/>
            <a:chExt cx="5099124" cy="210613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EABFEF7-9715-486C-A7C4-C3C34B683430}"/>
                </a:ext>
              </a:extLst>
            </p:cNvPr>
            <p:cNvSpPr/>
            <p:nvPr/>
          </p:nvSpPr>
          <p:spPr>
            <a:xfrm>
              <a:off x="3108960" y="3055171"/>
              <a:ext cx="5099124" cy="2054711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F3F506-9BEF-4977-95BE-F61211E45B86}"/>
                </a:ext>
              </a:extLst>
            </p:cNvPr>
            <p:cNvSpPr txBox="1"/>
            <p:nvPr/>
          </p:nvSpPr>
          <p:spPr>
            <a:xfrm>
              <a:off x="6520735" y="4638081"/>
              <a:ext cx="8322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35</a:t>
              </a:r>
              <a:r>
                <a:rPr lang="en-US" sz="2800" baseline="30000" dirty="0">
                  <a:sym typeface="Symbol" panose="05050102010706020507" pitchFamily="18" charset="2"/>
                </a:rPr>
                <a:t>o</a:t>
              </a:r>
              <a:endParaRPr lang="en-US" sz="2800" baseline="30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774857-484E-4DB0-9FC8-89C6EA0EED9C}"/>
                </a:ext>
              </a:extLst>
            </p:cNvPr>
            <p:cNvSpPr/>
            <p:nvPr/>
          </p:nvSpPr>
          <p:spPr>
            <a:xfrm rot="1383193">
              <a:off x="4927002" y="3173507"/>
              <a:ext cx="817582" cy="72076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672665-F8C7-40CD-8F43-33DB643038A4}"/>
              </a:ext>
            </a:extLst>
          </p:cNvPr>
          <p:cNvCxnSpPr>
            <a:cxnSpLocks/>
          </p:cNvCxnSpPr>
          <p:nvPr/>
        </p:nvCxnSpPr>
        <p:spPr>
          <a:xfrm flipH="1" flipV="1">
            <a:off x="6778565" y="2656470"/>
            <a:ext cx="784759" cy="351470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7E110D-27C7-49F8-9393-78922BC71D23}"/>
              </a:ext>
            </a:extLst>
          </p:cNvPr>
          <p:cNvCxnSpPr>
            <a:cxnSpLocks/>
          </p:cNvCxnSpPr>
          <p:nvPr/>
        </p:nvCxnSpPr>
        <p:spPr>
          <a:xfrm flipH="1" flipV="1">
            <a:off x="6260872" y="2764199"/>
            <a:ext cx="1220328" cy="544065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0948B4-5603-467B-9596-ECAC586CFB18}"/>
              </a:ext>
            </a:extLst>
          </p:cNvPr>
          <p:cNvSpPr txBox="1"/>
          <p:nvPr/>
        </p:nvSpPr>
        <p:spPr>
          <a:xfrm>
            <a:off x="6662053" y="2088444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FD698-B4D1-420B-83BD-E83507FA4A01}"/>
              </a:ext>
            </a:extLst>
          </p:cNvPr>
          <p:cNvSpPr txBox="1"/>
          <p:nvPr/>
        </p:nvSpPr>
        <p:spPr>
          <a:xfrm>
            <a:off x="5770657" y="2394860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72B015-10DA-47AF-81A0-ECEE9BE8AF2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030669" y="2117126"/>
            <a:ext cx="393312" cy="909744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EF777E-0DE7-40B7-943D-8C3B6994F16E}"/>
              </a:ext>
            </a:extLst>
          </p:cNvPr>
          <p:cNvSpPr txBox="1"/>
          <p:nvPr/>
        </p:nvSpPr>
        <p:spPr>
          <a:xfrm>
            <a:off x="8452537" y="1713611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AC980F-7996-4B5C-A7DB-59E17DE9D040}"/>
              </a:ext>
            </a:extLst>
          </p:cNvPr>
          <p:cNvGrpSpPr/>
          <p:nvPr/>
        </p:nvGrpSpPr>
        <p:grpSpPr>
          <a:xfrm rot="1345393">
            <a:off x="9455833" y="1628391"/>
            <a:ext cx="2087220" cy="2051878"/>
            <a:chOff x="7998908" y="436610"/>
            <a:chExt cx="1862349" cy="163325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2E2E5C2-92DD-4DB9-BD10-52B7CB1DCDA8}"/>
                </a:ext>
              </a:extLst>
            </p:cNvPr>
            <p:cNvCxnSpPr>
              <a:cxnSpLocks/>
            </p:cNvCxnSpPr>
            <p:nvPr/>
          </p:nvCxnSpPr>
          <p:spPr>
            <a:xfrm rot="20254607" flipH="1">
              <a:off x="8578781" y="597726"/>
              <a:ext cx="604976" cy="1314556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DBF168-B5AD-4014-B699-6548220C1F6E}"/>
                </a:ext>
              </a:extLst>
            </p:cNvPr>
            <p:cNvCxnSpPr>
              <a:cxnSpLocks/>
            </p:cNvCxnSpPr>
            <p:nvPr/>
          </p:nvCxnSpPr>
          <p:spPr>
            <a:xfrm rot="20254607">
              <a:off x="8223697" y="1009673"/>
              <a:ext cx="1233388" cy="486712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C29B5-37D9-4F21-B1AD-8D36E719FDFC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C4E089-020C-4C71-A979-0BD3369B9DE8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8EEF9C-098A-4980-BAF4-6BD881A35659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4CC74C-4989-4519-B248-1D3B902B05A7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C38D30-9B15-42B1-91A5-ED529CACC208}"/>
              </a:ext>
            </a:extLst>
          </p:cNvPr>
          <p:cNvCxnSpPr>
            <a:cxnSpLocks/>
          </p:cNvCxnSpPr>
          <p:nvPr/>
        </p:nvCxnSpPr>
        <p:spPr>
          <a:xfrm flipH="1">
            <a:off x="7372283" y="3719636"/>
            <a:ext cx="376147" cy="9859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3D3C4F-5008-4D02-B7D8-42DEFE033D20}"/>
              </a:ext>
            </a:extLst>
          </p:cNvPr>
          <p:cNvSpPr txBox="1"/>
          <p:nvPr/>
        </p:nvSpPr>
        <p:spPr>
          <a:xfrm>
            <a:off x="6776728" y="3750874"/>
            <a:ext cx="6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gy</a:t>
            </a:r>
            <a:endParaRPr lang="en-US" sz="2800" b="1" baseline="-25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1B498F-EB47-48E7-B56E-4FADEC1DAA94}"/>
              </a:ext>
            </a:extLst>
          </p:cNvPr>
          <p:cNvCxnSpPr>
            <a:cxnSpLocks/>
          </p:cNvCxnSpPr>
          <p:nvPr/>
        </p:nvCxnSpPr>
        <p:spPr>
          <a:xfrm>
            <a:off x="8297231" y="3532025"/>
            <a:ext cx="836942" cy="3526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4B8FCF-7713-41FD-8822-12D300694428}"/>
              </a:ext>
            </a:extLst>
          </p:cNvPr>
          <p:cNvSpPr txBox="1"/>
          <p:nvPr/>
        </p:nvSpPr>
        <p:spPr>
          <a:xfrm>
            <a:off x="9168024" y="3674916"/>
            <a:ext cx="69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</a:t>
            </a:r>
            <a:r>
              <a:rPr lang="en-US" sz="2800" b="1" baseline="-25000" dirty="0" err="1"/>
              <a:t>gx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397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22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83FE-CD03-412F-B563-BF1119AC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5" y="129989"/>
            <a:ext cx="5302868" cy="8274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Connected Masses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5C36-82DD-407D-A408-300F1C3D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5" y="1037216"/>
            <a:ext cx="11851583" cy="3060297"/>
          </a:xfrm>
        </p:spPr>
        <p:txBody>
          <a:bodyPr>
            <a:normAutofit/>
          </a:bodyPr>
          <a:lstStyle/>
          <a:p>
            <a:r>
              <a:rPr lang="en-US" sz="3600" dirty="0"/>
              <a:t>Like the previous questions, but this time think of the second mass as an upward force on the mass located on the ramp.</a:t>
            </a:r>
          </a:p>
          <a:p>
            <a:r>
              <a:rPr lang="en-US" sz="3600" dirty="0"/>
              <a:t>We apply Newton’s 2</a:t>
            </a:r>
            <a:r>
              <a:rPr lang="en-US" sz="3600" baseline="30000" dirty="0"/>
              <a:t>nd</a:t>
            </a:r>
            <a:r>
              <a:rPr lang="en-US" sz="3600" dirty="0"/>
              <a:t> Law with a slight adjustment to the additional mass(es):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20A06-EB33-47A6-8CC1-3F517901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08789"/>
            <a:ext cx="3897321" cy="1081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21AD0-E6C0-4CC1-831B-447A65EB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3" y="4177298"/>
            <a:ext cx="3981671" cy="2416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E8D17-A5FE-483A-ADB0-3B84F3E16011}"/>
              </a:ext>
            </a:extLst>
          </p:cNvPr>
          <p:cNvSpPr txBox="1"/>
          <p:nvPr/>
        </p:nvSpPr>
        <p:spPr>
          <a:xfrm>
            <a:off x="4991548" y="5303519"/>
            <a:ext cx="6831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There is Tension in the wire by each mass. Each tension is equal in magnitude, opposite in direction.</a:t>
            </a:r>
          </a:p>
        </p:txBody>
      </p:sp>
    </p:spTree>
    <p:extLst>
      <p:ext uri="{BB962C8B-B14F-4D97-AF65-F5344CB8AC3E}">
        <p14:creationId xmlns:p14="http://schemas.microsoft.com/office/powerpoint/2010/main" val="11507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0648-2F65-4ED2-AF3B-2C905426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6" y="86958"/>
            <a:ext cx="5449889" cy="79516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Connected Masses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0D72AC-3B68-4D4B-A52A-8D7BCC079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25" y="882127"/>
            <a:ext cx="2649743" cy="5626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67F07-68AD-48BC-A277-4BB3212F0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449" y="1104731"/>
            <a:ext cx="8238093" cy="50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6A0B-5CE6-4E21-9113-DB0DC66A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3" y="142090"/>
            <a:ext cx="8347282" cy="8274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Connected Masses on a Ramp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688E-1EDE-4F38-99E7-444147822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22" y="1062318"/>
            <a:ext cx="11902685" cy="1809973"/>
          </a:xfrm>
        </p:spPr>
        <p:txBody>
          <a:bodyPr>
            <a:normAutofit/>
          </a:bodyPr>
          <a:lstStyle/>
          <a:p>
            <a:r>
              <a:rPr lang="en-US" sz="3600" dirty="0"/>
              <a:t>A 35 kg counterweight is attached to a mass on the ramp. </a:t>
            </a:r>
            <a:r>
              <a:rPr lang="el-GR" sz="3600" dirty="0"/>
              <a:t>μ</a:t>
            </a:r>
            <a:r>
              <a:rPr lang="en-US" sz="3600" baseline="-25000" dirty="0"/>
              <a:t>k</a:t>
            </a:r>
            <a:r>
              <a:rPr lang="en-US" sz="3600" dirty="0"/>
              <a:t> = 0.23. Calculate M</a:t>
            </a:r>
            <a:r>
              <a:rPr lang="en-US" sz="3600" baseline="-25000" dirty="0"/>
              <a:t>1</a:t>
            </a:r>
            <a:r>
              <a:rPr lang="en-US" sz="3600" dirty="0"/>
              <a:t> that results in an acceleration of 0.42 m/s</a:t>
            </a:r>
            <a:r>
              <a:rPr lang="en-US" sz="3600" baseline="30000" dirty="0"/>
              <a:t>2</a:t>
            </a:r>
            <a:r>
              <a:rPr lang="en-US" sz="3600" dirty="0"/>
              <a:t> up the ramp.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AECF7A-4B06-4536-85F4-FFBBED555329}"/>
              </a:ext>
            </a:extLst>
          </p:cNvPr>
          <p:cNvGrpSpPr/>
          <p:nvPr/>
        </p:nvGrpSpPr>
        <p:grpSpPr>
          <a:xfrm>
            <a:off x="4296495" y="3429000"/>
            <a:ext cx="5099124" cy="2106130"/>
            <a:chOff x="3108960" y="3055171"/>
            <a:chExt cx="5099124" cy="210613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BD644B42-FCA2-499B-A653-2DE4DE667004}"/>
                </a:ext>
              </a:extLst>
            </p:cNvPr>
            <p:cNvSpPr/>
            <p:nvPr/>
          </p:nvSpPr>
          <p:spPr>
            <a:xfrm>
              <a:off x="3108960" y="3055171"/>
              <a:ext cx="5099124" cy="2054711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CC6487-9C21-45E4-BB6A-618DB3483641}"/>
                </a:ext>
              </a:extLst>
            </p:cNvPr>
            <p:cNvSpPr txBox="1"/>
            <p:nvPr/>
          </p:nvSpPr>
          <p:spPr>
            <a:xfrm>
              <a:off x="6520735" y="4638081"/>
              <a:ext cx="8322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35</a:t>
              </a:r>
              <a:r>
                <a:rPr lang="en-US" sz="2800" baseline="30000" dirty="0">
                  <a:sym typeface="Symbol" panose="05050102010706020507" pitchFamily="18" charset="2"/>
                </a:rPr>
                <a:t>o</a:t>
              </a:r>
              <a:endParaRPr lang="en-US" sz="2800" baseline="30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DE9B63-FF64-4E3D-A0AC-91903F838B65}"/>
                </a:ext>
              </a:extLst>
            </p:cNvPr>
            <p:cNvSpPr/>
            <p:nvPr/>
          </p:nvSpPr>
          <p:spPr>
            <a:xfrm rot="1383193">
              <a:off x="4916399" y="3257773"/>
              <a:ext cx="715362" cy="645761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</a:t>
              </a:r>
              <a:r>
                <a:rPr lang="en-US" b="1" baseline="-25000" dirty="0"/>
                <a:t>1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244FAD-AF56-460E-92F0-AE2731282D89}"/>
              </a:ext>
            </a:extLst>
          </p:cNvPr>
          <p:cNvCxnSpPr>
            <a:cxnSpLocks/>
            <a:stCxn id="8" idx="7"/>
            <a:endCxn id="7" idx="1"/>
          </p:cNvCxnSpPr>
          <p:nvPr/>
        </p:nvCxnSpPr>
        <p:spPr>
          <a:xfrm>
            <a:off x="4062749" y="2969362"/>
            <a:ext cx="2069749" cy="8450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2E7DD-AECC-42AC-AF08-60FC17E04A34}"/>
              </a:ext>
            </a:extLst>
          </p:cNvPr>
          <p:cNvSpPr/>
          <p:nvPr/>
        </p:nvSpPr>
        <p:spPr>
          <a:xfrm>
            <a:off x="3527611" y="4036487"/>
            <a:ext cx="715362" cy="6457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</a:t>
            </a:r>
            <a:r>
              <a:rPr lang="en-US" b="1" baseline="-25000" dirty="0"/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F8534-C1B7-46D0-A41A-B77BC5704B22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3885292" y="3364198"/>
            <a:ext cx="2716" cy="6722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90B0AED-7C77-45D3-9996-7E0C35F91043}"/>
              </a:ext>
            </a:extLst>
          </p:cNvPr>
          <p:cNvSpPr/>
          <p:nvPr/>
        </p:nvSpPr>
        <p:spPr>
          <a:xfrm>
            <a:off x="3640885" y="2901619"/>
            <a:ext cx="494245" cy="462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637C59-F74F-4384-9679-150C785FDB92}"/>
              </a:ext>
            </a:extLst>
          </p:cNvPr>
          <p:cNvCxnSpPr>
            <a:cxnSpLocks/>
          </p:cNvCxnSpPr>
          <p:nvPr/>
        </p:nvCxnSpPr>
        <p:spPr>
          <a:xfrm>
            <a:off x="6857709" y="3894268"/>
            <a:ext cx="791706" cy="357310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0B9D4F-97C1-490F-A0B4-41C2CC2397B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3885292" y="4682248"/>
            <a:ext cx="0" cy="1030063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34F519-DCA5-462C-8D33-D3B0316D24A0}"/>
              </a:ext>
            </a:extLst>
          </p:cNvPr>
          <p:cNvSpPr txBox="1"/>
          <p:nvPr/>
        </p:nvSpPr>
        <p:spPr>
          <a:xfrm>
            <a:off x="7549944" y="3625596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40B6FB-EA68-4319-8440-B0B4F3544033}"/>
              </a:ext>
            </a:extLst>
          </p:cNvPr>
          <p:cNvSpPr txBox="1"/>
          <p:nvPr/>
        </p:nvSpPr>
        <p:spPr>
          <a:xfrm>
            <a:off x="3090416" y="5092927"/>
            <a:ext cx="7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g2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8CFEF5-CDDD-4C97-8C5C-2D8197079AC5}"/>
              </a:ext>
            </a:extLst>
          </p:cNvPr>
          <p:cNvCxnSpPr>
            <a:cxnSpLocks/>
          </p:cNvCxnSpPr>
          <p:nvPr/>
        </p:nvCxnSpPr>
        <p:spPr>
          <a:xfrm flipV="1">
            <a:off x="6569883" y="3018290"/>
            <a:ext cx="276174" cy="615898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F6EE54-7944-4682-804D-6064D6D09747}"/>
              </a:ext>
            </a:extLst>
          </p:cNvPr>
          <p:cNvSpPr txBox="1"/>
          <p:nvPr/>
        </p:nvSpPr>
        <p:spPr>
          <a:xfrm>
            <a:off x="6857709" y="2950729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714C35-59A7-4193-9593-78AB8F8EF40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911498" y="4251578"/>
            <a:ext cx="423682" cy="106137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7A1F4B3-3495-44BC-BCD0-9D8C261F1D2D}"/>
              </a:ext>
            </a:extLst>
          </p:cNvPr>
          <p:cNvSpPr txBox="1"/>
          <p:nvPr/>
        </p:nvSpPr>
        <p:spPr>
          <a:xfrm>
            <a:off x="5315942" y="4358192"/>
            <a:ext cx="81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g1y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E6CC1F-A8B3-41D0-8F83-77ADADD51302}"/>
              </a:ext>
            </a:extLst>
          </p:cNvPr>
          <p:cNvCxnSpPr>
            <a:cxnSpLocks/>
          </p:cNvCxnSpPr>
          <p:nvPr/>
        </p:nvCxnSpPr>
        <p:spPr>
          <a:xfrm>
            <a:off x="6766760" y="4200235"/>
            <a:ext cx="882655" cy="397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7E7C99-D68A-43BD-AE32-B7E27928BEEB}"/>
              </a:ext>
            </a:extLst>
          </p:cNvPr>
          <p:cNvSpPr txBox="1"/>
          <p:nvPr/>
        </p:nvSpPr>
        <p:spPr>
          <a:xfrm>
            <a:off x="7707238" y="4282234"/>
            <a:ext cx="83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g1x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EDD2B4-DDCF-4E66-89AD-F2D96AA884ED}"/>
              </a:ext>
            </a:extLst>
          </p:cNvPr>
          <p:cNvGrpSpPr/>
          <p:nvPr/>
        </p:nvGrpSpPr>
        <p:grpSpPr>
          <a:xfrm rot="1345393">
            <a:off x="9146306" y="2639521"/>
            <a:ext cx="2087220" cy="2051878"/>
            <a:chOff x="7998908" y="436610"/>
            <a:chExt cx="1862349" cy="163325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ABF2901-5BA7-4194-9BEC-9ACFD718F77C}"/>
                </a:ext>
              </a:extLst>
            </p:cNvPr>
            <p:cNvCxnSpPr>
              <a:cxnSpLocks/>
            </p:cNvCxnSpPr>
            <p:nvPr/>
          </p:nvCxnSpPr>
          <p:spPr>
            <a:xfrm rot="20254607" flipH="1">
              <a:off x="8578781" y="597726"/>
              <a:ext cx="604976" cy="1314556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D6B6FED-6064-42D3-A8FF-F79F9D52A8AC}"/>
                </a:ext>
              </a:extLst>
            </p:cNvPr>
            <p:cNvCxnSpPr>
              <a:cxnSpLocks/>
            </p:cNvCxnSpPr>
            <p:nvPr/>
          </p:nvCxnSpPr>
          <p:spPr>
            <a:xfrm rot="20254607">
              <a:off x="8223697" y="1009673"/>
              <a:ext cx="1233388" cy="486712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F17F91-6BF4-4D7C-ABEE-5E019263F053}"/>
                </a:ext>
              </a:extLst>
            </p:cNvPr>
            <p:cNvSpPr txBox="1"/>
            <p:nvPr/>
          </p:nvSpPr>
          <p:spPr>
            <a:xfrm>
              <a:off x="9366306" y="1243596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0A03D6-6D8C-4223-AECA-CED205D510E9}"/>
                </a:ext>
              </a:extLst>
            </p:cNvPr>
            <p:cNvSpPr txBox="1"/>
            <p:nvPr/>
          </p:nvSpPr>
          <p:spPr>
            <a:xfrm>
              <a:off x="7998908" y="1257158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DF8748-AFA9-4F08-B362-AC90AF882BA1}"/>
                </a:ext>
              </a:extLst>
            </p:cNvPr>
            <p:cNvSpPr txBox="1"/>
            <p:nvPr/>
          </p:nvSpPr>
          <p:spPr>
            <a:xfrm>
              <a:off x="8963636" y="436610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B34666-0FAA-44A4-AC69-CD991795B063}"/>
                </a:ext>
              </a:extLst>
            </p:cNvPr>
            <p:cNvSpPr txBox="1"/>
            <p:nvPr/>
          </p:nvSpPr>
          <p:spPr>
            <a:xfrm>
              <a:off x="8963635" y="170053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3EF0E6-57A6-4A41-8DF4-A246BC91042A}"/>
              </a:ext>
            </a:extLst>
          </p:cNvPr>
          <p:cNvCxnSpPr>
            <a:cxnSpLocks/>
          </p:cNvCxnSpPr>
          <p:nvPr/>
        </p:nvCxnSpPr>
        <p:spPr>
          <a:xfrm flipV="1">
            <a:off x="3885292" y="3473949"/>
            <a:ext cx="0" cy="55560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04CAE14-6171-4744-A34A-43E46C5DDAFC}"/>
              </a:ext>
            </a:extLst>
          </p:cNvPr>
          <p:cNvCxnSpPr>
            <a:cxnSpLocks/>
          </p:cNvCxnSpPr>
          <p:nvPr/>
        </p:nvCxnSpPr>
        <p:spPr>
          <a:xfrm flipH="1" flipV="1">
            <a:off x="5540188" y="3592186"/>
            <a:ext cx="583151" cy="22223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939FBE8-AED7-4BBE-A653-2B96E3A1500D}"/>
              </a:ext>
            </a:extLst>
          </p:cNvPr>
          <p:cNvSpPr txBox="1"/>
          <p:nvPr/>
        </p:nvSpPr>
        <p:spPr>
          <a:xfrm>
            <a:off x="3267168" y="3450061"/>
            <a:ext cx="7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T2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C9C83C-8A3F-47C9-B21F-21DCC5F1DF54}"/>
              </a:ext>
            </a:extLst>
          </p:cNvPr>
          <p:cNvSpPr txBox="1"/>
          <p:nvPr/>
        </p:nvSpPr>
        <p:spPr>
          <a:xfrm>
            <a:off x="5433185" y="3008496"/>
            <a:ext cx="7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1194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8" grpId="0" animBg="1"/>
      <p:bldP spid="23" grpId="0"/>
      <p:bldP spid="24" grpId="0"/>
      <p:bldP spid="26" grpId="0"/>
      <p:bldP spid="28" grpId="0"/>
      <p:bldP spid="30" grpId="0"/>
      <p:bldP spid="52" grpId="0"/>
      <p:bldP spid="52" grpId="1"/>
      <p:bldP spid="53" grpId="0"/>
      <p:bldP spid="5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6A0B-5CE6-4E21-9113-DB0DC66A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3" y="142090"/>
            <a:ext cx="8347282" cy="8274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Connected Masses on a Ramp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688E-1EDE-4F38-99E7-444147822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22" y="1062318"/>
            <a:ext cx="5587945" cy="1336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B) Calculate the force of tension in the rope.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40D90B-25E3-45E9-9DB3-38103079B9A1}"/>
              </a:ext>
            </a:extLst>
          </p:cNvPr>
          <p:cNvGrpSpPr/>
          <p:nvPr/>
        </p:nvGrpSpPr>
        <p:grpSpPr>
          <a:xfrm>
            <a:off x="1962086" y="3429000"/>
            <a:ext cx="5099124" cy="2106130"/>
            <a:chOff x="3108960" y="3055171"/>
            <a:chExt cx="5099124" cy="2106130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724F0B5D-C988-405C-90FF-8095E339004B}"/>
                </a:ext>
              </a:extLst>
            </p:cNvPr>
            <p:cNvSpPr/>
            <p:nvPr/>
          </p:nvSpPr>
          <p:spPr>
            <a:xfrm>
              <a:off x="3108960" y="3055171"/>
              <a:ext cx="5099124" cy="2054711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EBE98B-30B0-46CB-B48E-3BD784582B5D}"/>
                </a:ext>
              </a:extLst>
            </p:cNvPr>
            <p:cNvSpPr txBox="1"/>
            <p:nvPr/>
          </p:nvSpPr>
          <p:spPr>
            <a:xfrm>
              <a:off x="6520735" y="4638081"/>
              <a:ext cx="8322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35</a:t>
              </a:r>
              <a:r>
                <a:rPr lang="en-US" sz="2800" baseline="30000" dirty="0">
                  <a:sym typeface="Symbol" panose="05050102010706020507" pitchFamily="18" charset="2"/>
                </a:rPr>
                <a:t>o</a:t>
              </a:r>
              <a:endParaRPr lang="en-US" sz="2800" baseline="30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E31A7A-A276-4AD6-9FE3-4464565E3607}"/>
                </a:ext>
              </a:extLst>
            </p:cNvPr>
            <p:cNvSpPr/>
            <p:nvPr/>
          </p:nvSpPr>
          <p:spPr>
            <a:xfrm rot="1383193">
              <a:off x="4916399" y="3257773"/>
              <a:ext cx="715362" cy="645761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</a:t>
              </a:r>
              <a:r>
                <a:rPr lang="en-US" b="1" baseline="-25000" dirty="0"/>
                <a:t>1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2BE97C-F663-40EC-85F9-E0E0C043206A}"/>
              </a:ext>
            </a:extLst>
          </p:cNvPr>
          <p:cNvCxnSpPr>
            <a:cxnSpLocks/>
            <a:stCxn id="25" idx="7"/>
            <a:endCxn id="21" idx="1"/>
          </p:cNvCxnSpPr>
          <p:nvPr/>
        </p:nvCxnSpPr>
        <p:spPr>
          <a:xfrm>
            <a:off x="1728340" y="2969362"/>
            <a:ext cx="2069749" cy="8450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01E77-CFD0-4F98-803F-90E2F66514F7}"/>
              </a:ext>
            </a:extLst>
          </p:cNvPr>
          <p:cNvSpPr/>
          <p:nvPr/>
        </p:nvSpPr>
        <p:spPr>
          <a:xfrm>
            <a:off x="1193202" y="4036487"/>
            <a:ext cx="715362" cy="6457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</a:t>
            </a:r>
            <a:r>
              <a:rPr lang="en-US" b="1" baseline="-25000" dirty="0"/>
              <a:t>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3D73AF-7B00-4C91-A29A-1A1F270CB6C7}"/>
              </a:ext>
            </a:extLst>
          </p:cNvPr>
          <p:cNvCxnSpPr>
            <a:cxnSpLocks/>
            <a:stCxn id="25" idx="4"/>
            <a:endCxn id="23" idx="0"/>
          </p:cNvCxnSpPr>
          <p:nvPr/>
        </p:nvCxnSpPr>
        <p:spPr>
          <a:xfrm flipH="1">
            <a:off x="1550883" y="3364198"/>
            <a:ext cx="2716" cy="6722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0C9FD1-1E1B-4370-8F25-501878DD7FFB}"/>
              </a:ext>
            </a:extLst>
          </p:cNvPr>
          <p:cNvSpPr/>
          <p:nvPr/>
        </p:nvSpPr>
        <p:spPr>
          <a:xfrm>
            <a:off x="1306476" y="2901619"/>
            <a:ext cx="494245" cy="462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5BA8A5-B801-46E5-84A2-542EC8B0AF5C}"/>
              </a:ext>
            </a:extLst>
          </p:cNvPr>
          <p:cNvCxnSpPr>
            <a:cxnSpLocks/>
          </p:cNvCxnSpPr>
          <p:nvPr/>
        </p:nvCxnSpPr>
        <p:spPr>
          <a:xfrm>
            <a:off x="4523300" y="3894268"/>
            <a:ext cx="791706" cy="357310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92A563-1774-4F33-8DB5-032AEF86EC48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550883" y="4682248"/>
            <a:ext cx="0" cy="1030063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47A818-A676-4935-B2DB-62C0F3694EB4}"/>
              </a:ext>
            </a:extLst>
          </p:cNvPr>
          <p:cNvSpPr txBox="1"/>
          <p:nvPr/>
        </p:nvSpPr>
        <p:spPr>
          <a:xfrm>
            <a:off x="5215535" y="3625596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DD6905-D3AE-4CAC-BBF3-D5CD7ABDDAB4}"/>
              </a:ext>
            </a:extLst>
          </p:cNvPr>
          <p:cNvSpPr txBox="1"/>
          <p:nvPr/>
        </p:nvSpPr>
        <p:spPr>
          <a:xfrm>
            <a:off x="756007" y="5092927"/>
            <a:ext cx="7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g2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0716C3-2B58-43C8-8C63-D8CC063FF2F3}"/>
              </a:ext>
            </a:extLst>
          </p:cNvPr>
          <p:cNvCxnSpPr>
            <a:cxnSpLocks/>
          </p:cNvCxnSpPr>
          <p:nvPr/>
        </p:nvCxnSpPr>
        <p:spPr>
          <a:xfrm flipV="1">
            <a:off x="4235474" y="3018290"/>
            <a:ext cx="276174" cy="615898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9A3B6B-8B7C-46E2-AC63-C10535FEC895}"/>
              </a:ext>
            </a:extLst>
          </p:cNvPr>
          <p:cNvSpPr txBox="1"/>
          <p:nvPr/>
        </p:nvSpPr>
        <p:spPr>
          <a:xfrm>
            <a:off x="4523300" y="2950729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6B9D31-D7AF-4886-A43F-266570060F14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577089" y="4251578"/>
            <a:ext cx="423682" cy="106137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A19F64C-7A36-4618-B4A3-3F48627F3D9F}"/>
              </a:ext>
            </a:extLst>
          </p:cNvPr>
          <p:cNvSpPr txBox="1"/>
          <p:nvPr/>
        </p:nvSpPr>
        <p:spPr>
          <a:xfrm>
            <a:off x="2981533" y="4358192"/>
            <a:ext cx="81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g1y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0E6AB0-4320-41CA-9E9E-8464590298FE}"/>
              </a:ext>
            </a:extLst>
          </p:cNvPr>
          <p:cNvCxnSpPr>
            <a:cxnSpLocks/>
          </p:cNvCxnSpPr>
          <p:nvPr/>
        </p:nvCxnSpPr>
        <p:spPr>
          <a:xfrm>
            <a:off x="4432351" y="4200235"/>
            <a:ext cx="882655" cy="397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84E9425-E8B7-4BC5-892B-4A59DDEF6389}"/>
              </a:ext>
            </a:extLst>
          </p:cNvPr>
          <p:cNvSpPr txBox="1"/>
          <p:nvPr/>
        </p:nvSpPr>
        <p:spPr>
          <a:xfrm>
            <a:off x="5372829" y="4282234"/>
            <a:ext cx="83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g1x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443E81-652C-4290-A774-4DEDD1E01A8C}"/>
              </a:ext>
            </a:extLst>
          </p:cNvPr>
          <p:cNvSpPr txBox="1"/>
          <p:nvPr/>
        </p:nvSpPr>
        <p:spPr>
          <a:xfrm>
            <a:off x="6206133" y="1564896"/>
            <a:ext cx="568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Apply Newton’s 2</a:t>
            </a:r>
            <a:r>
              <a:rPr lang="en-US" sz="3200" baseline="30000" dirty="0"/>
              <a:t>nd</a:t>
            </a:r>
            <a:r>
              <a:rPr lang="en-US" sz="3200" dirty="0"/>
              <a:t> Law to one of the masses only.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87FF164-753C-460A-B927-397A0F55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56" y="3863723"/>
            <a:ext cx="4042467" cy="10558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A4826-B21A-4F33-BF25-6B468E73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421" y="2720376"/>
            <a:ext cx="3030841" cy="91794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F830B5-7A8B-452C-B2B0-F5B61BBE2ED3}"/>
              </a:ext>
            </a:extLst>
          </p:cNvPr>
          <p:cNvCxnSpPr>
            <a:cxnSpLocks/>
          </p:cNvCxnSpPr>
          <p:nvPr/>
        </p:nvCxnSpPr>
        <p:spPr>
          <a:xfrm flipH="1" flipV="1">
            <a:off x="3205779" y="3561858"/>
            <a:ext cx="583151" cy="22223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10261ED-203D-4A40-9F97-35CFD0B8DFA5}"/>
              </a:ext>
            </a:extLst>
          </p:cNvPr>
          <p:cNvSpPr txBox="1"/>
          <p:nvPr/>
        </p:nvSpPr>
        <p:spPr>
          <a:xfrm>
            <a:off x="868605" y="3314130"/>
            <a:ext cx="67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T2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F5ADE4-EC04-4917-857F-A829C793CFBA}"/>
              </a:ext>
            </a:extLst>
          </p:cNvPr>
          <p:cNvSpPr txBox="1"/>
          <p:nvPr/>
        </p:nvSpPr>
        <p:spPr>
          <a:xfrm>
            <a:off x="3210693" y="2924231"/>
            <a:ext cx="7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T1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A769F58-60A8-4CB7-8DEB-ED8FC1A2B0AD}"/>
              </a:ext>
            </a:extLst>
          </p:cNvPr>
          <p:cNvCxnSpPr>
            <a:cxnSpLocks/>
          </p:cNvCxnSpPr>
          <p:nvPr/>
        </p:nvCxnSpPr>
        <p:spPr>
          <a:xfrm flipH="1" flipV="1">
            <a:off x="1539231" y="3473949"/>
            <a:ext cx="1" cy="5382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5" grpId="0" animBg="1"/>
      <p:bldP spid="28" grpId="0"/>
      <p:bldP spid="29" grpId="0"/>
      <p:bldP spid="31" grpId="0"/>
      <p:bldP spid="33" grpId="0"/>
      <p:bldP spid="35" grpId="0"/>
      <p:bldP spid="36" grpId="0"/>
      <p:bldP spid="45" grpId="0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03C1-AA6A-456B-8A10-5FB27CD3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5" y="210980"/>
            <a:ext cx="2147423" cy="7972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33ED-A726-44A1-A04C-8B9C7F15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13" y="1099512"/>
            <a:ext cx="11345950" cy="5547508"/>
          </a:xfrm>
        </p:spPr>
        <p:txBody>
          <a:bodyPr>
            <a:normAutofit/>
          </a:bodyPr>
          <a:lstStyle/>
          <a:p>
            <a:r>
              <a:rPr lang="en-US" sz="3600" dirty="0"/>
              <a:t>Torque occurs when a force is applied to an object and that force causes the object to rotate.</a:t>
            </a:r>
          </a:p>
          <a:p>
            <a:r>
              <a:rPr lang="en-US" sz="3600" dirty="0"/>
              <a:t>r = the distance the force is applied from a pivot point (not a vector).</a:t>
            </a:r>
          </a:p>
          <a:p>
            <a:r>
              <a:rPr lang="en-US" sz="3600" b="1" i="1" dirty="0"/>
              <a:t>F</a:t>
            </a:r>
            <a:r>
              <a:rPr lang="en-US" sz="3600" b="1" baseline="-25000" dirty="0">
                <a:sym typeface="Symbol" panose="05050102010706020507" pitchFamily="18" charset="2"/>
              </a:rPr>
              <a:t></a:t>
            </a:r>
            <a:r>
              <a:rPr lang="en-US" sz="3600" dirty="0"/>
              <a:t> = The component of the force perpendicular to the lever arm or beam.</a:t>
            </a:r>
          </a:p>
          <a:p>
            <a:r>
              <a:rPr lang="en-US" sz="3600" dirty="0"/>
              <a:t>Counterclockwise rotation = positive torque</a:t>
            </a:r>
          </a:p>
          <a:p>
            <a:r>
              <a:rPr lang="en-US" sz="3600" dirty="0"/>
              <a:t>Clockwise rotation = negative torque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FD947-2FBA-4D59-87CA-105D5353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813" y="2242323"/>
            <a:ext cx="2105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3628-4F02-4439-B0C8-71D082D4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9" y="169035"/>
            <a:ext cx="2281647" cy="88113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223A-3A86-4521-8C7B-691F80B9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94" y="1050167"/>
            <a:ext cx="11757011" cy="1789240"/>
          </a:xfrm>
        </p:spPr>
        <p:txBody>
          <a:bodyPr>
            <a:normAutofit/>
          </a:bodyPr>
          <a:lstStyle/>
          <a:p>
            <a:r>
              <a:rPr lang="en-US" sz="3600" dirty="0"/>
              <a:t>For an object to experience a torque, there must be a force perpendicular to the lever arm and not be located at the pivot point.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E01956-9D80-482D-854A-16339DF7F16D}"/>
              </a:ext>
            </a:extLst>
          </p:cNvPr>
          <p:cNvGrpSpPr/>
          <p:nvPr/>
        </p:nvGrpSpPr>
        <p:grpSpPr>
          <a:xfrm>
            <a:off x="1736520" y="4018594"/>
            <a:ext cx="4748169" cy="386161"/>
            <a:chOff x="2793533" y="3825513"/>
            <a:chExt cx="4748169" cy="3861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0AF122-7F2E-496B-BA71-9DB6AC1A46AC}"/>
                </a:ext>
              </a:extLst>
            </p:cNvPr>
            <p:cNvSpPr/>
            <p:nvPr/>
          </p:nvSpPr>
          <p:spPr>
            <a:xfrm>
              <a:off x="2793533" y="3825513"/>
              <a:ext cx="4748169" cy="38616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Lever Arm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202C30-AE31-4B6E-9780-2B1D9FAA8B7F}"/>
                </a:ext>
              </a:extLst>
            </p:cNvPr>
            <p:cNvSpPr/>
            <p:nvPr/>
          </p:nvSpPr>
          <p:spPr>
            <a:xfrm>
              <a:off x="2894201" y="3934437"/>
              <a:ext cx="142613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35AE61-9C43-4A17-8098-0497F4296A8E}"/>
              </a:ext>
            </a:extLst>
          </p:cNvPr>
          <p:cNvCxnSpPr>
            <a:stCxn id="4" idx="3"/>
          </p:cNvCxnSpPr>
          <p:nvPr/>
        </p:nvCxnSpPr>
        <p:spPr>
          <a:xfrm flipV="1">
            <a:off x="6484689" y="4211273"/>
            <a:ext cx="1694577" cy="40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9E082B-D1A6-4138-98C4-C5F30C9877E2}"/>
              </a:ext>
            </a:extLst>
          </p:cNvPr>
          <p:cNvCxnSpPr>
            <a:cxnSpLocks/>
          </p:cNvCxnSpPr>
          <p:nvPr/>
        </p:nvCxnSpPr>
        <p:spPr>
          <a:xfrm flipH="1">
            <a:off x="5325611" y="4207213"/>
            <a:ext cx="115907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0FB07E-6B26-4304-A8D0-221B60E7FF4F}"/>
              </a:ext>
            </a:extLst>
          </p:cNvPr>
          <p:cNvCxnSpPr>
            <a:cxnSpLocks/>
          </p:cNvCxnSpPr>
          <p:nvPr/>
        </p:nvCxnSpPr>
        <p:spPr>
          <a:xfrm flipV="1">
            <a:off x="1908494" y="3083668"/>
            <a:ext cx="0" cy="112354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AEF10C-7BB7-4FDB-9E65-E9BEDAF2D56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484689" y="2966936"/>
            <a:ext cx="847288" cy="12447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F38D2F-EFE0-4864-96C7-B2F25146EEE1}"/>
              </a:ext>
            </a:extLst>
          </p:cNvPr>
          <p:cNvCxnSpPr>
            <a:cxnSpLocks/>
          </p:cNvCxnSpPr>
          <p:nvPr/>
        </p:nvCxnSpPr>
        <p:spPr>
          <a:xfrm flipV="1">
            <a:off x="6501466" y="3020769"/>
            <a:ext cx="0" cy="113707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D01E967E-1985-44EB-9D59-537674F5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05" y="2901401"/>
            <a:ext cx="2976201" cy="22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4492-662F-4C2F-A7D9-E205F517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6" y="213390"/>
            <a:ext cx="3137949" cy="79242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Net 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BBF1-5D2E-462B-8DAD-64C0EFB4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71" y="1255250"/>
            <a:ext cx="11532918" cy="1293397"/>
          </a:xfrm>
        </p:spPr>
        <p:txBody>
          <a:bodyPr>
            <a:normAutofit/>
          </a:bodyPr>
          <a:lstStyle/>
          <a:p>
            <a:r>
              <a:rPr lang="en-US" sz="3600" dirty="0"/>
              <a:t>Net Torque = The sum of all torques acting on an object.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4B226-C63E-4D4E-A22C-6DCAFF13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25" y="3106199"/>
            <a:ext cx="4991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1" y="198718"/>
            <a:ext cx="9404723" cy="1400530"/>
          </a:xfrm>
          <a:ln>
            <a:noFill/>
          </a:ln>
        </p:spPr>
        <p:txBody>
          <a:bodyPr/>
          <a:lstStyle/>
          <a:p>
            <a:r>
              <a:rPr lang="en-US" dirty="0"/>
              <a:t>Perpendicular Components: </a:t>
            </a:r>
            <a:r>
              <a:rPr lang="en-US" i="1" dirty="0"/>
              <a:t>Direction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01" y="1697318"/>
            <a:ext cx="11014390" cy="1863463"/>
          </a:xfrm>
        </p:spPr>
        <p:txBody>
          <a:bodyPr>
            <a:normAutofit/>
          </a:bodyPr>
          <a:lstStyle/>
          <a:p>
            <a:r>
              <a:rPr lang="en-US" sz="3200" dirty="0"/>
              <a:t>When using trig to calculate components, the component will be positive or negative depending on which way it points on the coordinate system.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05255" y="3248809"/>
            <a:ext cx="3225394" cy="2883050"/>
            <a:chOff x="8251115" y="3665515"/>
            <a:chExt cx="1761904" cy="183164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130892" y="3822199"/>
              <a:ext cx="2350" cy="16749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8251115" y="4608512"/>
              <a:ext cx="1756689" cy="312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129459" y="3665515"/>
              <a:ext cx="325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29" y="4309071"/>
              <a:ext cx="156790" cy="254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4539388" y="3534831"/>
            <a:ext cx="729238" cy="118704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60320" y="4190564"/>
            <a:ext cx="1959782" cy="5671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77859" y="3479757"/>
            <a:ext cx="44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9147" y="3885335"/>
            <a:ext cx="44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32156" y="4774226"/>
            <a:ext cx="378345" cy="1551270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36795" y="5192884"/>
            <a:ext cx="44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109526" y="4768130"/>
            <a:ext cx="354422" cy="4136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6996" y="5121863"/>
            <a:ext cx="44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533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4" grpId="0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9627-D4FE-4368-81C2-57A0D8AD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7" y="198396"/>
            <a:ext cx="5628854" cy="82240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Net Torque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B8C4-38B6-43D5-A3AB-A6A95D5D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14" y="1331259"/>
            <a:ext cx="8204011" cy="822409"/>
          </a:xfrm>
        </p:spPr>
        <p:txBody>
          <a:bodyPr>
            <a:normAutofit/>
          </a:bodyPr>
          <a:lstStyle/>
          <a:p>
            <a:r>
              <a:rPr lang="en-US" sz="3600" dirty="0"/>
              <a:t>Calculate the net torque.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00C74-021D-4D77-A21F-0279B23C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89" y="2464122"/>
            <a:ext cx="8368454" cy="38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1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3CE5-04DE-4B39-8CB5-3AF795BE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5" y="231952"/>
            <a:ext cx="6820091" cy="755297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Angled Beam &amp; Torque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F530-8516-4716-92E8-49655B34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35" y="1173254"/>
            <a:ext cx="4827704" cy="5270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Like the inclined plane questions, if the beam is inclined then the trig functions for the components switch. The mainly occurs for problems in which a force acting on a beam is an object’s weight.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61113-B240-468D-BBC4-F40E1A70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68" y="1620862"/>
            <a:ext cx="7086878" cy="39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70EA-80B4-4721-9CB2-A2018E5D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1" y="159104"/>
            <a:ext cx="4638953" cy="74690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8ABDF-AE1F-488D-80F8-A57A0705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18" y="1079589"/>
            <a:ext cx="11377411" cy="5279266"/>
          </a:xfrm>
        </p:spPr>
        <p:txBody>
          <a:bodyPr>
            <a:normAutofit/>
          </a:bodyPr>
          <a:lstStyle/>
          <a:p>
            <a:r>
              <a:rPr lang="en-US" sz="3600" dirty="0"/>
              <a:t>Net force is zero</a:t>
            </a:r>
          </a:p>
          <a:p>
            <a:r>
              <a:rPr lang="en-US" sz="3600" dirty="0"/>
              <a:t>Net torque is zero</a:t>
            </a:r>
          </a:p>
          <a:p>
            <a:r>
              <a:rPr lang="en-US" sz="3600" dirty="0"/>
              <a:t>Both concepts are applied to analyze and solve problems.</a:t>
            </a:r>
          </a:p>
          <a:p>
            <a:r>
              <a:rPr lang="en-US" sz="3600" dirty="0"/>
              <a:t>Center of mass: for torque calculations, an object (like a beam) can be analyzed as if all of its mass is contained at one point.</a:t>
            </a:r>
          </a:p>
          <a:p>
            <a:pPr lvl="1"/>
            <a:r>
              <a:rPr lang="en-US" sz="3400" dirty="0"/>
              <a:t>Objects rotate about their center or mass.</a:t>
            </a:r>
          </a:p>
        </p:txBody>
      </p:sp>
    </p:spTree>
    <p:extLst>
      <p:ext uri="{BB962C8B-B14F-4D97-AF65-F5344CB8AC3E}">
        <p14:creationId xmlns:p14="http://schemas.microsoft.com/office/powerpoint/2010/main" val="23830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8827-BBC8-4713-A148-08B4149D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2" y="177424"/>
            <a:ext cx="4764788" cy="86435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Static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34AE-4186-480E-8EF4-C6B8F32E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62" y="1172074"/>
            <a:ext cx="8321719" cy="5253893"/>
          </a:xfrm>
        </p:spPr>
        <p:txBody>
          <a:bodyPr>
            <a:normAutofit/>
          </a:bodyPr>
          <a:lstStyle/>
          <a:p>
            <a:r>
              <a:rPr lang="en-US" sz="4000" dirty="0"/>
              <a:t>The beam has a mass of 125 kg and is 8.0 m long. The sign has a mass of 75 kg and is located at the end of the beam.</a:t>
            </a:r>
          </a:p>
          <a:p>
            <a:pPr lvl="1"/>
            <a:r>
              <a:rPr lang="en-US" sz="3600" dirty="0"/>
              <a:t>Calculate the tension in the wire.</a:t>
            </a:r>
          </a:p>
          <a:p>
            <a:pPr lvl="1"/>
            <a:r>
              <a:rPr lang="en-US" sz="3600" dirty="0"/>
              <a:t>Calculate the force acting on the hinge, where the beam meets the pole.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F0CA0-11DD-499B-9D46-FC1708D865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38" y="1414645"/>
            <a:ext cx="3348367" cy="46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4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8A90-99C4-4352-97B4-BB72859B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2" y="190007"/>
            <a:ext cx="4664120" cy="83918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Static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31F3-1AC1-4255-AE32-F62A932A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02" y="1239187"/>
            <a:ext cx="11715066" cy="4096606"/>
          </a:xfrm>
        </p:spPr>
        <p:txBody>
          <a:bodyPr>
            <a:normAutofit/>
          </a:bodyPr>
          <a:lstStyle/>
          <a:p>
            <a:r>
              <a:rPr lang="en-US" sz="4000" dirty="0"/>
              <a:t>A 55 kg person walks across a bridge that is 10 m long plank of wood atop a pillar at each end.  The plank has a mass of 12 kg. At a point when the person is 2.5 m from one end, calculate the upward force provided by the pillars to support the bridge.</a:t>
            </a:r>
          </a:p>
        </p:txBody>
      </p:sp>
    </p:spTree>
    <p:extLst>
      <p:ext uri="{BB962C8B-B14F-4D97-AF65-F5344CB8AC3E}">
        <p14:creationId xmlns:p14="http://schemas.microsoft.com/office/powerpoint/2010/main" val="335908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D090-6D89-43E6-97B7-99BC0067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158"/>
            <a:ext cx="4630564" cy="83079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Static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E787-C32F-4BC3-9525-2E1EE265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8" y="947956"/>
            <a:ext cx="8825219" cy="5792886"/>
          </a:xfrm>
        </p:spPr>
        <p:txBody>
          <a:bodyPr>
            <a:normAutofit/>
          </a:bodyPr>
          <a:lstStyle/>
          <a:p>
            <a:r>
              <a:rPr lang="en-US" sz="3600" dirty="0"/>
              <a:t>Calculate the coefficient of static friction necessary for the ladder not to slip along the ground. The ladder has a mass of 21 kg, the person has a mass of 58 kg, the ladder is 8.5 m long, a man is 7.0 m from the base of the ladder. The ladder makes an angle of 55</a:t>
            </a:r>
            <a:r>
              <a:rPr lang="en-US" sz="3600" baseline="30000" dirty="0"/>
              <a:t>o</a:t>
            </a:r>
            <a:r>
              <a:rPr lang="en-US" sz="3600" dirty="0"/>
              <a:t> with the ground. There is no friction between the ladder and the wall. {</a:t>
            </a:r>
            <a:r>
              <a:rPr lang="el-GR" sz="3600" dirty="0"/>
              <a:t>μ</a:t>
            </a:r>
            <a:r>
              <a:rPr lang="en-US" sz="3600" baseline="-25000" dirty="0"/>
              <a:t>s</a:t>
            </a:r>
            <a:r>
              <a:rPr lang="en-US" sz="3600" dirty="0"/>
              <a:t> = 0.52}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8FDA6-9B13-47D9-B4B8-4106ABE20E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99" y="1613771"/>
            <a:ext cx="2687349" cy="30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02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BD2A-E5D1-438E-98DC-71E09C58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1" y="129988"/>
            <a:ext cx="8089098" cy="78441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Uniform Circular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09EA-DE71-4622-95CE-5F88A0CC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01" y="1333950"/>
            <a:ext cx="11203436" cy="5394062"/>
          </a:xfrm>
        </p:spPr>
        <p:txBody>
          <a:bodyPr>
            <a:normAutofit/>
          </a:bodyPr>
          <a:lstStyle/>
          <a:p>
            <a:r>
              <a:rPr lang="en-US" sz="3600" dirty="0"/>
              <a:t>Objects traveling in a horizontal circular path.</a:t>
            </a:r>
          </a:p>
          <a:p>
            <a:r>
              <a:rPr lang="en-US" sz="3600" dirty="0"/>
              <a:t>Same speed at every instance, however, the direction is continually changing.</a:t>
            </a:r>
          </a:p>
          <a:p>
            <a:pPr lvl="1"/>
            <a:r>
              <a:rPr lang="en-US" sz="3200" dirty="0"/>
              <a:t>Velocity is continually changing at the same rate.</a:t>
            </a:r>
          </a:p>
          <a:p>
            <a:pPr lvl="1"/>
            <a:r>
              <a:rPr lang="en-US" sz="3200" dirty="0"/>
              <a:t>Object is experiencing a constant acceleration.</a:t>
            </a:r>
          </a:p>
          <a:p>
            <a:pPr lvl="1"/>
            <a:r>
              <a:rPr lang="en-US" sz="3200" dirty="0"/>
              <a:t>This is called </a:t>
            </a:r>
            <a:r>
              <a:rPr lang="en-US" sz="3200" b="1" i="1" dirty="0">
                <a:solidFill>
                  <a:srgbClr val="FFFF00"/>
                </a:solidFill>
              </a:rPr>
              <a:t>Centripetal Acceleration </a:t>
            </a:r>
            <a:r>
              <a:rPr lang="en-US" sz="3200" dirty="0"/>
              <a:t>(meaning center seeking).</a:t>
            </a:r>
          </a:p>
          <a:p>
            <a:pPr lvl="1"/>
            <a:r>
              <a:rPr lang="en-US" sz="3200" dirty="0"/>
              <a:t>Force to accelerate is called the </a:t>
            </a:r>
            <a:r>
              <a:rPr lang="en-US" sz="3200" b="1" i="1" dirty="0">
                <a:solidFill>
                  <a:srgbClr val="FFFF00"/>
                </a:solidFill>
              </a:rPr>
              <a:t>Centripetal Force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6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DFF5-1EA4-41BC-BFBA-5EBDC2BB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7" y="97715"/>
            <a:ext cx="4743469" cy="77365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Centripetal 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313F-469C-4478-9B82-383BD78E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8" y="1213822"/>
            <a:ext cx="8309630" cy="5466677"/>
          </a:xfrm>
        </p:spPr>
        <p:txBody>
          <a:bodyPr>
            <a:normAutofit/>
          </a:bodyPr>
          <a:lstStyle/>
          <a:p>
            <a:r>
              <a:rPr lang="en-US" sz="3600" dirty="0"/>
              <a:t>Is the force required to keep an object moving in a circular path.</a:t>
            </a:r>
          </a:p>
          <a:p>
            <a:pPr lvl="1"/>
            <a:r>
              <a:rPr lang="en-US" sz="3200" dirty="0"/>
              <a:t>It could be tension, friction, gravity, lift or a combination of force components that points along the </a:t>
            </a:r>
            <a:r>
              <a:rPr lang="en-US" sz="3200" b="1" i="1" dirty="0">
                <a:solidFill>
                  <a:srgbClr val="FFFF00"/>
                </a:solidFill>
              </a:rPr>
              <a:t>radial direction </a:t>
            </a:r>
            <a:r>
              <a:rPr lang="en-US" sz="3200" dirty="0"/>
              <a:t>(along the radius of the circle).</a:t>
            </a:r>
          </a:p>
          <a:p>
            <a:pPr lvl="1"/>
            <a:r>
              <a:rPr lang="en-US" sz="3200" dirty="0"/>
              <a:t>Velocity is perpendicular to the centripetal acceleration and force (tangent to the circle).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0AFEC0-0513-46D6-80E9-CA68BC0774C9}"/>
              </a:ext>
            </a:extLst>
          </p:cNvPr>
          <p:cNvSpPr/>
          <p:nvPr/>
        </p:nvSpPr>
        <p:spPr>
          <a:xfrm>
            <a:off x="8692179" y="2261795"/>
            <a:ext cx="2667897" cy="261410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9CD27A-1495-401B-AF1A-7D73A178E2AB}"/>
              </a:ext>
            </a:extLst>
          </p:cNvPr>
          <p:cNvSpPr/>
          <p:nvPr/>
        </p:nvSpPr>
        <p:spPr>
          <a:xfrm>
            <a:off x="11247121" y="3568849"/>
            <a:ext cx="225910" cy="1936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DCC2A8-FBF4-4B75-B8BD-9571F931525A}"/>
              </a:ext>
            </a:extLst>
          </p:cNvPr>
          <p:cNvCxnSpPr>
            <a:cxnSpLocks/>
          </p:cNvCxnSpPr>
          <p:nvPr/>
        </p:nvCxnSpPr>
        <p:spPr>
          <a:xfrm flipV="1">
            <a:off x="11360076" y="2388197"/>
            <a:ext cx="0" cy="12774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E4CB55-6519-4ADA-83A6-F4EA1A1F6B29}"/>
              </a:ext>
            </a:extLst>
          </p:cNvPr>
          <p:cNvCxnSpPr>
            <a:cxnSpLocks/>
          </p:cNvCxnSpPr>
          <p:nvPr/>
        </p:nvCxnSpPr>
        <p:spPr>
          <a:xfrm flipH="1" flipV="1">
            <a:off x="10155219" y="3665667"/>
            <a:ext cx="1204858" cy="53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BBAE72C-E116-4E0C-B66E-7DCCB6D99804}"/>
              </a:ext>
            </a:extLst>
          </p:cNvPr>
          <p:cNvSpPr/>
          <p:nvPr/>
        </p:nvSpPr>
        <p:spPr>
          <a:xfrm>
            <a:off x="8573846" y="3568849"/>
            <a:ext cx="225910" cy="1936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520071-F61C-4ECA-933C-1EB5C1AC920B}"/>
              </a:ext>
            </a:extLst>
          </p:cNvPr>
          <p:cNvCxnSpPr>
            <a:cxnSpLocks/>
          </p:cNvCxnSpPr>
          <p:nvPr/>
        </p:nvCxnSpPr>
        <p:spPr>
          <a:xfrm>
            <a:off x="8707420" y="3658495"/>
            <a:ext cx="1184238" cy="71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D24AEF-C352-4623-AF75-3644E90D9919}"/>
              </a:ext>
            </a:extLst>
          </p:cNvPr>
          <p:cNvCxnSpPr>
            <a:cxnSpLocks/>
          </p:cNvCxnSpPr>
          <p:nvPr/>
        </p:nvCxnSpPr>
        <p:spPr>
          <a:xfrm>
            <a:off x="8699352" y="3658495"/>
            <a:ext cx="8068" cy="11179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5CBD66-79C1-4A13-A8B3-349DEC2C30F8}"/>
              </a:ext>
            </a:extLst>
          </p:cNvPr>
          <p:cNvSpPr txBox="1"/>
          <p:nvPr/>
        </p:nvSpPr>
        <p:spPr>
          <a:xfrm>
            <a:off x="10278641" y="3762486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0BA48-0C9F-4522-8031-1A1965BEE62C}"/>
              </a:ext>
            </a:extLst>
          </p:cNvPr>
          <p:cNvSpPr txBox="1"/>
          <p:nvPr/>
        </p:nvSpPr>
        <p:spPr>
          <a:xfrm>
            <a:off x="10549925" y="3082801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3BF22-B71C-421B-81DE-04017802834A}"/>
              </a:ext>
            </a:extLst>
          </p:cNvPr>
          <p:cNvSpPr txBox="1"/>
          <p:nvPr/>
        </p:nvSpPr>
        <p:spPr>
          <a:xfrm>
            <a:off x="11473031" y="26537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</a:t>
            </a:r>
            <a:endParaRPr lang="en-US" sz="28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26D33-37AF-474D-A1D8-0715EB65FE76}"/>
              </a:ext>
            </a:extLst>
          </p:cNvPr>
          <p:cNvSpPr txBox="1"/>
          <p:nvPr/>
        </p:nvSpPr>
        <p:spPr>
          <a:xfrm>
            <a:off x="8272633" y="402409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</a:t>
            </a:r>
            <a:endParaRPr lang="en-US" sz="2800" b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A98C40-BEBE-48F6-AF82-A9126F40325C}"/>
              </a:ext>
            </a:extLst>
          </p:cNvPr>
          <p:cNvSpPr txBox="1"/>
          <p:nvPr/>
        </p:nvSpPr>
        <p:spPr>
          <a:xfrm>
            <a:off x="8883864" y="3069353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702757-39D5-4B59-84BC-CD84A3D0D254}"/>
              </a:ext>
            </a:extLst>
          </p:cNvPr>
          <p:cNvSpPr txBox="1"/>
          <p:nvPr/>
        </p:nvSpPr>
        <p:spPr>
          <a:xfrm>
            <a:off x="9415598" y="3778621"/>
            <a:ext cx="5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baseline="-25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995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1" grpId="0"/>
      <p:bldP spid="15" grpId="0"/>
      <p:bldP spid="16" grpId="0"/>
      <p:bldP spid="17" grpId="0"/>
      <p:bldP spid="19" grpId="0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316E-AB4E-42D4-9CA2-C0ADBF3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0" y="129988"/>
            <a:ext cx="2807094" cy="78441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Formulae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D03A-4313-4866-B338-D36303A0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13" y="2865058"/>
            <a:ext cx="11639774" cy="2552252"/>
          </a:xfrm>
        </p:spPr>
        <p:txBody>
          <a:bodyPr>
            <a:normAutofit/>
          </a:bodyPr>
          <a:lstStyle/>
          <a:p>
            <a:r>
              <a:rPr lang="en-US" sz="3600" dirty="0"/>
              <a:t>T = Period, the time to travel the circle once.</a:t>
            </a:r>
          </a:p>
          <a:p>
            <a:r>
              <a:rPr lang="en-US" sz="3600" dirty="0"/>
              <a:t>r = radius of the circle.</a:t>
            </a:r>
          </a:p>
          <a:p>
            <a:r>
              <a:rPr lang="en-US" sz="3600" dirty="0"/>
              <a:t>f = frequency in Hz, the number of circles traveled per unit time (revolutions per second).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39650-2129-4EC1-9900-5272A8A0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3" y="1440690"/>
            <a:ext cx="11639774" cy="9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7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AD64-0956-48DC-BD6D-C5CD2EFA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28" y="93534"/>
            <a:ext cx="5150682" cy="7804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3244-36A8-44BB-8FF4-195C3925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07" y="1104961"/>
            <a:ext cx="11429840" cy="54749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1.5 kg toy is tied to a string and swung in a circle. The toy makes one circle in 0.65 seconds and the length of the string is 0.37 meters.</a:t>
            </a:r>
          </a:p>
          <a:p>
            <a:r>
              <a:rPr lang="en-US" sz="3000" dirty="0"/>
              <a:t>Calculate the tangential speed of the toy.</a:t>
            </a:r>
          </a:p>
          <a:p>
            <a:r>
              <a:rPr lang="en-US" sz="3000" dirty="0"/>
              <a:t>Calculate the centripetal acceleration.</a:t>
            </a:r>
          </a:p>
          <a:p>
            <a:r>
              <a:rPr lang="en-US" sz="3000" dirty="0"/>
              <a:t>Calculate the centripetal force used to move the toy in a circle.</a:t>
            </a:r>
          </a:p>
          <a:p>
            <a:r>
              <a:rPr lang="en-US" sz="3000" dirty="0"/>
              <a:t>The string breaks under a tension of 62 N. Calculate the shortest period possible before the string breaks.</a:t>
            </a:r>
          </a:p>
          <a:p>
            <a:r>
              <a:rPr lang="en-US" sz="3000" dirty="0"/>
              <a:t>Keeping the same period as given in the initial problem, calculate the longest length of string that can be used before it breaks.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2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48" y="170086"/>
            <a:ext cx="6802093" cy="827442"/>
          </a:xfrm>
        </p:spPr>
        <p:txBody>
          <a:bodyPr/>
          <a:lstStyle/>
          <a:p>
            <a:r>
              <a:rPr lang="en-US" dirty="0"/>
              <a:t>Calculating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5" y="1271522"/>
            <a:ext cx="10858703" cy="2369453"/>
          </a:xfrm>
        </p:spPr>
        <p:txBody>
          <a:bodyPr>
            <a:normAutofit/>
          </a:bodyPr>
          <a:lstStyle/>
          <a:p>
            <a:r>
              <a:rPr lang="en-US" sz="3600" b="1" i="1" dirty="0"/>
              <a:t>F</a:t>
            </a:r>
            <a:r>
              <a:rPr lang="en-US" sz="3600" dirty="0"/>
              <a:t> = 450 N 25</a:t>
            </a:r>
            <a:r>
              <a:rPr lang="en-US" sz="3600" baseline="30000" dirty="0"/>
              <a:t>o</a:t>
            </a:r>
            <a:r>
              <a:rPr lang="en-US" sz="3600" dirty="0"/>
              <a:t> above x-axis.</a:t>
            </a:r>
          </a:p>
          <a:p>
            <a:r>
              <a:rPr lang="en-US" sz="3600" b="1" i="1" dirty="0"/>
              <a:t>a</a:t>
            </a:r>
            <a:r>
              <a:rPr lang="en-US" sz="3600" dirty="0"/>
              <a:t> = 31 m/s</a:t>
            </a:r>
            <a:r>
              <a:rPr lang="en-US" sz="3600" baseline="30000" dirty="0"/>
              <a:t>2</a:t>
            </a:r>
            <a:r>
              <a:rPr lang="en-US" sz="3600" dirty="0"/>
              <a:t> 62</a:t>
            </a:r>
            <a:r>
              <a:rPr lang="en-US" sz="3600" baseline="30000" dirty="0"/>
              <a:t>o</a:t>
            </a:r>
            <a:r>
              <a:rPr lang="en-US" sz="3600" dirty="0"/>
              <a:t> down from negative x-axis.</a:t>
            </a:r>
          </a:p>
          <a:p>
            <a:r>
              <a:rPr lang="en-US" sz="3600" b="1" i="1" dirty="0"/>
              <a:t>d</a:t>
            </a:r>
            <a:r>
              <a:rPr lang="en-US" sz="3600" dirty="0"/>
              <a:t> = 3475 km [E78</a:t>
            </a:r>
            <a:r>
              <a:rPr lang="en-US" sz="3600" baseline="30000" dirty="0"/>
              <a:t>o</a:t>
            </a:r>
            <a:r>
              <a:rPr lang="en-US" sz="3600" dirty="0"/>
              <a:t>S]</a:t>
            </a:r>
          </a:p>
        </p:txBody>
      </p:sp>
    </p:spTree>
    <p:extLst>
      <p:ext uri="{BB962C8B-B14F-4D97-AF65-F5344CB8AC3E}">
        <p14:creationId xmlns:p14="http://schemas.microsoft.com/office/powerpoint/2010/main" val="30861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1988-8028-4C80-81C3-01D88197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6" y="142325"/>
            <a:ext cx="7231152" cy="78885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 Question: Friction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4E2F-4D8D-4FA7-8C59-8CF3C921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74" y="1171867"/>
            <a:ext cx="10989419" cy="5321211"/>
          </a:xfrm>
        </p:spPr>
        <p:txBody>
          <a:bodyPr>
            <a:normAutofit/>
          </a:bodyPr>
          <a:lstStyle/>
          <a:p>
            <a:r>
              <a:rPr lang="en-US" sz="3200" dirty="0"/>
              <a:t>The period of a spinning record is 1.82 seconds. A 0.25 kg object is placed 0.35 m from the center.</a:t>
            </a:r>
          </a:p>
          <a:p>
            <a:pPr lvl="1"/>
            <a:r>
              <a:rPr lang="en-US" sz="2800" dirty="0"/>
              <a:t>Calculate the rotational (tangential) velocity of the object.</a:t>
            </a:r>
          </a:p>
          <a:p>
            <a:pPr lvl="1"/>
            <a:r>
              <a:rPr lang="en-US" sz="2800" dirty="0"/>
              <a:t>Calculate the centripetal acceleration of the object.</a:t>
            </a:r>
          </a:p>
          <a:p>
            <a:pPr lvl="1"/>
            <a:r>
              <a:rPr lang="en-US" sz="2800" dirty="0"/>
              <a:t>Calculate the centripetal force acting on the object.</a:t>
            </a:r>
          </a:p>
          <a:p>
            <a:pPr lvl="1"/>
            <a:r>
              <a:rPr lang="en-US" sz="2800" dirty="0"/>
              <a:t>If the coefficient of static friction is 0.58, will the object remain in place or move outward?</a:t>
            </a:r>
          </a:p>
          <a:p>
            <a:pPr lvl="1"/>
            <a:r>
              <a:rPr lang="en-US" sz="2800" dirty="0"/>
              <a:t>How far from the center will the object’s static friction be just strong enough to keep it in place?</a:t>
            </a:r>
          </a:p>
        </p:txBody>
      </p:sp>
    </p:spTree>
    <p:extLst>
      <p:ext uri="{BB962C8B-B14F-4D97-AF65-F5344CB8AC3E}">
        <p14:creationId xmlns:p14="http://schemas.microsoft.com/office/powerpoint/2010/main" val="2895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BA88-6EEA-47D9-B023-D99BDCEC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0" y="91991"/>
            <a:ext cx="8946541" cy="7972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Example: Friction (no mass given)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A524-4AE6-4454-9B3C-75AF32A2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0" y="1121534"/>
            <a:ext cx="8274798" cy="5497380"/>
          </a:xfrm>
        </p:spPr>
        <p:txBody>
          <a:bodyPr>
            <a:normAutofit/>
          </a:bodyPr>
          <a:lstStyle/>
          <a:p>
            <a:r>
              <a:rPr lang="en-US" sz="3600" dirty="0"/>
              <a:t>The coefficient of static friction between a car’s tires and the dry road is 0.74. Calculate the maximum speed the car can have to safely make a 45 m radius turn.</a:t>
            </a:r>
          </a:p>
          <a:p>
            <a:r>
              <a:rPr lang="en-US" sz="3600" dirty="0"/>
              <a:t>Centripetal force comes from static friction.</a:t>
            </a:r>
          </a:p>
          <a:p>
            <a:r>
              <a:rPr lang="en-US" sz="3600" dirty="0"/>
              <a:t>If </a:t>
            </a:r>
            <a:r>
              <a:rPr lang="en-US" sz="3600" b="1" i="1" dirty="0"/>
              <a:t>F</a:t>
            </a:r>
            <a:r>
              <a:rPr lang="en-US" sz="3600" b="1" i="1" baseline="-25000" dirty="0"/>
              <a:t>f</a:t>
            </a:r>
            <a:r>
              <a:rPr lang="en-US" sz="3600" dirty="0"/>
              <a:t> &lt; </a:t>
            </a:r>
            <a:r>
              <a:rPr lang="en-US" sz="3600" b="1" i="1" dirty="0"/>
              <a:t>F</a:t>
            </a:r>
            <a:r>
              <a:rPr lang="en-US" sz="3600" b="1" i="1" baseline="-25000" dirty="0"/>
              <a:t>c</a:t>
            </a:r>
            <a:r>
              <a:rPr lang="en-US" sz="3600" dirty="0"/>
              <a:t>, the car will not make the turn.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E505F2-D904-48A7-89A0-F0CF3B59061F}"/>
              </a:ext>
            </a:extLst>
          </p:cNvPr>
          <p:cNvSpPr/>
          <p:nvPr/>
        </p:nvSpPr>
        <p:spPr>
          <a:xfrm>
            <a:off x="8682605" y="2424418"/>
            <a:ext cx="621486" cy="6543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0A205C2-480C-4303-BE3A-96D1D008960C}"/>
              </a:ext>
            </a:extLst>
          </p:cNvPr>
          <p:cNvSpPr/>
          <p:nvPr/>
        </p:nvSpPr>
        <p:spPr>
          <a:xfrm rot="16200000">
            <a:off x="9851930" y="2103078"/>
            <a:ext cx="150789" cy="12464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883A3-2701-4B92-995B-6A31B54CCF5B}"/>
              </a:ext>
            </a:extLst>
          </p:cNvPr>
          <p:cNvSpPr txBox="1"/>
          <p:nvPr/>
        </p:nvSpPr>
        <p:spPr>
          <a:xfrm>
            <a:off x="9631268" y="2152974"/>
            <a:ext cx="53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</a:t>
            </a:r>
            <a:r>
              <a:rPr lang="en-US" sz="2800" b="1" i="1" baseline="-25000" dirty="0"/>
              <a:t>c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E62D1CB-D057-4D50-B569-116B6126645B}"/>
              </a:ext>
            </a:extLst>
          </p:cNvPr>
          <p:cNvSpPr/>
          <p:nvPr/>
        </p:nvSpPr>
        <p:spPr>
          <a:xfrm>
            <a:off x="8993348" y="2927969"/>
            <a:ext cx="880844" cy="18455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B83E0-4D10-4FE0-8271-5EECF449D33F}"/>
              </a:ext>
            </a:extLst>
          </p:cNvPr>
          <p:cNvSpPr txBox="1"/>
          <p:nvPr/>
        </p:nvSpPr>
        <p:spPr>
          <a:xfrm>
            <a:off x="9212167" y="3053481"/>
            <a:ext cx="51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</a:t>
            </a:r>
            <a:r>
              <a:rPr lang="en-US" sz="2800" b="1" i="1" baseline="-25000" dirty="0"/>
              <a:t>f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E6B4515-8A88-46EA-8ED2-42ACFE07F414}"/>
              </a:ext>
            </a:extLst>
          </p:cNvPr>
          <p:cNvSpPr/>
          <p:nvPr/>
        </p:nvSpPr>
        <p:spPr>
          <a:xfrm rot="10800000">
            <a:off x="8925888" y="1841162"/>
            <a:ext cx="209725" cy="124157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7FB1E-8876-4874-92E9-84157309668E}"/>
              </a:ext>
            </a:extLst>
          </p:cNvPr>
          <p:cNvSpPr txBox="1"/>
          <p:nvPr/>
        </p:nvSpPr>
        <p:spPr>
          <a:xfrm>
            <a:off x="8510546" y="1891364"/>
            <a:ext cx="5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</a:t>
            </a:r>
            <a:r>
              <a:rPr lang="en-US" sz="2800" b="1" i="1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15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437B-1AB8-46BC-8B02-08203C57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" y="133936"/>
            <a:ext cx="6694257" cy="7972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Banked Turns: No Friction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386E-E956-4B49-AB2F-21B0B903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92" y="1205424"/>
            <a:ext cx="11362728" cy="4322921"/>
          </a:xfrm>
        </p:spPr>
        <p:txBody>
          <a:bodyPr>
            <a:normAutofit/>
          </a:bodyPr>
          <a:lstStyle/>
          <a:p>
            <a:r>
              <a:rPr lang="en-US" sz="3600" dirty="0"/>
              <a:t>An object on the ground is banked when traveling perpendicular to the slope of an incline (i.e. not traveling up or down the incline).</a:t>
            </a:r>
          </a:p>
          <a:p>
            <a:pPr lvl="1"/>
            <a:r>
              <a:rPr lang="en-US" sz="3200" dirty="0"/>
              <a:t>A component of the Normal force is radial.</a:t>
            </a:r>
          </a:p>
          <a:p>
            <a:r>
              <a:rPr lang="en-US" sz="3600" dirty="0"/>
              <a:t>An airplane is banked when its wings make a non-zero angle with the ground.</a:t>
            </a:r>
          </a:p>
          <a:p>
            <a:pPr lvl="1"/>
            <a:r>
              <a:rPr lang="en-US" sz="3200" dirty="0"/>
              <a:t>A component of the lift is radial.</a:t>
            </a:r>
          </a:p>
        </p:txBody>
      </p:sp>
    </p:spTree>
    <p:extLst>
      <p:ext uri="{BB962C8B-B14F-4D97-AF65-F5344CB8AC3E}">
        <p14:creationId xmlns:p14="http://schemas.microsoft.com/office/powerpoint/2010/main" val="28861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437B-1AB8-46BC-8B02-08203C57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" y="133936"/>
            <a:ext cx="9294844" cy="79724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Banked Turns: Vehicles, No Friction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2659E-97C7-4FF7-BB31-52278596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04" y="1230592"/>
            <a:ext cx="4544578" cy="4029306"/>
          </a:xfrm>
        </p:spPr>
        <p:txBody>
          <a:bodyPr>
            <a:normAutofit/>
          </a:bodyPr>
          <a:lstStyle/>
          <a:p>
            <a:r>
              <a:rPr lang="en-US" sz="3200" dirty="0"/>
              <a:t>Banked turns are important because it is possible for objects, like vehicles, to turn a corner without relying on any friction.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A21384-CB2E-48DD-B434-6EA2E568B0BD}"/>
              </a:ext>
            </a:extLst>
          </p:cNvPr>
          <p:cNvGrpSpPr/>
          <p:nvPr/>
        </p:nvGrpSpPr>
        <p:grpSpPr>
          <a:xfrm>
            <a:off x="4597456" y="2812980"/>
            <a:ext cx="5099124" cy="2115910"/>
            <a:chOff x="5395346" y="3405778"/>
            <a:chExt cx="5099124" cy="211591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D01E1A8D-C146-448E-A084-379686DFDE0C}"/>
                </a:ext>
              </a:extLst>
            </p:cNvPr>
            <p:cNvSpPr/>
            <p:nvPr/>
          </p:nvSpPr>
          <p:spPr>
            <a:xfrm>
              <a:off x="5395346" y="3405778"/>
              <a:ext cx="5099124" cy="2054711"/>
            </a:xfrm>
            <a:prstGeom prst="rtTriangl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8AF4D0-2C8A-49DD-BAFA-375090547478}"/>
                </a:ext>
              </a:extLst>
            </p:cNvPr>
            <p:cNvSpPr txBox="1"/>
            <p:nvPr/>
          </p:nvSpPr>
          <p:spPr>
            <a:xfrm>
              <a:off x="9374864" y="4998468"/>
              <a:ext cx="3241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 panose="05050102010706020507" pitchFamily="18" charset="2"/>
                </a:rPr>
                <a:t></a:t>
              </a:r>
              <a:endParaRPr lang="en-US" sz="2800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A0DC5761-F2D6-4F2E-894C-33FCE07F6642}"/>
              </a:ext>
            </a:extLst>
          </p:cNvPr>
          <p:cNvSpPr/>
          <p:nvPr/>
        </p:nvSpPr>
        <p:spPr>
          <a:xfrm>
            <a:off x="5829580" y="3229580"/>
            <a:ext cx="201694" cy="1942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A673C8-2EA6-4DA6-B6B4-BD5A29839EE9}"/>
              </a:ext>
            </a:extLst>
          </p:cNvPr>
          <p:cNvCxnSpPr>
            <a:cxnSpLocks/>
          </p:cNvCxnSpPr>
          <p:nvPr/>
        </p:nvCxnSpPr>
        <p:spPr>
          <a:xfrm>
            <a:off x="5930428" y="3359582"/>
            <a:ext cx="28279" cy="19247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8A9A1C-6B40-48BD-B937-100F2E2392C9}"/>
              </a:ext>
            </a:extLst>
          </p:cNvPr>
          <p:cNvCxnSpPr>
            <a:cxnSpLocks/>
          </p:cNvCxnSpPr>
          <p:nvPr/>
        </p:nvCxnSpPr>
        <p:spPr>
          <a:xfrm flipV="1">
            <a:off x="5930427" y="1805980"/>
            <a:ext cx="946683" cy="15207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694FF06-0210-44A9-91F2-E4AA3D2179F9}"/>
              </a:ext>
            </a:extLst>
          </p:cNvPr>
          <p:cNvSpPr txBox="1"/>
          <p:nvPr/>
        </p:nvSpPr>
        <p:spPr>
          <a:xfrm>
            <a:off x="5283598" y="3832116"/>
            <a:ext cx="54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F</a:t>
            </a:r>
            <a:r>
              <a:rPr lang="en-US" sz="2800" b="1" i="1" baseline="-25000" dirty="0" err="1"/>
              <a:t>g</a:t>
            </a:r>
            <a:endParaRPr lang="en-US" sz="2800" b="1" i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965E26-B633-4F30-91FC-F0A1ACE86F49}"/>
              </a:ext>
            </a:extLst>
          </p:cNvPr>
          <p:cNvSpPr txBox="1"/>
          <p:nvPr/>
        </p:nvSpPr>
        <p:spPr>
          <a:xfrm>
            <a:off x="6777186" y="1692945"/>
            <a:ext cx="54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</a:t>
            </a:r>
            <a:r>
              <a:rPr lang="en-US" sz="2800" b="1" i="1" baseline="-25000" dirty="0"/>
              <a:t>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A713ED-F8FF-465E-91B6-69A28939C6ED}"/>
              </a:ext>
            </a:extLst>
          </p:cNvPr>
          <p:cNvGrpSpPr/>
          <p:nvPr/>
        </p:nvGrpSpPr>
        <p:grpSpPr>
          <a:xfrm>
            <a:off x="8674595" y="821554"/>
            <a:ext cx="1592706" cy="1412877"/>
            <a:chOff x="8032279" y="681604"/>
            <a:chExt cx="1658296" cy="118644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BD9EF03-B9DB-4B81-8EDC-8BC0952F7E1F}"/>
                </a:ext>
              </a:extLst>
            </p:cNvPr>
            <p:cNvCxnSpPr>
              <a:cxnSpLocks/>
            </p:cNvCxnSpPr>
            <p:nvPr/>
          </p:nvCxnSpPr>
          <p:spPr>
            <a:xfrm>
              <a:off x="8835563" y="901289"/>
              <a:ext cx="0" cy="673427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0DAF0B3-71B4-4FBF-96FF-2BC35733CEE9}"/>
                </a:ext>
              </a:extLst>
            </p:cNvPr>
            <p:cNvCxnSpPr>
              <a:cxnSpLocks/>
            </p:cNvCxnSpPr>
            <p:nvPr/>
          </p:nvCxnSpPr>
          <p:spPr>
            <a:xfrm>
              <a:off x="8383098" y="1257158"/>
              <a:ext cx="8996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B8E5ED-7FC4-4899-B677-F70129728B91}"/>
                </a:ext>
              </a:extLst>
            </p:cNvPr>
            <p:cNvSpPr txBox="1"/>
            <p:nvPr/>
          </p:nvSpPr>
          <p:spPr>
            <a:xfrm>
              <a:off x="9195624" y="1105155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4071C1-61DA-4F52-86F2-210E76AEFA3C}"/>
                </a:ext>
              </a:extLst>
            </p:cNvPr>
            <p:cNvSpPr txBox="1"/>
            <p:nvPr/>
          </p:nvSpPr>
          <p:spPr>
            <a:xfrm>
              <a:off x="8032279" y="1085955"/>
              <a:ext cx="494950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419F8B-9AF5-44DB-B9A3-144645521274}"/>
                </a:ext>
              </a:extLst>
            </p:cNvPr>
            <p:cNvSpPr txBox="1"/>
            <p:nvPr/>
          </p:nvSpPr>
          <p:spPr>
            <a:xfrm>
              <a:off x="8700674" y="68160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+y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4F14B6-7FC9-481E-B4BE-4E6D1889BA32}"/>
                </a:ext>
              </a:extLst>
            </p:cNvPr>
            <p:cNvSpPr txBox="1"/>
            <p:nvPr/>
          </p:nvSpPr>
          <p:spPr>
            <a:xfrm>
              <a:off x="8700674" y="1498714"/>
              <a:ext cx="49495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B14E5F-9BDA-4A19-802A-FE5C91B361E7}"/>
              </a:ext>
            </a:extLst>
          </p:cNvPr>
          <p:cNvCxnSpPr>
            <a:cxnSpLocks/>
          </p:cNvCxnSpPr>
          <p:nvPr/>
        </p:nvCxnSpPr>
        <p:spPr>
          <a:xfrm flipH="1" flipV="1">
            <a:off x="5923525" y="1816507"/>
            <a:ext cx="7825" cy="1488385"/>
          </a:xfrm>
          <a:prstGeom prst="straightConnector1">
            <a:avLst/>
          </a:prstGeom>
          <a:ln w="5715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28A6B4-9DD0-424A-94B8-12D7B87B6AF0}"/>
              </a:ext>
            </a:extLst>
          </p:cNvPr>
          <p:cNvSpPr txBox="1"/>
          <p:nvPr/>
        </p:nvSpPr>
        <p:spPr>
          <a:xfrm>
            <a:off x="5171682" y="1805980"/>
            <a:ext cx="69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F</a:t>
            </a:r>
            <a:r>
              <a:rPr lang="en-US" sz="2800" b="1" i="1" baseline="-25000" dirty="0" err="1"/>
              <a:t>Ny</a:t>
            </a:r>
            <a:endParaRPr lang="en-US" sz="2800" b="1" i="1" baseline="-250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B4B80A-228E-41B7-A5D1-DAEDDE95608F}"/>
              </a:ext>
            </a:extLst>
          </p:cNvPr>
          <p:cNvCxnSpPr>
            <a:cxnSpLocks/>
          </p:cNvCxnSpPr>
          <p:nvPr/>
        </p:nvCxnSpPr>
        <p:spPr>
          <a:xfrm>
            <a:off x="5923525" y="3313319"/>
            <a:ext cx="1008167" cy="2278"/>
          </a:xfrm>
          <a:prstGeom prst="straightConnector1">
            <a:avLst/>
          </a:prstGeom>
          <a:ln w="5715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149BF6F-0488-4401-979F-76A171976FCD}"/>
              </a:ext>
            </a:extLst>
          </p:cNvPr>
          <p:cNvSpPr txBox="1"/>
          <p:nvPr/>
        </p:nvSpPr>
        <p:spPr>
          <a:xfrm>
            <a:off x="6800034" y="2706360"/>
            <a:ext cx="69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F</a:t>
            </a:r>
            <a:r>
              <a:rPr lang="en-US" sz="2800" b="1" i="1" baseline="-25000" dirty="0" err="1"/>
              <a:t>Nx</a:t>
            </a:r>
            <a:endParaRPr lang="en-US" sz="2800" b="1" i="1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ECFDDD-F88B-4450-9249-35EF96A9A87A}"/>
              </a:ext>
            </a:extLst>
          </p:cNvPr>
          <p:cNvSpPr txBox="1"/>
          <p:nvPr/>
        </p:nvSpPr>
        <p:spPr>
          <a:xfrm>
            <a:off x="6351412" y="3265598"/>
            <a:ext cx="249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AB16E4-23F9-49F4-99FD-EF8F072659E0}"/>
              </a:ext>
            </a:extLst>
          </p:cNvPr>
          <p:cNvSpPr txBox="1"/>
          <p:nvPr/>
        </p:nvSpPr>
        <p:spPr>
          <a:xfrm>
            <a:off x="5898087" y="2645580"/>
            <a:ext cx="249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D35002-C485-4FDB-A7D5-C03E427F01B0}"/>
              </a:ext>
            </a:extLst>
          </p:cNvPr>
          <p:cNvSpPr txBox="1"/>
          <p:nvPr/>
        </p:nvSpPr>
        <p:spPr>
          <a:xfrm>
            <a:off x="8084591" y="2616490"/>
            <a:ext cx="384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F</a:t>
            </a:r>
            <a:r>
              <a:rPr lang="en-US" sz="3600" i="1" baseline="-25000" dirty="0" err="1"/>
              <a:t>Nx</a:t>
            </a:r>
            <a:r>
              <a:rPr lang="en-US" sz="3600" i="1" dirty="0"/>
              <a:t> = </a:t>
            </a:r>
            <a:r>
              <a:rPr lang="en-US" sz="3600" i="1" dirty="0" err="1"/>
              <a:t>F</a:t>
            </a:r>
            <a:r>
              <a:rPr lang="en-US" sz="3600" i="1" baseline="-25000" dirty="0" err="1"/>
              <a:t>N</a:t>
            </a:r>
            <a:r>
              <a:rPr lang="en-US" sz="3600" dirty="0" err="1"/>
              <a:t>sin</a:t>
            </a:r>
            <a:r>
              <a:rPr lang="en-US" sz="3600" i="1" dirty="0">
                <a:sym typeface="Symbol" panose="05050102010706020507" pitchFamily="18" charset="2"/>
              </a:rPr>
              <a:t></a:t>
            </a:r>
          </a:p>
          <a:p>
            <a:r>
              <a:rPr lang="en-US" sz="3600" i="1" dirty="0" err="1">
                <a:sym typeface="Symbol" panose="05050102010706020507" pitchFamily="18" charset="2"/>
              </a:rPr>
              <a:t>F</a:t>
            </a:r>
            <a:r>
              <a:rPr lang="en-US" sz="3600" i="1" baseline="-25000" dirty="0" err="1">
                <a:sym typeface="Symbol" panose="05050102010706020507" pitchFamily="18" charset="2"/>
              </a:rPr>
              <a:t>Ny</a:t>
            </a:r>
            <a:r>
              <a:rPr lang="en-US" sz="3600" i="1" dirty="0">
                <a:sym typeface="Symbol" panose="05050102010706020507" pitchFamily="18" charset="2"/>
              </a:rPr>
              <a:t> = </a:t>
            </a:r>
            <a:r>
              <a:rPr lang="en-US" sz="3600" i="1" dirty="0" err="1">
                <a:sym typeface="Symbol" panose="05050102010706020507" pitchFamily="18" charset="2"/>
              </a:rPr>
              <a:t>F</a:t>
            </a:r>
            <a:r>
              <a:rPr lang="en-US" sz="3600" i="1" baseline="-25000" dirty="0" err="1">
                <a:sym typeface="Symbol" panose="05050102010706020507" pitchFamily="18" charset="2"/>
              </a:rPr>
              <a:t>N</a:t>
            </a:r>
            <a:r>
              <a:rPr lang="en-US" sz="3600" i="1" dirty="0" err="1">
                <a:sym typeface="Symbol" panose="05050102010706020507" pitchFamily="18" charset="2"/>
              </a:rPr>
              <a:t>cos</a:t>
            </a:r>
            <a:r>
              <a:rPr lang="en-US" sz="3600" i="1" dirty="0">
                <a:sym typeface="Symbol" panose="05050102010706020507" pitchFamily="18" charset="2"/>
              </a:rPr>
              <a:t> = </a:t>
            </a:r>
            <a:r>
              <a:rPr lang="en-US" sz="3600" i="1" dirty="0" err="1">
                <a:sym typeface="Symbol" panose="05050102010706020507" pitchFamily="18" charset="2"/>
              </a:rPr>
              <a:t>F</a:t>
            </a:r>
            <a:r>
              <a:rPr lang="en-US" sz="3600" i="1" baseline="-25000" dirty="0" err="1">
                <a:sym typeface="Symbol" panose="05050102010706020507" pitchFamily="18" charset="2"/>
              </a:rPr>
              <a:t>g</a:t>
            </a:r>
            <a:endParaRPr lang="en-US" sz="3600" i="1" baseline="-25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66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039 -0.217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34" grpId="0"/>
      <p:bldP spid="42" grpId="0"/>
      <p:bldP spid="43" grpId="0"/>
      <p:bldP spid="4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F895-899C-4173-B2F5-67CFF605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3" y="164840"/>
            <a:ext cx="6098638" cy="88952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Banked Turn: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7C4E-A978-4A2B-9735-0FA4B25E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19" y="1440521"/>
            <a:ext cx="11794761" cy="2980477"/>
          </a:xfrm>
        </p:spPr>
        <p:txBody>
          <a:bodyPr>
            <a:normAutofit/>
          </a:bodyPr>
          <a:lstStyle/>
          <a:p>
            <a:r>
              <a:rPr lang="en-US" sz="3600" dirty="0"/>
              <a:t>A 92-meter radius turn is banked at 19</a:t>
            </a:r>
            <a:r>
              <a:rPr lang="en-US" sz="3600" baseline="30000" dirty="0"/>
              <a:t>o</a:t>
            </a:r>
            <a:r>
              <a:rPr lang="en-US" sz="3600" dirty="0"/>
              <a:t>.</a:t>
            </a:r>
          </a:p>
          <a:p>
            <a:pPr lvl="1"/>
            <a:r>
              <a:rPr lang="en-US" sz="3200" dirty="0"/>
              <a:t>Calculate the maximum speed to make the turn without relying on friction.</a:t>
            </a:r>
          </a:p>
          <a:p>
            <a:pPr lvl="1"/>
            <a:r>
              <a:rPr lang="en-US" sz="3200" dirty="0"/>
              <a:t>Calculate the bank angle necessary to have a maximum speed of 25 m/s for the 92-meter turn.</a:t>
            </a:r>
          </a:p>
        </p:txBody>
      </p:sp>
    </p:spTree>
    <p:extLst>
      <p:ext uri="{BB962C8B-B14F-4D97-AF65-F5344CB8AC3E}">
        <p14:creationId xmlns:p14="http://schemas.microsoft.com/office/powerpoint/2010/main" val="7287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47" y="178398"/>
            <a:ext cx="10451380" cy="835755"/>
          </a:xfrm>
        </p:spPr>
        <p:txBody>
          <a:bodyPr/>
          <a:lstStyle/>
          <a:p>
            <a:r>
              <a:rPr lang="en-US" dirty="0"/>
              <a:t>Calculating Vectors from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4" y="1246457"/>
            <a:ext cx="7919801" cy="5154343"/>
          </a:xfrm>
        </p:spPr>
        <p:txBody>
          <a:bodyPr>
            <a:noAutofit/>
          </a:bodyPr>
          <a:lstStyle/>
          <a:p>
            <a:r>
              <a:rPr lang="en-US" sz="4000" dirty="0"/>
              <a:t>If you know the two perpendicular components of a vector, the actual vector is the hypotenuse of that right triangle.</a:t>
            </a:r>
          </a:p>
          <a:p>
            <a:pPr lvl="1"/>
            <a:r>
              <a:rPr lang="en-US" sz="3600" dirty="0"/>
              <a:t>The Pythagorean Theorem and the tangent trig ration can be used to calculate the vector.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811492" y="1504603"/>
            <a:ext cx="2767734" cy="3965172"/>
            <a:chOff x="2968450" y="2770348"/>
            <a:chExt cx="2312894" cy="3625605"/>
          </a:xfrm>
        </p:grpSpPr>
        <p:sp>
          <p:nvSpPr>
            <p:cNvPr id="4" name="Right Arrow 3"/>
            <p:cNvSpPr/>
            <p:nvPr/>
          </p:nvSpPr>
          <p:spPr>
            <a:xfrm rot="17894942">
              <a:off x="2191349" y="4202707"/>
              <a:ext cx="3166456" cy="301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4060" y="3982330"/>
              <a:ext cx="352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6953" y="5240292"/>
              <a:ext cx="333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Symbol" panose="05050102010706020507" pitchFamily="18" charset="2"/>
                </a:rPr>
                <a:t></a:t>
              </a:r>
              <a:endParaRPr lang="en-US" sz="2400" dirty="0"/>
            </a:p>
          </p:txBody>
        </p:sp>
        <p:sp>
          <p:nvSpPr>
            <p:cNvPr id="7" name="Arc 6"/>
            <p:cNvSpPr/>
            <p:nvPr/>
          </p:nvSpPr>
          <p:spPr>
            <a:xfrm>
              <a:off x="3079379" y="5108105"/>
              <a:ext cx="935264" cy="962198"/>
            </a:xfrm>
            <a:prstGeom prst="arc">
              <a:avLst>
                <a:gd name="adj1" fmla="val 16200000"/>
                <a:gd name="adj2" fmla="val 21493769"/>
              </a:avLst>
            </a:pr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968450" y="5663844"/>
              <a:ext cx="1688378" cy="22278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3925" y="5811178"/>
              <a:ext cx="624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F</a:t>
              </a:r>
              <a:r>
                <a:rPr lang="en-US" sz="3200" b="1" baseline="-25000" dirty="0" err="1"/>
                <a:t>x</a:t>
              </a:r>
              <a:endParaRPr lang="en-US" sz="3200" b="1" baseline="-25000" dirty="0"/>
            </a:p>
          </p:txBody>
        </p:sp>
        <p:sp>
          <p:nvSpPr>
            <p:cNvPr id="10" name="Right Arrow 9"/>
            <p:cNvSpPr/>
            <p:nvPr/>
          </p:nvSpPr>
          <p:spPr>
            <a:xfrm rot="16200000">
              <a:off x="3097106" y="4251623"/>
              <a:ext cx="2847832" cy="18931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827" y="4274717"/>
              <a:ext cx="624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F</a:t>
              </a:r>
              <a:r>
                <a:rPr lang="en-US" sz="3200" b="1" baseline="-25000" dirty="0" err="1"/>
                <a:t>y</a:t>
              </a:r>
              <a:endParaRPr lang="en-US" sz="3200" b="1" baseline="-25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7062" y="5439455"/>
              <a:ext cx="292100" cy="2716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4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77" y="145147"/>
            <a:ext cx="5438805" cy="794191"/>
          </a:xfrm>
        </p:spPr>
        <p:txBody>
          <a:bodyPr/>
          <a:lstStyle/>
          <a:p>
            <a:r>
              <a:rPr lang="en-US" dirty="0"/>
              <a:t>Calculating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48" y="1487653"/>
            <a:ext cx="6486208" cy="2261387"/>
          </a:xfrm>
        </p:spPr>
        <p:txBody>
          <a:bodyPr>
            <a:normAutofit/>
          </a:bodyPr>
          <a:lstStyle/>
          <a:p>
            <a:r>
              <a:rPr lang="en-US" sz="3600" dirty="0" err="1"/>
              <a:t>d</a:t>
            </a:r>
            <a:r>
              <a:rPr lang="en-US" sz="3600" baseline="-25000" dirty="0" err="1"/>
              <a:t>fx</a:t>
            </a:r>
            <a:r>
              <a:rPr lang="en-US" sz="3600" dirty="0"/>
              <a:t> = 45 m, </a:t>
            </a:r>
            <a:r>
              <a:rPr lang="en-US" sz="3600" dirty="0" err="1"/>
              <a:t>d</a:t>
            </a:r>
            <a:r>
              <a:rPr lang="en-US" sz="3600" baseline="-25000" dirty="0" err="1"/>
              <a:t>fy</a:t>
            </a:r>
            <a:r>
              <a:rPr lang="en-US" sz="3600" dirty="0"/>
              <a:t> = -23 m</a:t>
            </a:r>
          </a:p>
          <a:p>
            <a:r>
              <a:rPr lang="en-US" sz="3600" dirty="0" err="1"/>
              <a:t>F</a:t>
            </a:r>
            <a:r>
              <a:rPr lang="en-US" sz="3600" baseline="-25000" dirty="0" err="1"/>
              <a:t>x</a:t>
            </a:r>
            <a:r>
              <a:rPr lang="en-US" sz="3600" dirty="0"/>
              <a:t> = -266 N, </a:t>
            </a:r>
            <a:r>
              <a:rPr lang="en-US" sz="3600" dirty="0" err="1"/>
              <a:t>F</a:t>
            </a:r>
            <a:r>
              <a:rPr lang="en-US" sz="3600" baseline="-25000" dirty="0" err="1"/>
              <a:t>y</a:t>
            </a:r>
            <a:r>
              <a:rPr lang="en-US" sz="3600" dirty="0"/>
              <a:t> = 502 N</a:t>
            </a:r>
          </a:p>
          <a:p>
            <a:r>
              <a:rPr lang="en-US" sz="3600" dirty="0" err="1"/>
              <a:t>v</a:t>
            </a:r>
            <a:r>
              <a:rPr lang="en-US" sz="3600" baseline="-25000" dirty="0" err="1"/>
              <a:t>ox</a:t>
            </a:r>
            <a:r>
              <a:rPr lang="en-US" sz="3600" dirty="0"/>
              <a:t> = 23 m/s, </a:t>
            </a:r>
            <a:r>
              <a:rPr lang="en-US" sz="3600" dirty="0" err="1"/>
              <a:t>v</a:t>
            </a:r>
            <a:r>
              <a:rPr lang="en-US" sz="3600" baseline="-25000" dirty="0" err="1"/>
              <a:t>oy</a:t>
            </a:r>
            <a:r>
              <a:rPr lang="en-US" sz="3600" dirty="0"/>
              <a:t> = 31 m/s</a:t>
            </a:r>
          </a:p>
        </p:txBody>
      </p:sp>
    </p:spTree>
    <p:extLst>
      <p:ext uri="{BB962C8B-B14F-4D97-AF65-F5344CB8AC3E}">
        <p14:creationId xmlns:p14="http://schemas.microsoft.com/office/powerpoint/2010/main" val="3919607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5280</TotalTime>
  <Words>3618</Words>
  <Application>Microsoft Office PowerPoint</Application>
  <PresentationFormat>Widescreen</PresentationFormat>
  <Paragraphs>433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Century Gothic</vt:lpstr>
      <vt:lpstr>Wingdings</vt:lpstr>
      <vt:lpstr>Wingdings 3</vt:lpstr>
      <vt:lpstr>Ion</vt:lpstr>
      <vt:lpstr>Physics 122</vt:lpstr>
      <vt:lpstr>Mechanics in 2D</vt:lpstr>
      <vt:lpstr>Representing Vectors</vt:lpstr>
      <vt:lpstr>Motion in Two Dimensions</vt:lpstr>
      <vt:lpstr>Vectors: Perpendicular Components</vt:lpstr>
      <vt:lpstr>Perpendicular Components: Direction Matters</vt:lpstr>
      <vt:lpstr>Calculating Components</vt:lpstr>
      <vt:lpstr>Calculating Vectors from Components</vt:lpstr>
      <vt:lpstr>Calculating Vectors</vt:lpstr>
      <vt:lpstr>Mech1: Projectile Motion</vt:lpstr>
      <vt:lpstr>Projectile Motion</vt:lpstr>
      <vt:lpstr>Qualitative Analysis</vt:lpstr>
      <vt:lpstr>Qualitative Analysis</vt:lpstr>
      <vt:lpstr>Quantitative Analysis</vt:lpstr>
      <vt:lpstr>Quantitative Analysis: Example 1</vt:lpstr>
      <vt:lpstr>Quantitative Analysis: Example 2</vt:lpstr>
      <vt:lpstr>Qualitative Analysis: Example 3</vt:lpstr>
      <vt:lpstr>Qualitative Analysis: Example 4</vt:lpstr>
      <vt:lpstr>Quantitative Analysis: Example 5</vt:lpstr>
      <vt:lpstr>Quantitative Analysis: Example 6</vt:lpstr>
      <vt:lpstr>Quantitative Analysis: Example 7</vt:lpstr>
      <vt:lpstr>Word Problems: 2D Vectors</vt:lpstr>
      <vt:lpstr>Word Problems: 2D Vectors</vt:lpstr>
      <vt:lpstr>Another Example</vt:lpstr>
      <vt:lpstr>Mech2: Vector Addition &amp; Relative Velocity</vt:lpstr>
      <vt:lpstr>Vector Addition &amp; Relative Velocity</vt:lpstr>
      <vt:lpstr>Vector Addition Example</vt:lpstr>
      <vt:lpstr>Missing Vector Problems</vt:lpstr>
      <vt:lpstr>Relative Velocity</vt:lpstr>
      <vt:lpstr>Relative Velocity</vt:lpstr>
      <vt:lpstr>Kinematics in 2D</vt:lpstr>
      <vt:lpstr>Kinematics in 2D</vt:lpstr>
      <vt:lpstr>Kinematics in 2D</vt:lpstr>
      <vt:lpstr>PowerPoint Presentation</vt:lpstr>
      <vt:lpstr>Force</vt:lpstr>
      <vt:lpstr>Types of Forces: Contact or Non-Contact</vt:lpstr>
      <vt:lpstr>Common Types of Forces</vt:lpstr>
      <vt:lpstr>Forces: Types of Problems</vt:lpstr>
      <vt:lpstr>Net Force – The Vector Sum</vt:lpstr>
      <vt:lpstr>Equilibrium and Equilibrant</vt:lpstr>
      <vt:lpstr>Pushing at an Angle</vt:lpstr>
      <vt:lpstr>Pulling at an Angle</vt:lpstr>
      <vt:lpstr>Hanging Objects and Tension</vt:lpstr>
      <vt:lpstr>Example Problem #1</vt:lpstr>
      <vt:lpstr>Example Problem #1</vt:lpstr>
      <vt:lpstr>Example Problem #2</vt:lpstr>
      <vt:lpstr>Example Problem #3</vt:lpstr>
      <vt:lpstr>Challenge Question  (You Can Do It!)</vt:lpstr>
      <vt:lpstr>Forces Along an Inclined Plane</vt:lpstr>
      <vt:lpstr>Forces Along an Inclined Plane</vt:lpstr>
      <vt:lpstr>Forces Along an Inclined Plane</vt:lpstr>
      <vt:lpstr>Forces Along an Inclined Plane</vt:lpstr>
      <vt:lpstr>Connected Masses</vt:lpstr>
      <vt:lpstr>Connected Masses</vt:lpstr>
      <vt:lpstr>Connected Masses on a Ramp</vt:lpstr>
      <vt:lpstr>Connected Masses on a Ramp</vt:lpstr>
      <vt:lpstr>Torque</vt:lpstr>
      <vt:lpstr>Torque</vt:lpstr>
      <vt:lpstr>Net Torque</vt:lpstr>
      <vt:lpstr>Net Torque Example</vt:lpstr>
      <vt:lpstr>Angled Beam &amp; Torque</vt:lpstr>
      <vt:lpstr>Static Equilibrium</vt:lpstr>
      <vt:lpstr>Static Equilibrium</vt:lpstr>
      <vt:lpstr>Static Equilibrium</vt:lpstr>
      <vt:lpstr>Static Equilibrium</vt:lpstr>
      <vt:lpstr>Uniform Circular Motion</vt:lpstr>
      <vt:lpstr>Centripetal Force</vt:lpstr>
      <vt:lpstr>Formulae</vt:lpstr>
      <vt:lpstr>Example Questions</vt:lpstr>
      <vt:lpstr>Example Question: Friction</vt:lpstr>
      <vt:lpstr>Example: Friction (no mass given)</vt:lpstr>
      <vt:lpstr>Banked Turns: No Friction</vt:lpstr>
      <vt:lpstr>Banked Turns: Vehicles, No Friction</vt:lpstr>
      <vt:lpstr>Banked Turn: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</dc:title>
  <dc:creator>MacDonald, Peter (ASD-N)</dc:creator>
  <cp:lastModifiedBy>MacDonald, Peter (ASD-N)</cp:lastModifiedBy>
  <cp:revision>174</cp:revision>
  <cp:lastPrinted>2019-11-18T17:19:46Z</cp:lastPrinted>
  <dcterms:created xsi:type="dcterms:W3CDTF">2019-08-28T11:13:23Z</dcterms:created>
  <dcterms:modified xsi:type="dcterms:W3CDTF">2019-11-26T19:07:23Z</dcterms:modified>
</cp:coreProperties>
</file>