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87" r:id="rId8"/>
    <p:sldId id="278" r:id="rId9"/>
    <p:sldId id="279" r:id="rId10"/>
    <p:sldId id="280" r:id="rId11"/>
    <p:sldId id="281" r:id="rId12"/>
    <p:sldId id="266" r:id="rId13"/>
    <p:sldId id="261" r:id="rId14"/>
    <p:sldId id="262" r:id="rId15"/>
    <p:sldId id="263" r:id="rId16"/>
    <p:sldId id="264" r:id="rId17"/>
    <p:sldId id="265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85" r:id="rId29"/>
    <p:sldId id="284" r:id="rId30"/>
    <p:sldId id="283" r:id="rId31"/>
    <p:sldId id="286" r:id="rId32"/>
    <p:sldId id="310" r:id="rId33"/>
    <p:sldId id="291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305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1" r:id="rId64"/>
    <p:sldId id="320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4" r:id="rId76"/>
    <p:sldId id="332" r:id="rId77"/>
    <p:sldId id="333" r:id="rId78"/>
    <p:sldId id="335" r:id="rId79"/>
    <p:sldId id="336" r:id="rId80"/>
    <p:sldId id="337" r:id="rId81"/>
    <p:sldId id="338" r:id="rId82"/>
    <p:sldId id="339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6395" autoAdjust="0"/>
  </p:normalViewPr>
  <p:slideViewPr>
    <p:cSldViewPr snapToGrid="0">
      <p:cViewPr varScale="1">
        <p:scale>
          <a:sx n="86" d="100"/>
          <a:sy n="86" d="100"/>
        </p:scale>
        <p:origin x="32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phet.colorado.edu/en/simulation/molecule-shap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phet.colorado.edu/sims/html/states-of-matter/latest/states-of-matter_en.html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phet.colorado.edu/sims/html/balloons-and-static-electricity/latest/balloons-and-static-electricity_en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Chemical Bonding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Ionic, Metallic and covalent bonds</a:t>
            </a:r>
          </a:p>
        </p:txBody>
      </p:sp>
    </p:spTree>
    <p:extLst>
      <p:ext uri="{BB962C8B-B14F-4D97-AF65-F5344CB8AC3E}">
        <p14:creationId xmlns:p14="http://schemas.microsoft.com/office/powerpoint/2010/main" val="308832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78" y="198364"/>
            <a:ext cx="9404723" cy="76230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Visualizing Electron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78" y="1027135"/>
            <a:ext cx="11742130" cy="1286072"/>
          </a:xfrm>
        </p:spPr>
        <p:txBody>
          <a:bodyPr>
            <a:normAutofit/>
          </a:bodyPr>
          <a:lstStyle/>
          <a:p>
            <a:r>
              <a:rPr lang="en-US" sz="3600" dirty="0"/>
              <a:t>In this case, you can see how the one e</a:t>
            </a:r>
            <a:r>
              <a:rPr lang="en-US" sz="3600" baseline="30000" dirty="0"/>
              <a:t>-</a:t>
            </a:r>
            <a:r>
              <a:rPr lang="en-US" sz="3600" dirty="0"/>
              <a:t> from Na can complete the octet for Cl.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314069" y="2762776"/>
            <a:ext cx="124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6263" y="2762776"/>
            <a:ext cx="124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Cl</a:t>
            </a:r>
          </a:p>
        </p:txBody>
      </p:sp>
      <p:sp>
        <p:nvSpPr>
          <p:cNvPr id="6" name="Oval 5"/>
          <p:cNvSpPr/>
          <p:nvPr/>
        </p:nvSpPr>
        <p:spPr>
          <a:xfrm>
            <a:off x="4554289" y="31599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50951" y="370273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22127" y="368610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70909" y="33123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22127" y="262984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70909" y="299983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50951" y="263383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44934" y="33123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4069" y="4223593"/>
            <a:ext cx="120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648" y="4280699"/>
            <a:ext cx="1202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2309" y="3915817"/>
            <a:ext cx="488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4163" y="3972923"/>
            <a:ext cx="488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289" y="4085093"/>
            <a:ext cx="2167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Forms the ions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000029" y="4585789"/>
            <a:ext cx="1085162" cy="313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14069" y="5198457"/>
            <a:ext cx="8342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Positive and negative charges hold the compound together!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3510" y="2553928"/>
            <a:ext cx="291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Formula Unit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87327" y="3155360"/>
            <a:ext cx="142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NaCl</a:t>
            </a:r>
            <a:endParaRPr lang="en-US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0757" y="3866325"/>
            <a:ext cx="385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18511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14688 -0.026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58"/>
            <a:ext cx="7138598" cy="1327155"/>
          </a:xfrm>
        </p:spPr>
        <p:txBody>
          <a:bodyPr/>
          <a:lstStyle/>
          <a:p>
            <a:r>
              <a:rPr lang="en-US" dirty="0"/>
              <a:t>Ionic Compound between </a:t>
            </a:r>
            <a:r>
              <a:rPr lang="en-US" b="1" i="1" dirty="0">
                <a:solidFill>
                  <a:srgbClr val="FFFF00"/>
                </a:solidFill>
              </a:rPr>
              <a:t>Nickel and Phosphorus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7364" y="1600799"/>
            <a:ext cx="1096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0456" y="1589115"/>
            <a:ext cx="530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P</a:t>
            </a:r>
          </a:p>
        </p:txBody>
      </p:sp>
      <p:sp>
        <p:nvSpPr>
          <p:cNvPr id="5" name="Oval 4"/>
          <p:cNvSpPr/>
          <p:nvPr/>
        </p:nvSpPr>
        <p:spPr>
          <a:xfrm>
            <a:off x="3248862" y="215479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01427" y="195237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22865" y="261120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4936" y="195237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22865" y="148849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5798" y="149037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0766" y="1050506"/>
            <a:ext cx="53112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Ni has 2 valence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  <a:r>
              <a:rPr lang="en-US" sz="3200" dirty="0">
                <a:solidFill>
                  <a:srgbClr val="FFC000"/>
                </a:solidFill>
              </a:rPr>
              <a:t>, Phosphorus wants 3 more.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3620" y="4507821"/>
            <a:ext cx="341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Formula Unit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61170" y="5149406"/>
            <a:ext cx="149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Ni</a:t>
            </a:r>
            <a:r>
              <a:rPr lang="en-US" sz="3600" b="1" baseline="-25000" dirty="0">
                <a:solidFill>
                  <a:srgbClr val="00B0F0"/>
                </a:solidFill>
              </a:rPr>
              <a:t>3</a:t>
            </a:r>
            <a:r>
              <a:rPr lang="en-US" sz="3600" b="1" dirty="0">
                <a:solidFill>
                  <a:srgbClr val="00B0F0"/>
                </a:solidFill>
              </a:rPr>
              <a:t>P</a:t>
            </a:r>
            <a:r>
              <a:rPr lang="en-US" sz="3600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0570" y="5933259"/>
            <a:ext cx="361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Nickel Phosphide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9595" y="1249695"/>
            <a:ext cx="94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0593" y="4014236"/>
            <a:ext cx="821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3-</a:t>
            </a:r>
          </a:p>
        </p:txBody>
      </p:sp>
      <p:sp>
        <p:nvSpPr>
          <p:cNvPr id="21" name="Oval 20"/>
          <p:cNvSpPr/>
          <p:nvPr/>
        </p:nvSpPr>
        <p:spPr>
          <a:xfrm>
            <a:off x="2695996" y="152211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62199" y="3399825"/>
            <a:ext cx="1096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Ni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6445" y="5372054"/>
            <a:ext cx="1096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Ni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21219" y="4310006"/>
            <a:ext cx="530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P</a:t>
            </a:r>
          </a:p>
        </p:txBody>
      </p:sp>
      <p:sp>
        <p:nvSpPr>
          <p:cNvPr id="24" name="Oval 23"/>
          <p:cNvSpPr/>
          <p:nvPr/>
        </p:nvSpPr>
        <p:spPr>
          <a:xfrm>
            <a:off x="5237181" y="467137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53628" y="533209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85699" y="467326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53628" y="420938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526561" y="421126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44755" y="384151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95996" y="325262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702288" y="525974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4038" y="581374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03512" y="2251042"/>
            <a:ext cx="5108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P still needs 1 more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  <a:r>
              <a:rPr lang="en-US" sz="3200" dirty="0">
                <a:solidFill>
                  <a:srgbClr val="FFC000"/>
                </a:solidFill>
              </a:rPr>
              <a:t>!</a:t>
            </a:r>
          </a:p>
          <a:p>
            <a:r>
              <a:rPr lang="en-US" sz="3200" dirty="0">
                <a:solidFill>
                  <a:srgbClr val="FFC000"/>
                </a:solidFill>
              </a:rPr>
              <a:t>P is full!  Ni has one more!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0766" y="3510236"/>
            <a:ext cx="5288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Ni needs to give this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  <a:r>
              <a:rPr lang="en-US" sz="3200" dirty="0">
                <a:solidFill>
                  <a:srgbClr val="FFC000"/>
                </a:solidFill>
              </a:rPr>
              <a:t>!</a:t>
            </a:r>
          </a:p>
          <a:p>
            <a:r>
              <a:rPr lang="en-US" sz="3200" dirty="0">
                <a:solidFill>
                  <a:srgbClr val="FFC000"/>
                </a:solidFill>
              </a:rPr>
              <a:t>Same problem as before!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5080" y="3033183"/>
            <a:ext cx="94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21548" y="4897873"/>
            <a:ext cx="94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8791" y="1270373"/>
            <a:ext cx="821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3-</a:t>
            </a:r>
          </a:p>
        </p:txBody>
      </p:sp>
    </p:spTree>
    <p:extLst>
      <p:ext uri="{BB962C8B-B14F-4D97-AF65-F5344CB8AC3E}">
        <p14:creationId xmlns:p14="http://schemas.microsoft.com/office/powerpoint/2010/main" val="29194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3867 0.01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20547 0.11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22982 -0.0923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6237 0.1745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23125 0.00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3217 -0.1136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/>
      <p:bldP spid="18" grpId="0"/>
      <p:bldP spid="19" grpId="0"/>
      <p:bldP spid="21" grpId="0" animBg="1"/>
      <p:bldP spid="21" grpId="1" animBg="1"/>
      <p:bldP spid="20" grpId="0"/>
      <p:bldP spid="22" grpId="0"/>
      <p:bldP spid="23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91" y="185299"/>
            <a:ext cx="4771278" cy="78085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Ionic 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85" y="1224782"/>
            <a:ext cx="11426160" cy="1285505"/>
          </a:xfrm>
        </p:spPr>
        <p:txBody>
          <a:bodyPr>
            <a:normAutofit/>
          </a:bodyPr>
          <a:lstStyle/>
          <a:p>
            <a:r>
              <a:rPr lang="en-US" sz="3600" dirty="0"/>
              <a:t>Electrons are transferred to achieve a noble gas configuration (8e</a:t>
            </a:r>
            <a:r>
              <a:rPr lang="en-US" sz="3600" baseline="30000" dirty="0"/>
              <a:t>-</a:t>
            </a:r>
            <a:r>
              <a:rPr lang="en-US" sz="3600" dirty="0"/>
              <a:t> in the highest energy level).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8641" y="3217653"/>
            <a:ext cx="123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Na</a:t>
            </a:r>
          </a:p>
        </p:txBody>
      </p:sp>
      <p:sp>
        <p:nvSpPr>
          <p:cNvPr id="5" name="Oval 4"/>
          <p:cNvSpPr/>
          <p:nvPr/>
        </p:nvSpPr>
        <p:spPr>
          <a:xfrm>
            <a:off x="3651184" y="299304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7503" y="3217653"/>
            <a:ext cx="93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Cl</a:t>
            </a:r>
          </a:p>
        </p:txBody>
      </p:sp>
      <p:sp>
        <p:nvSpPr>
          <p:cNvPr id="7" name="Oval 6"/>
          <p:cNvSpPr/>
          <p:nvPr/>
        </p:nvSpPr>
        <p:spPr>
          <a:xfrm>
            <a:off x="6573329" y="299304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1748" y="299304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39155" y="345470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39155" y="380406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73329" y="414098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3657" y="414098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50921" y="369176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39682" y="3084744"/>
            <a:ext cx="45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6065" y="2933129"/>
            <a:ext cx="45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0278" y="4273892"/>
            <a:ext cx="242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278038" y="4981778"/>
            <a:ext cx="1380226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37112" y="5653207"/>
            <a:ext cx="582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Noble Gas Configuration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8730" y="4356427"/>
            <a:ext cx="400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1s</a:t>
            </a:r>
            <a:r>
              <a:rPr lang="en-US" sz="4000" baseline="30000" dirty="0"/>
              <a:t>2</a:t>
            </a:r>
            <a:r>
              <a:rPr lang="en-US" sz="4000" dirty="0"/>
              <a:t>2s</a:t>
            </a:r>
            <a:r>
              <a:rPr lang="en-US" sz="4000" baseline="30000" dirty="0"/>
              <a:t>2</a:t>
            </a:r>
            <a:r>
              <a:rPr lang="en-US" sz="4000" dirty="0"/>
              <a:t>2p</a:t>
            </a:r>
            <a:r>
              <a:rPr lang="en-US" sz="4000" baseline="30000" dirty="0"/>
              <a:t>6</a:t>
            </a:r>
            <a:r>
              <a:rPr lang="en-US" sz="4000" dirty="0"/>
              <a:t>3s</a:t>
            </a:r>
            <a:r>
              <a:rPr lang="en-US" sz="4000" baseline="30000" dirty="0"/>
              <a:t>2</a:t>
            </a:r>
            <a:r>
              <a:rPr lang="en-US" sz="4000" dirty="0"/>
              <a:t>3p</a:t>
            </a:r>
            <a:r>
              <a:rPr lang="en-US" sz="4000" baseline="30000" dirty="0"/>
              <a:t>6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51630" y="5059269"/>
            <a:ext cx="1308632" cy="100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3166255">
            <a:off x="4689639" y="5306354"/>
            <a:ext cx="1017917" cy="25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1013687">
            <a:off x="5716820" y="5381349"/>
            <a:ext cx="2170000" cy="25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8047 0.0509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5" grpId="1" animBg="1"/>
      <p:bldP spid="5" grpId="2" animBg="1"/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/>
      <p:bldP spid="17" grpId="0"/>
      <p:bldP spid="18" grpId="0"/>
      <p:bldP spid="21" grpId="0"/>
      <p:bldP spid="22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14" y="228274"/>
            <a:ext cx="2221780" cy="82744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27" y="1038455"/>
            <a:ext cx="11820977" cy="1125617"/>
          </a:xfrm>
        </p:spPr>
        <p:txBody>
          <a:bodyPr>
            <a:noAutofit/>
          </a:bodyPr>
          <a:lstStyle/>
          <a:p>
            <a:r>
              <a:rPr lang="en-US" sz="3200" dirty="0"/>
              <a:t>The name for atoms (or compounds) that have a positive charge due to the loss of one or more electrons.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25586"/>
              </p:ext>
            </p:extLst>
          </p:nvPr>
        </p:nvGraphicFramePr>
        <p:xfrm>
          <a:off x="1233979" y="2457026"/>
          <a:ext cx="3620654" cy="3602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825">
                  <a:extLst>
                    <a:ext uri="{9D8B030D-6E8A-4147-A177-3AD203B41FA5}">
                      <a16:colId xmlns:a16="http://schemas.microsoft.com/office/drawing/2014/main" val="892032744"/>
                    </a:ext>
                  </a:extLst>
                </a:gridCol>
                <a:gridCol w="2892829">
                  <a:extLst>
                    <a:ext uri="{9D8B030D-6E8A-4147-A177-3AD203B41FA5}">
                      <a16:colId xmlns:a16="http://schemas.microsoft.com/office/drawing/2014/main" val="3370484080"/>
                    </a:ext>
                  </a:extLst>
                </a:gridCol>
              </a:tblGrid>
              <a:tr h="9007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36877"/>
                  </a:ext>
                </a:extLst>
              </a:tr>
              <a:tr h="9007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1278"/>
                  </a:ext>
                </a:extLst>
              </a:tr>
              <a:tr h="9007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92597"/>
                  </a:ext>
                </a:extLst>
              </a:tr>
              <a:tr h="90073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21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36370" y="2676377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6370" y="3517225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8057" y="443313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8057" y="5273982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2179" y="3517225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7988" y="3517225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69375" y="5349043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69375" y="4495603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69375" y="3597828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69375" y="2749930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45230" y="3597828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68437" y="3597828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77194" y="5349043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77194" y="4495603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79969" y="3619006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6858" y="3613501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60065" y="3613501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8924" y="3249954"/>
            <a:ext cx="1405992" cy="110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Na</a:t>
            </a:r>
          </a:p>
        </p:txBody>
      </p:sp>
      <p:sp>
        <p:nvSpPr>
          <p:cNvPr id="26" name="Oval 25"/>
          <p:cNvSpPr/>
          <p:nvPr/>
        </p:nvSpPr>
        <p:spPr>
          <a:xfrm>
            <a:off x="5241283" y="311048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390937">
            <a:off x="2500841" y="2889853"/>
            <a:ext cx="2627054" cy="283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044306" y="4719922"/>
            <a:ext cx="558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Neutral Sodium Atom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95524" y="2359760"/>
            <a:ext cx="299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Loss of valence e</a:t>
            </a:r>
            <a:r>
              <a:rPr lang="en-US" sz="3600" baseline="30000" dirty="0"/>
              <a:t>-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2402381" y="2880403"/>
            <a:ext cx="4267742" cy="230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4368" y="4247074"/>
            <a:ext cx="3587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Sodium 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7943" y="3255557"/>
            <a:ext cx="465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294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xit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xit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0" grpId="0"/>
      <p:bldP spid="30" grpId="1"/>
      <p:bldP spid="31" grpId="0" animBg="1"/>
      <p:bldP spid="31" grpId="1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5" y="95606"/>
            <a:ext cx="2221780" cy="82744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2" y="966983"/>
            <a:ext cx="12142447" cy="1130222"/>
          </a:xfrm>
        </p:spPr>
        <p:txBody>
          <a:bodyPr>
            <a:noAutofit/>
          </a:bodyPr>
          <a:lstStyle/>
          <a:p>
            <a:r>
              <a:rPr lang="en-US" sz="3200" dirty="0"/>
              <a:t>The name for atoms (or compounds) that have a negative charge due to the gain of one or more electrons.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66439"/>
              </p:ext>
            </p:extLst>
          </p:nvPr>
        </p:nvGraphicFramePr>
        <p:xfrm>
          <a:off x="857829" y="2102892"/>
          <a:ext cx="3719016" cy="4501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98">
                  <a:extLst>
                    <a:ext uri="{9D8B030D-6E8A-4147-A177-3AD203B41FA5}">
                      <a16:colId xmlns:a16="http://schemas.microsoft.com/office/drawing/2014/main" val="892032744"/>
                    </a:ext>
                  </a:extLst>
                </a:gridCol>
                <a:gridCol w="2971418">
                  <a:extLst>
                    <a:ext uri="{9D8B030D-6E8A-4147-A177-3AD203B41FA5}">
                      <a16:colId xmlns:a16="http://schemas.microsoft.com/office/drawing/2014/main" val="3370484080"/>
                    </a:ext>
                  </a:extLst>
                </a:gridCol>
              </a:tblGrid>
              <a:tr h="10244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85092"/>
                  </a:ext>
                </a:extLst>
              </a:tr>
              <a:tr h="8173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36877"/>
                  </a:ext>
                </a:extLst>
              </a:tr>
              <a:tr h="102446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1278"/>
                  </a:ext>
                </a:extLst>
              </a:tr>
              <a:tr h="8173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92597"/>
                  </a:ext>
                </a:extLst>
              </a:tr>
              <a:tr h="8173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21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16727" y="3358180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7258" y="4213716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6727" y="510591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6727" y="5958249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68179" y="4213715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134" y="4197936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68124" y="601931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68124" y="516587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68124" y="4268097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68124" y="342019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43979" y="4268097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67186" y="4268097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75943" y="601931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75943" y="516587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78718" y="4289275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35607" y="4283770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58814" y="4283770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51492" y="3118432"/>
            <a:ext cx="619626" cy="110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S</a:t>
            </a:r>
          </a:p>
        </p:txBody>
      </p:sp>
      <p:sp>
        <p:nvSpPr>
          <p:cNvPr id="26" name="Oval 25"/>
          <p:cNvSpPr/>
          <p:nvPr/>
        </p:nvSpPr>
        <p:spPr>
          <a:xfrm>
            <a:off x="5170687" y="301617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79427" y="4925345"/>
            <a:ext cx="558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Neutral Sulfur Atom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6988" y="2404731"/>
            <a:ext cx="422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Gain 2 valence e</a:t>
            </a:r>
            <a:r>
              <a:rPr lang="en-US" sz="3600" baseline="30000" dirty="0"/>
              <a:t>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2834" y="4360021"/>
            <a:ext cx="2095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Sulfide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83614" y="3095416"/>
            <a:ext cx="6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2-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81488" y="3455929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16727" y="2424657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67648" y="2424656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77972" y="2432632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868124" y="248363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43979" y="248363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67186" y="248363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073172" y="2518995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748185" y="345815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26434" y="302378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738732" y="377267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519694" y="411778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99890" y="410894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23001" y="342626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911966" y="377267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34631" y="2510450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73752" y="2518995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1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2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4" presetID="2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5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/>
      <p:bldP spid="26" grpId="0" animBg="1"/>
      <p:bldP spid="26" grpId="1" animBg="1"/>
      <p:bldP spid="28" grpId="0"/>
      <p:bldP spid="28" grpId="1"/>
      <p:bldP spid="30" grpId="0"/>
      <p:bldP spid="32" grpId="0"/>
      <p:bldP spid="33" grpId="0"/>
      <p:bldP spid="35" grpId="0" animBg="1"/>
      <p:bldP spid="36" grpId="0" animBg="1"/>
      <p:bldP spid="37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" y="100158"/>
            <a:ext cx="8710411" cy="82744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Cations With More Than One 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47729"/>
              </p:ext>
            </p:extLst>
          </p:nvPr>
        </p:nvGraphicFramePr>
        <p:xfrm>
          <a:off x="874153" y="955844"/>
          <a:ext cx="3719016" cy="5633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98">
                  <a:extLst>
                    <a:ext uri="{9D8B030D-6E8A-4147-A177-3AD203B41FA5}">
                      <a16:colId xmlns:a16="http://schemas.microsoft.com/office/drawing/2014/main" val="892032744"/>
                    </a:ext>
                  </a:extLst>
                </a:gridCol>
                <a:gridCol w="2971418">
                  <a:extLst>
                    <a:ext uri="{9D8B030D-6E8A-4147-A177-3AD203B41FA5}">
                      <a16:colId xmlns:a16="http://schemas.microsoft.com/office/drawing/2014/main" val="3370484080"/>
                    </a:ext>
                  </a:extLst>
                </a:gridCol>
              </a:tblGrid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173008"/>
                  </a:ext>
                </a:extLst>
              </a:tr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92340"/>
                  </a:ext>
                </a:extLst>
              </a:tr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85092"/>
                  </a:ext>
                </a:extLst>
              </a:tr>
              <a:tr h="7030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36877"/>
                  </a:ext>
                </a:extLst>
              </a:tr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681278"/>
                  </a:ext>
                </a:extLst>
              </a:tr>
              <a:tr h="7030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92597"/>
                  </a:ext>
                </a:extLst>
              </a:tr>
              <a:tr h="7030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2136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05233" y="3665813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5764" y="445626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5233" y="5246715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05233" y="6015933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685" y="4456263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8640" y="444048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856630" y="6076996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56630" y="5306673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56630" y="4510645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56630" y="372783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32485" y="4510645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55692" y="4510645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4449" y="6076996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4449" y="5306673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67224" y="4531823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24113" y="4526318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47320" y="4526318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7490" y="3209564"/>
            <a:ext cx="1438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Fe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06959" y="3081038"/>
            <a:ext cx="6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2+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69994" y="376356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12065" y="2874349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62986" y="2874348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73310" y="288232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863462" y="293332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639317" y="293332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362524" y="293332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068510" y="2968687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829969" y="296014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71245" y="2968687"/>
            <a:ext cx="3387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713841" y="202408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865238" y="208305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070286" y="211842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05233" y="1147321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417892" y="1158798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131959" y="1171180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07763" y="115514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20422" y="115514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856630" y="1193787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552476" y="1193787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285721" y="122411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949955" y="122411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65948" y="1224114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2084895" y="1234648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77798" y="2000666"/>
            <a:ext cx="37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Loss of Valence e</a:t>
            </a:r>
            <a:r>
              <a:rPr lang="en-US" sz="3200" baseline="30000" dirty="0"/>
              <a:t>-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2393798" y="2113665"/>
            <a:ext cx="1476321" cy="383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877798" y="1814235"/>
            <a:ext cx="4709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Loss of Valence e</a:t>
            </a:r>
            <a:r>
              <a:rPr lang="en-US" sz="3200" baseline="30000" dirty="0"/>
              <a:t>-</a:t>
            </a:r>
            <a:r>
              <a:rPr lang="en-US" sz="3200" dirty="0"/>
              <a:t> and one from the </a:t>
            </a:r>
            <a:r>
              <a:rPr lang="en-US" sz="3200" b="1" i="1" dirty="0"/>
              <a:t>3d</a:t>
            </a:r>
            <a:r>
              <a:rPr lang="en-US" sz="3200" dirty="0"/>
              <a:t> orbital</a:t>
            </a:r>
            <a:endParaRPr lang="en-US" sz="3200" baseline="30000" dirty="0"/>
          </a:p>
        </p:txBody>
      </p:sp>
      <p:sp>
        <p:nvSpPr>
          <p:cNvPr id="72" name="Right Arrow 71"/>
          <p:cNvSpPr/>
          <p:nvPr/>
        </p:nvSpPr>
        <p:spPr>
          <a:xfrm rot="12364660">
            <a:off x="2113781" y="1860829"/>
            <a:ext cx="1375172" cy="25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6006959" y="3085868"/>
            <a:ext cx="6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3+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33529" y="865173"/>
            <a:ext cx="7254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Half-filled orbital is a lower energy/more stable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7823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" presetClass="exit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50"/>
                            </p:stCondLst>
                            <p:childTnLst>
                              <p:par>
                                <p:cTn id="153" presetID="2" presetClass="exit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"/>
                            </p:stCondLst>
                            <p:childTnLst>
                              <p:par>
                                <p:cTn id="18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5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6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" presetClass="exit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27" presetID="2" presetClass="exit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50"/>
                            </p:stCondLst>
                            <p:childTnLst>
                              <p:par>
                                <p:cTn id="237" presetID="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00"/>
                            </p:stCondLst>
                            <p:childTnLst>
                              <p:par>
                                <p:cTn id="242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5" grpId="0"/>
      <p:bldP spid="33" grpId="0"/>
      <p:bldP spid="33" grpId="1"/>
      <p:bldP spid="35" grpId="0" animBg="1"/>
      <p:bldP spid="36" grpId="0" animBg="1"/>
      <p:bldP spid="37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52" grpId="0"/>
      <p:bldP spid="52" grpId="1"/>
      <p:bldP spid="53" grpId="0" animBg="1"/>
      <p:bldP spid="53" grpId="1" animBg="1"/>
      <p:bldP spid="53" grpId="2" animBg="1"/>
      <p:bldP spid="71" grpId="0"/>
      <p:bldP spid="72" grpId="0" animBg="1"/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2" y="100158"/>
            <a:ext cx="9204564" cy="82744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Predict Tin’s Possible Ionic Charges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91543"/>
              </p:ext>
            </p:extLst>
          </p:nvPr>
        </p:nvGraphicFramePr>
        <p:xfrm>
          <a:off x="344522" y="1938739"/>
          <a:ext cx="3719016" cy="2643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598">
                  <a:extLst>
                    <a:ext uri="{9D8B030D-6E8A-4147-A177-3AD203B41FA5}">
                      <a16:colId xmlns:a16="http://schemas.microsoft.com/office/drawing/2014/main" val="892032744"/>
                    </a:ext>
                  </a:extLst>
                </a:gridCol>
                <a:gridCol w="2971418">
                  <a:extLst>
                    <a:ext uri="{9D8B030D-6E8A-4147-A177-3AD203B41FA5}">
                      <a16:colId xmlns:a16="http://schemas.microsoft.com/office/drawing/2014/main" val="3370484080"/>
                    </a:ext>
                  </a:extLst>
                </a:gridCol>
              </a:tblGrid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173008"/>
                  </a:ext>
                </a:extLst>
              </a:tr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92340"/>
                  </a:ext>
                </a:extLst>
              </a:tr>
              <a:tr h="88114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8509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78479" y="2149239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27223" y="2530849"/>
            <a:ext cx="1438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Sn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55941" y="2530849"/>
            <a:ext cx="6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2+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82434" y="3857244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1333831" y="391621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38879" y="395158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52298" y="2973429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864957" y="2984906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579024" y="2997288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54828" y="2981252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967487" y="2981252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326999" y="217668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2022845" y="217668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141392" y="304412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55941" y="2527149"/>
            <a:ext cx="681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4+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283579" y="301380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979425" y="3013802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712670" y="304412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376904" y="3044129"/>
            <a:ext cx="0" cy="4199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536108" y="3044129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218810" y="3062251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942825" y="3074410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596072" y="308488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338742" y="3084882"/>
            <a:ext cx="5541" cy="4536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80025" y="2149238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587991" y="2139402"/>
            <a:ext cx="540328" cy="5735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405285" y="4191475"/>
            <a:ext cx="7254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Filled orbital is a lower energy/more stable configuration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2915" y="1847014"/>
            <a:ext cx="660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Pseudo noble gas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0269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"/>
                            </p:stCondLst>
                            <p:childTnLst>
                              <p:par>
                                <p:cTn id="100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xit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2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25" grpId="0"/>
      <p:bldP spid="33" grpId="0"/>
      <p:bldP spid="33" grpId="1"/>
      <p:bldP spid="3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/>
      <p:bldP spid="84" grpId="0" animBg="1"/>
      <p:bldP spid="85" grpId="0" animBg="1"/>
      <p:bldP spid="86" grpId="0"/>
      <p:bldP spid="86" grpId="1"/>
      <p:bldP spid="86" grpId="2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176673"/>
            <a:ext cx="5124961" cy="79811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5" y="1104012"/>
            <a:ext cx="11568022" cy="5477943"/>
          </a:xfrm>
        </p:spPr>
        <p:txBody>
          <a:bodyPr>
            <a:normAutofit/>
          </a:bodyPr>
          <a:lstStyle/>
          <a:p>
            <a:r>
              <a:rPr lang="en-US" sz="3600" dirty="0"/>
              <a:t>Are compounds composed of cations and anions.</a:t>
            </a:r>
          </a:p>
          <a:p>
            <a:pPr lvl="1"/>
            <a:r>
              <a:rPr lang="en-US" sz="3200" dirty="0"/>
              <a:t>Also called </a:t>
            </a:r>
            <a:r>
              <a:rPr lang="en-US" sz="3200" b="1" i="1" dirty="0"/>
              <a:t>salts</a:t>
            </a:r>
            <a:r>
              <a:rPr lang="en-US" sz="3200" dirty="0"/>
              <a:t>.</a:t>
            </a:r>
          </a:p>
          <a:p>
            <a:r>
              <a:rPr lang="en-US" sz="3600" dirty="0"/>
              <a:t>Electrically neutral (charges are present, but they balance out.</a:t>
            </a:r>
          </a:p>
          <a:p>
            <a:r>
              <a:rPr lang="en-US" sz="3600" dirty="0"/>
              <a:t>Cations transfer electrons to the anions, the electrostatic force between the ions creates the </a:t>
            </a:r>
            <a:r>
              <a:rPr lang="en-US" sz="3600" b="1" i="1" dirty="0"/>
              <a:t>ionic bond</a:t>
            </a:r>
            <a:r>
              <a:rPr lang="en-US" sz="3600" dirty="0"/>
              <a:t>.</a:t>
            </a:r>
          </a:p>
          <a:p>
            <a:r>
              <a:rPr lang="en-US" sz="3600" dirty="0"/>
              <a:t>Simplest ratio of ions is called the </a:t>
            </a:r>
            <a:r>
              <a:rPr lang="en-US" sz="3600" b="1" i="1" dirty="0"/>
              <a:t>formula unit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0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7" y="168046"/>
            <a:ext cx="9404723" cy="66009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Formula Unit vs Chemical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14" y="828136"/>
            <a:ext cx="11111692" cy="5840083"/>
          </a:xfrm>
        </p:spPr>
        <p:txBody>
          <a:bodyPr>
            <a:noAutofit/>
          </a:bodyPr>
          <a:lstStyle/>
          <a:p>
            <a:r>
              <a:rPr lang="en-US" sz="3600" dirty="0"/>
              <a:t>A </a:t>
            </a:r>
            <a:r>
              <a:rPr lang="en-US" sz="3600" b="1" i="1" dirty="0"/>
              <a:t>chemical formula </a:t>
            </a:r>
            <a:r>
              <a:rPr lang="en-US" sz="3600" dirty="0"/>
              <a:t>communicates the kinds and number of atoms in the smallest part of a substance.</a:t>
            </a:r>
          </a:p>
          <a:p>
            <a:pPr lvl="1"/>
            <a:r>
              <a:rPr lang="en-US" sz="3200" dirty="0"/>
              <a:t>Ionic compounds don’t have a “smallest part”</a:t>
            </a:r>
          </a:p>
          <a:p>
            <a:r>
              <a:rPr lang="en-US" sz="3600" dirty="0"/>
              <a:t>Ionic compounds have a </a:t>
            </a:r>
            <a:r>
              <a:rPr lang="en-US" sz="3600" b="1" i="1" dirty="0"/>
              <a:t>formula unit</a:t>
            </a:r>
            <a:r>
              <a:rPr lang="en-US" sz="3600" dirty="0"/>
              <a:t>, the lowest whole-number ratio of ions to have a neutral charge.</a:t>
            </a:r>
          </a:p>
          <a:p>
            <a:r>
              <a:rPr lang="en-US" sz="3600" dirty="0" err="1"/>
              <a:t>NaCl</a:t>
            </a:r>
            <a:r>
              <a:rPr lang="en-US" sz="3600" dirty="0"/>
              <a:t> is a 1:1 ratio</a:t>
            </a:r>
          </a:p>
          <a:p>
            <a:r>
              <a:rPr lang="en-US" sz="3600" dirty="0"/>
              <a:t>Fe</a:t>
            </a:r>
            <a:r>
              <a:rPr lang="en-US" sz="3600" baseline="-25000" dirty="0"/>
              <a:t>2</a:t>
            </a:r>
            <a:r>
              <a:rPr lang="en-US" sz="3600" dirty="0"/>
              <a:t>O</a:t>
            </a:r>
            <a:r>
              <a:rPr lang="en-US" sz="3600" baseline="-25000" dirty="0"/>
              <a:t>3</a:t>
            </a:r>
            <a:r>
              <a:rPr lang="en-US" sz="3600" dirty="0"/>
              <a:t> is a 2:3 iron-to-oxygen ratio</a:t>
            </a:r>
          </a:p>
        </p:txBody>
      </p:sp>
    </p:spTree>
    <p:extLst>
      <p:ext uri="{BB962C8B-B14F-4D97-AF65-F5344CB8AC3E}">
        <p14:creationId xmlns:p14="http://schemas.microsoft.com/office/powerpoint/2010/main" val="2296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1" y="185300"/>
            <a:ext cx="8204591" cy="77223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Structure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9" y="1190109"/>
            <a:ext cx="4598748" cy="2579466"/>
          </a:xfrm>
        </p:spPr>
        <p:txBody>
          <a:bodyPr>
            <a:normAutofit/>
          </a:bodyPr>
          <a:lstStyle/>
          <a:p>
            <a:r>
              <a:rPr lang="en-US" sz="3200" dirty="0"/>
              <a:t>Exist as a crystalline solid – a regular repeating arrangement of 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06" y="1794126"/>
            <a:ext cx="7702887" cy="3950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1" y="3769575"/>
            <a:ext cx="3901440" cy="27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54" y="221364"/>
            <a:ext cx="5181812" cy="7921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Learning Target #1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8" t="2265" r="483" b="994"/>
          <a:stretch/>
        </p:blipFill>
        <p:spPr>
          <a:xfrm>
            <a:off x="165254" y="1663546"/>
            <a:ext cx="11556356" cy="37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13" y="131670"/>
            <a:ext cx="8195964" cy="76360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Properties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58" y="895277"/>
            <a:ext cx="11370484" cy="577969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Crystalline solids at room temperature.</a:t>
            </a:r>
          </a:p>
          <a:p>
            <a:r>
              <a:rPr lang="en-US" sz="3800" dirty="0"/>
              <a:t>The alternating of + and – ions results in a very stable structure.</a:t>
            </a:r>
          </a:p>
          <a:p>
            <a:r>
              <a:rPr lang="en-US" sz="3800" dirty="0"/>
              <a:t>The electrostatic force between the ions is very strong.</a:t>
            </a:r>
          </a:p>
          <a:p>
            <a:r>
              <a:rPr lang="en-US" sz="3800" dirty="0"/>
              <a:t>Brittle when an external force is applied.</a:t>
            </a:r>
          </a:p>
          <a:p>
            <a:r>
              <a:rPr lang="en-US" sz="3800" dirty="0"/>
              <a:t>Very high melting points.</a:t>
            </a:r>
          </a:p>
          <a:p>
            <a:r>
              <a:rPr lang="en-US" sz="3800" dirty="0"/>
              <a:t>Conduct electric current when melted or dissolve.</a:t>
            </a:r>
          </a:p>
        </p:txBody>
      </p:sp>
    </p:spTree>
    <p:extLst>
      <p:ext uri="{BB962C8B-B14F-4D97-AF65-F5344CB8AC3E}">
        <p14:creationId xmlns:p14="http://schemas.microsoft.com/office/powerpoint/2010/main" val="33217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80" y="124915"/>
            <a:ext cx="5608040" cy="71236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Crystalline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89" y="923026"/>
            <a:ext cx="7419151" cy="574519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arrangement of ions in ionic compounds is an alternating of + and – ions, but the varying sizes of the atoms the number of electrons involved lead to varying internal structures.</a:t>
            </a:r>
          </a:p>
          <a:p>
            <a:r>
              <a:rPr lang="en-US" sz="3200" dirty="0"/>
              <a:t>Internal structures are summarized by an ion’s </a:t>
            </a:r>
            <a:r>
              <a:rPr lang="en-US" sz="3200" b="1" i="1" dirty="0"/>
              <a:t>coordination number</a:t>
            </a:r>
            <a:r>
              <a:rPr lang="en-US" sz="3200" dirty="0"/>
              <a:t>. That is the number of ions of opposite charge that surround it. In sodium chloride, they each have a coordination number of 6.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0" y="1513589"/>
            <a:ext cx="4175185" cy="39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7" y="245684"/>
            <a:ext cx="7238432" cy="7463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Other Crystalline Structures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7" y="1261558"/>
            <a:ext cx="3155618" cy="3000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/>
          <a:stretch/>
        </p:blipFill>
        <p:spPr>
          <a:xfrm>
            <a:off x="3842632" y="3118449"/>
            <a:ext cx="3463941" cy="3213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b="2792"/>
          <a:stretch/>
        </p:blipFill>
        <p:spPr>
          <a:xfrm>
            <a:off x="7746521" y="1385977"/>
            <a:ext cx="4012241" cy="34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2" y="99034"/>
            <a:ext cx="5815074" cy="13588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Conductivity When Melted and Dissolved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8" y="1457864"/>
            <a:ext cx="5780568" cy="5193102"/>
          </a:xfrm>
        </p:spPr>
        <p:txBody>
          <a:bodyPr>
            <a:normAutofit/>
          </a:bodyPr>
          <a:lstStyle/>
          <a:p>
            <a:r>
              <a:rPr lang="en-US" sz="3600" dirty="0"/>
              <a:t>Ionic compound separate into their ions when placed in water or  melted.</a:t>
            </a:r>
          </a:p>
          <a:p>
            <a:r>
              <a:rPr lang="en-US" sz="3600" dirty="0"/>
              <a:t>The ions are then capable of conducting an electric current as they orient within an electric field.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5" y="366540"/>
            <a:ext cx="5612230" cy="61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47" y="133541"/>
            <a:ext cx="4840289" cy="72910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Bonding in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27" y="1115965"/>
            <a:ext cx="11714991" cy="4943312"/>
          </a:xfrm>
        </p:spPr>
        <p:txBody>
          <a:bodyPr>
            <a:noAutofit/>
          </a:bodyPr>
          <a:lstStyle/>
          <a:p>
            <a:r>
              <a:rPr lang="en-US" sz="4000" dirty="0"/>
              <a:t>Valence e- in metals can be modeled as a </a:t>
            </a:r>
            <a:r>
              <a:rPr lang="en-US" sz="4000" i="1" dirty="0">
                <a:solidFill>
                  <a:srgbClr val="FFFF00"/>
                </a:solidFill>
              </a:rPr>
              <a:t>sea of electrons</a:t>
            </a:r>
            <a:r>
              <a:rPr lang="en-US" sz="4000" dirty="0"/>
              <a:t>.</a:t>
            </a:r>
          </a:p>
          <a:p>
            <a:pPr lvl="1"/>
            <a:r>
              <a:rPr lang="en-US" sz="3600" dirty="0"/>
              <a:t>They are mobile and change positions as needed.</a:t>
            </a:r>
          </a:p>
          <a:p>
            <a:r>
              <a:rPr lang="en-US" sz="3600" dirty="0"/>
              <a:t>Explains the physical properties of metals.</a:t>
            </a:r>
          </a:p>
          <a:p>
            <a:pPr lvl="1"/>
            <a:r>
              <a:rPr lang="en-US" sz="3600" dirty="0"/>
              <a:t>High melting points (strong electrostatic bonds).</a:t>
            </a:r>
          </a:p>
          <a:p>
            <a:pPr lvl="1"/>
            <a:r>
              <a:rPr lang="en-US" sz="3600" dirty="0"/>
              <a:t>Malleable and ductile.</a:t>
            </a:r>
          </a:p>
        </p:txBody>
      </p:sp>
    </p:spTree>
    <p:extLst>
      <p:ext uri="{BB962C8B-B14F-4D97-AF65-F5344CB8AC3E}">
        <p14:creationId xmlns:p14="http://schemas.microsoft.com/office/powerpoint/2010/main" val="13800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55" y="155263"/>
            <a:ext cx="4432665" cy="78117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Sea of Electrons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4234"/>
          <a:stretch/>
        </p:blipFill>
        <p:spPr>
          <a:xfrm>
            <a:off x="1773716" y="1164947"/>
            <a:ext cx="8129806" cy="5092633"/>
          </a:xfrm>
        </p:spPr>
      </p:pic>
    </p:spTree>
    <p:extLst>
      <p:ext uri="{BB962C8B-B14F-4D97-AF65-F5344CB8AC3E}">
        <p14:creationId xmlns:p14="http://schemas.microsoft.com/office/powerpoint/2010/main" val="39440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7" y="175499"/>
            <a:ext cx="4840289" cy="7921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Electron Insulation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3" y="1057619"/>
            <a:ext cx="3286297" cy="372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9024"/>
          <a:stretch/>
        </p:blipFill>
        <p:spPr>
          <a:xfrm>
            <a:off x="3820865" y="1677535"/>
            <a:ext cx="2311749" cy="506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00"/>
          <a:stretch/>
        </p:blipFill>
        <p:spPr>
          <a:xfrm>
            <a:off x="6132614" y="1677535"/>
            <a:ext cx="1479527" cy="440064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6389511" y="225673"/>
            <a:ext cx="965732" cy="69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00013 0.216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7.40741E-7 L -0.00078 0.094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171" y="258202"/>
            <a:ext cx="5897908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 Electron Insulation: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Ionic Compounds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4" y="1093084"/>
            <a:ext cx="2195282" cy="415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786" y="1093084"/>
            <a:ext cx="1431426" cy="4158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138" y="144247"/>
            <a:ext cx="159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Force</a:t>
            </a:r>
          </a:p>
        </p:txBody>
      </p:sp>
      <p:sp>
        <p:nvSpPr>
          <p:cNvPr id="7" name="Down Arrow 6"/>
          <p:cNvSpPr/>
          <p:nvPr/>
        </p:nvSpPr>
        <p:spPr>
          <a:xfrm>
            <a:off x="2785543" y="144247"/>
            <a:ext cx="579248" cy="814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5287" y="3061809"/>
            <a:ext cx="4671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Strong repulsion from like charges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010140" y="3404212"/>
            <a:ext cx="2505147" cy="3193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010140" y="3723529"/>
            <a:ext cx="2505147" cy="66171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8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013 0.1449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0 L -0.00013 0.2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9" y="177297"/>
            <a:ext cx="7792810" cy="726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Crystalline Structure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70" y="1469025"/>
            <a:ext cx="9709744" cy="4195481"/>
          </a:xfrm>
        </p:spPr>
        <p:txBody>
          <a:bodyPr>
            <a:normAutofit/>
          </a:bodyPr>
          <a:lstStyle/>
          <a:p>
            <a:r>
              <a:rPr lang="en-US" sz="4400" dirty="0"/>
              <a:t>Metal atoms are arranged in very compact and orderly patterns.</a:t>
            </a:r>
          </a:p>
          <a:p>
            <a:pPr lvl="1"/>
            <a:r>
              <a:rPr lang="en-US" sz="4000" dirty="0"/>
              <a:t>Body-centered cubic</a:t>
            </a:r>
          </a:p>
          <a:p>
            <a:pPr lvl="1"/>
            <a:r>
              <a:rPr lang="en-US" sz="4000" dirty="0"/>
              <a:t>Face-centered cubic</a:t>
            </a:r>
          </a:p>
          <a:p>
            <a:pPr lvl="1"/>
            <a:r>
              <a:rPr lang="en-US" sz="4000" dirty="0"/>
              <a:t>Hexagonal close-packed</a:t>
            </a:r>
          </a:p>
        </p:txBody>
      </p:sp>
    </p:spTree>
    <p:extLst>
      <p:ext uri="{BB962C8B-B14F-4D97-AF65-F5344CB8AC3E}">
        <p14:creationId xmlns:p14="http://schemas.microsoft.com/office/powerpoint/2010/main" val="24277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9" y="89161"/>
            <a:ext cx="7936027" cy="82523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Crystalline Structure of Metals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2" y="1107740"/>
            <a:ext cx="399097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3" y="3882355"/>
            <a:ext cx="380047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586" y="1206692"/>
            <a:ext cx="39814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936" y="4070734"/>
            <a:ext cx="3714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53" y="203336"/>
            <a:ext cx="9404723" cy="79419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Core and 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53" y="1149928"/>
            <a:ext cx="11448907" cy="5486400"/>
          </a:xfrm>
        </p:spPr>
        <p:txBody>
          <a:bodyPr>
            <a:normAutofit/>
          </a:bodyPr>
          <a:lstStyle/>
          <a:p>
            <a:r>
              <a:rPr lang="en-US" sz="4000" dirty="0"/>
              <a:t>The electrons are responsible for chemical properties of atoms are those in the </a:t>
            </a:r>
            <a:r>
              <a:rPr lang="en-US" sz="4000" b="1" dirty="0"/>
              <a:t>outer/highest</a:t>
            </a:r>
            <a:r>
              <a:rPr lang="en-US" sz="4000" dirty="0"/>
              <a:t> energy level (principle quantum number </a:t>
            </a:r>
            <a:r>
              <a:rPr lang="en-US" sz="4000" b="1" i="1" dirty="0"/>
              <a:t>n</a:t>
            </a:r>
            <a:r>
              <a:rPr lang="en-US" sz="4000" dirty="0"/>
              <a:t>).</a:t>
            </a:r>
          </a:p>
          <a:p>
            <a:r>
              <a:rPr lang="en-US" sz="4000" b="1" u="sng" dirty="0"/>
              <a:t>Valence e</a:t>
            </a:r>
            <a:r>
              <a:rPr lang="en-US" sz="4000" b="1" u="sng" baseline="30000" dirty="0"/>
              <a:t>-</a:t>
            </a:r>
            <a:r>
              <a:rPr lang="en-US" sz="4000" dirty="0"/>
              <a:t>: The </a:t>
            </a:r>
            <a:r>
              <a:rPr lang="en-US" sz="4000" b="1" i="1" dirty="0"/>
              <a:t>s</a:t>
            </a:r>
            <a:r>
              <a:rPr lang="en-US" sz="4000" dirty="0"/>
              <a:t> and </a:t>
            </a:r>
            <a:r>
              <a:rPr lang="en-US" sz="4000" b="1" i="1" dirty="0"/>
              <a:t>p</a:t>
            </a:r>
            <a:r>
              <a:rPr lang="en-US" sz="4000" dirty="0"/>
              <a:t> orbital electrons in the highest energy level.</a:t>
            </a:r>
          </a:p>
          <a:p>
            <a:r>
              <a:rPr lang="en-US" sz="4000" b="1" u="sng" dirty="0"/>
              <a:t>Core e</a:t>
            </a:r>
            <a:r>
              <a:rPr lang="en-US" sz="4000" b="1" u="sng" baseline="30000" dirty="0"/>
              <a:t>-</a:t>
            </a:r>
            <a:r>
              <a:rPr lang="en-US" sz="4000" dirty="0"/>
              <a:t>: All the electrons in the energy levels below the highest.</a:t>
            </a:r>
          </a:p>
        </p:txBody>
      </p:sp>
    </p:spTree>
    <p:extLst>
      <p:ext uri="{BB962C8B-B14F-4D97-AF65-F5344CB8AC3E}">
        <p14:creationId xmlns:p14="http://schemas.microsoft.com/office/powerpoint/2010/main" val="35561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69" y="89161"/>
            <a:ext cx="7936027" cy="82523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Crystalline Structure of Metals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7" y="914400"/>
            <a:ext cx="5690194" cy="360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314" y="2532395"/>
            <a:ext cx="4685613" cy="33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5" y="133229"/>
            <a:ext cx="1755566" cy="7921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Alloys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" y="1050383"/>
            <a:ext cx="6300023" cy="5306350"/>
          </a:xfrm>
        </p:spPr>
        <p:txBody>
          <a:bodyPr>
            <a:normAutofit/>
          </a:bodyPr>
          <a:lstStyle/>
          <a:p>
            <a:r>
              <a:rPr lang="en-US" sz="3600" dirty="0"/>
              <a:t>Alloys are physical mixtures composed of two or more elements, at least one of which is a metal.</a:t>
            </a:r>
          </a:p>
          <a:p>
            <a:r>
              <a:rPr lang="en-US" sz="3600" dirty="0"/>
              <a:t>Important because their properties are often superior to those of their components.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06" y="373541"/>
            <a:ext cx="3205908" cy="62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70" y="199330"/>
            <a:ext cx="7363152" cy="86930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Shorthand e</a:t>
            </a:r>
            <a:r>
              <a:rPr lang="en-US" baseline="30000" dirty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98" y="1044311"/>
            <a:ext cx="11488968" cy="1648750"/>
          </a:xfrm>
        </p:spPr>
        <p:txBody>
          <a:bodyPr>
            <a:normAutofit/>
          </a:bodyPr>
          <a:lstStyle/>
          <a:p>
            <a:r>
              <a:rPr lang="en-US" sz="3200" dirty="0"/>
              <a:t>The first part of the electron configuration is represented by the preceding noble gas in square brackets.  Ex. [Kr]5s</a:t>
            </a:r>
            <a:r>
              <a:rPr lang="en-US" sz="3200" baseline="30000" dirty="0"/>
              <a:t>2</a:t>
            </a:r>
            <a:r>
              <a:rPr lang="en-US" sz="3200" dirty="0"/>
              <a:t>4d</a:t>
            </a:r>
            <a:r>
              <a:rPr lang="en-US" sz="3200" baseline="30000" dirty="0"/>
              <a:t>8</a:t>
            </a:r>
            <a:r>
              <a:rPr lang="en-US" sz="3200" dirty="0"/>
              <a:t> would be for Palladium.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9309" y="2883226"/>
            <a:ext cx="742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Pd = 1s</a:t>
            </a:r>
            <a:r>
              <a:rPr lang="en-US" sz="3200" baseline="30000" dirty="0"/>
              <a:t>2</a:t>
            </a:r>
            <a:r>
              <a:rPr lang="en-US" sz="3200" dirty="0"/>
              <a:t>2s</a:t>
            </a:r>
            <a:r>
              <a:rPr lang="en-US" sz="3200" baseline="30000" dirty="0"/>
              <a:t>2</a:t>
            </a:r>
            <a:r>
              <a:rPr lang="en-US" sz="3200" dirty="0"/>
              <a:t>2p</a:t>
            </a:r>
            <a:r>
              <a:rPr lang="en-US" sz="3200" baseline="30000" dirty="0"/>
              <a:t>6</a:t>
            </a:r>
            <a:r>
              <a:rPr lang="en-US" sz="3200" dirty="0"/>
              <a:t>3s</a:t>
            </a:r>
            <a:r>
              <a:rPr lang="en-US" sz="3200" baseline="30000" dirty="0"/>
              <a:t>2</a:t>
            </a:r>
            <a:r>
              <a:rPr lang="en-US" sz="3200" dirty="0"/>
              <a:t>3p</a:t>
            </a:r>
            <a:r>
              <a:rPr lang="en-US" sz="3200" baseline="30000" dirty="0"/>
              <a:t>6</a:t>
            </a:r>
            <a:r>
              <a:rPr lang="en-US" sz="3200" dirty="0"/>
              <a:t>4s</a:t>
            </a:r>
            <a:r>
              <a:rPr lang="en-US" sz="3200" baseline="30000" dirty="0"/>
              <a:t>2</a:t>
            </a:r>
            <a:r>
              <a:rPr lang="en-US" sz="3200" dirty="0"/>
              <a:t>3d</a:t>
            </a:r>
            <a:r>
              <a:rPr lang="en-US" sz="3200" baseline="30000" dirty="0"/>
              <a:t>10</a:t>
            </a:r>
            <a:r>
              <a:rPr lang="en-US" sz="3200" dirty="0"/>
              <a:t>4p</a:t>
            </a:r>
            <a:r>
              <a:rPr lang="en-US" sz="3200" baseline="30000" dirty="0"/>
              <a:t>6</a:t>
            </a:r>
            <a:r>
              <a:rPr lang="en-US" sz="3200" dirty="0"/>
              <a:t>5s</a:t>
            </a:r>
            <a:r>
              <a:rPr lang="en-US" sz="3200" baseline="30000" dirty="0"/>
              <a:t>2</a:t>
            </a:r>
            <a:r>
              <a:rPr lang="en-US" sz="3200" dirty="0"/>
              <a:t>4d</a:t>
            </a:r>
            <a:r>
              <a:rPr lang="en-US" sz="3200" baseline="30000" dirty="0"/>
              <a:t>8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4728993" y="1300433"/>
            <a:ext cx="572877" cy="4908014"/>
          </a:xfrm>
          <a:prstGeom prst="leftBrace">
            <a:avLst>
              <a:gd name="adj1" fmla="val 66827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4974" y="4040879"/>
            <a:ext cx="308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Krypton’s e</a:t>
            </a:r>
            <a:r>
              <a:rPr lang="en-US" sz="3200" baseline="30000" dirty="0"/>
              <a:t>-</a:t>
            </a:r>
            <a:r>
              <a:rPr lang="en-US" sz="3200" dirty="0"/>
              <a:t> Configuration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5625" y="5216967"/>
            <a:ext cx="311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Pd = [Kr]5s</a:t>
            </a:r>
            <a:r>
              <a:rPr lang="en-US" sz="3200" baseline="30000" dirty="0"/>
              <a:t>2</a:t>
            </a:r>
            <a:r>
              <a:rPr lang="en-US" sz="3200" dirty="0"/>
              <a:t>4d</a:t>
            </a:r>
            <a:r>
              <a:rPr lang="en-US" sz="3200" baseline="30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19665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0" y="188313"/>
            <a:ext cx="6250448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Compounds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10" y="1204337"/>
            <a:ext cx="5541833" cy="496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572" y="1204337"/>
            <a:ext cx="5579240" cy="50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8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2" y="177297"/>
            <a:ext cx="6283499" cy="80320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47" y="1336821"/>
            <a:ext cx="11643204" cy="4733473"/>
          </a:xfrm>
        </p:spPr>
        <p:txBody>
          <a:bodyPr>
            <a:normAutofit/>
          </a:bodyPr>
          <a:lstStyle/>
          <a:p>
            <a:r>
              <a:rPr lang="en-US" sz="4000" dirty="0"/>
              <a:t>Formed through the sharing of electrons between non-metal atoms.</a:t>
            </a:r>
          </a:p>
          <a:p>
            <a:r>
              <a:rPr lang="en-US" sz="4000" dirty="0"/>
              <a:t>A bond formed through the sharing of electrons is called a </a:t>
            </a:r>
            <a:r>
              <a:rPr lang="en-US" sz="4000" dirty="0">
                <a:solidFill>
                  <a:srgbClr val="FFFF00"/>
                </a:solidFill>
              </a:rPr>
              <a:t>covalent bond</a:t>
            </a:r>
            <a:r>
              <a:rPr lang="en-US" sz="4000" dirty="0"/>
              <a:t>.</a:t>
            </a:r>
          </a:p>
          <a:p>
            <a:r>
              <a:rPr lang="en-US" sz="4000" dirty="0"/>
              <a:t>Exist as individual molecules with a chemical formula.</a:t>
            </a:r>
          </a:p>
          <a:p>
            <a:pPr lvl="1"/>
            <a:r>
              <a:rPr lang="en-US" sz="3600" dirty="0"/>
              <a:t>CH</a:t>
            </a:r>
            <a:r>
              <a:rPr lang="en-US" sz="3600" baseline="-25000" dirty="0"/>
              <a:t>4</a:t>
            </a:r>
            <a:r>
              <a:rPr lang="en-US" sz="3600" dirty="0"/>
              <a:t>, CO</a:t>
            </a:r>
            <a:r>
              <a:rPr lang="en-US" sz="3600" baseline="-25000" dirty="0"/>
              <a:t>2</a:t>
            </a:r>
            <a:r>
              <a:rPr lang="en-US" sz="3600" dirty="0"/>
              <a:t>, N</a:t>
            </a:r>
            <a:r>
              <a:rPr lang="en-US" sz="3600" baseline="-25000" dirty="0"/>
              <a:t>2</a:t>
            </a:r>
            <a:r>
              <a:rPr lang="en-US" sz="3600" dirty="0"/>
              <a:t>O, CO</a:t>
            </a:r>
          </a:p>
        </p:txBody>
      </p:sp>
    </p:spTree>
    <p:extLst>
      <p:ext uri="{BB962C8B-B14F-4D97-AF65-F5344CB8AC3E}">
        <p14:creationId xmlns:p14="http://schemas.microsoft.com/office/powerpoint/2010/main" val="41357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2" y="155262"/>
            <a:ext cx="9533475" cy="8362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5643"/>
            <a:ext cx="7954178" cy="5368376"/>
          </a:xfrm>
        </p:spPr>
        <p:txBody>
          <a:bodyPr>
            <a:normAutofit/>
          </a:bodyPr>
          <a:lstStyle/>
          <a:p>
            <a:r>
              <a:rPr lang="en-US" sz="4000" dirty="0"/>
              <a:t>Relatively low melting and boiling points.</a:t>
            </a:r>
          </a:p>
          <a:p>
            <a:pPr lvl="1"/>
            <a:r>
              <a:rPr lang="en-US" sz="3600" dirty="0"/>
              <a:t>Many are liquids or gases at room temperatures.</a:t>
            </a:r>
          </a:p>
          <a:p>
            <a:pPr lvl="1"/>
            <a:r>
              <a:rPr lang="en-US" sz="3600" dirty="0"/>
              <a:t>Exist as individual molecules.</a:t>
            </a:r>
          </a:p>
          <a:p>
            <a:r>
              <a:rPr lang="en-US" sz="3800" dirty="0"/>
              <a:t>Commonly represented with a molecular formula (how many of each atom). CH</a:t>
            </a:r>
            <a:r>
              <a:rPr lang="en-US" sz="3800" baseline="-25000" dirty="0"/>
              <a:t>4</a:t>
            </a:r>
            <a:r>
              <a:rPr lang="en-US" sz="3800" dirty="0"/>
              <a:t>, N</a:t>
            </a:r>
            <a:r>
              <a:rPr lang="en-US" sz="3800" baseline="-25000" dirty="0"/>
              <a:t>2</a:t>
            </a:r>
            <a:r>
              <a:rPr lang="en-US" sz="3800" dirty="0"/>
              <a:t>O, H</a:t>
            </a:r>
            <a:r>
              <a:rPr lang="en-US" sz="3800" baseline="-25000" dirty="0"/>
              <a:t>2</a:t>
            </a:r>
            <a:r>
              <a:rPr lang="en-US" sz="3800" dirty="0"/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44" y="1583267"/>
            <a:ext cx="4387875" cy="43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1" y="122212"/>
            <a:ext cx="9797880" cy="7701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Representing Molecular Compounds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049" y="1129316"/>
            <a:ext cx="8026473" cy="54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23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1" y="177297"/>
            <a:ext cx="4653002" cy="8362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27" y="1233889"/>
            <a:ext cx="11720322" cy="5188945"/>
          </a:xfrm>
        </p:spPr>
        <p:txBody>
          <a:bodyPr>
            <a:normAutofit/>
          </a:bodyPr>
          <a:lstStyle/>
          <a:p>
            <a:r>
              <a:rPr lang="en-US" sz="3600" dirty="0"/>
              <a:t>A covalent bond is formed when electrons are shared between two non-metals.</a:t>
            </a:r>
          </a:p>
          <a:p>
            <a:r>
              <a:rPr lang="en-US" sz="3600" dirty="0"/>
              <a:t>Occurs so that atoms can attain the electron configuration of a noble gas (octet rule).</a:t>
            </a:r>
          </a:p>
          <a:p>
            <a:r>
              <a:rPr lang="en-US" sz="3600" dirty="0"/>
              <a:t>Single covalent bond</a:t>
            </a:r>
          </a:p>
          <a:p>
            <a:r>
              <a:rPr lang="en-US" sz="3600" dirty="0"/>
              <a:t>Double covalent bond (second strongest)</a:t>
            </a:r>
          </a:p>
          <a:p>
            <a:r>
              <a:rPr lang="en-US" sz="3600" dirty="0"/>
              <a:t>Triple covalent bond (strongest)</a:t>
            </a:r>
          </a:p>
          <a:p>
            <a:r>
              <a:rPr lang="en-US" sz="3600" dirty="0"/>
              <a:t>Coordinate covalent bond</a:t>
            </a:r>
          </a:p>
        </p:txBody>
      </p:sp>
    </p:spTree>
    <p:extLst>
      <p:ext uri="{BB962C8B-B14F-4D97-AF65-F5344CB8AC3E}">
        <p14:creationId xmlns:p14="http://schemas.microsoft.com/office/powerpoint/2010/main" val="13543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66279"/>
            <a:ext cx="6217397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Single 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18" y="1094451"/>
            <a:ext cx="11780916" cy="1902137"/>
          </a:xfrm>
        </p:spPr>
        <p:txBody>
          <a:bodyPr>
            <a:normAutofit/>
          </a:bodyPr>
          <a:lstStyle/>
          <a:p>
            <a:r>
              <a:rPr lang="en-US" sz="3600" dirty="0"/>
              <a:t>Two atoms held together by share one pair of electrons.</a:t>
            </a:r>
          </a:p>
          <a:p>
            <a:pPr lvl="1"/>
            <a:r>
              <a:rPr lang="en-US" sz="3400" dirty="0"/>
              <a:t>Each atom supplies one electron for a total of two.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56" t="13240" b="8850"/>
          <a:stretch/>
        </p:blipFill>
        <p:spPr>
          <a:xfrm>
            <a:off x="128318" y="2996588"/>
            <a:ext cx="8031651" cy="168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569" y="3418706"/>
            <a:ext cx="1782286" cy="2811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424" t="8824" r="2626" b="10426"/>
          <a:stretch/>
        </p:blipFill>
        <p:spPr>
          <a:xfrm>
            <a:off x="4406748" y="4824323"/>
            <a:ext cx="2214390" cy="14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8" y="188313"/>
            <a:ext cx="10172454" cy="814222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Single Covalent Bond: Structural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8" y="1002535"/>
            <a:ext cx="4504931" cy="5475383"/>
          </a:xfrm>
        </p:spPr>
        <p:txBody>
          <a:bodyPr>
            <a:noAutofit/>
          </a:bodyPr>
          <a:lstStyle/>
          <a:p>
            <a:r>
              <a:rPr lang="en-US" sz="3400" dirty="0"/>
              <a:t>Fluorine needs one more electron to complete the octet; which it can get from another fluorine atom.</a:t>
            </a:r>
          </a:p>
          <a:p>
            <a:r>
              <a:rPr lang="en-US" sz="3400" dirty="0"/>
              <a:t>Structural formula: Covalent bonds are represented as dashed lines.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461" y="1219092"/>
            <a:ext cx="6807908" cy="1476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74" y="2877374"/>
            <a:ext cx="4078881" cy="2141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612"/>
          <a:stretch/>
        </p:blipFill>
        <p:spPr>
          <a:xfrm>
            <a:off x="4666299" y="4239629"/>
            <a:ext cx="1787864" cy="19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84" y="111896"/>
            <a:ext cx="9063154" cy="1342831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Modeling Valence Electrons: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Electron Dot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84" y="1454726"/>
            <a:ext cx="11648412" cy="5195455"/>
          </a:xfrm>
        </p:spPr>
        <p:txBody>
          <a:bodyPr>
            <a:noAutofit/>
          </a:bodyPr>
          <a:lstStyle/>
          <a:p>
            <a:r>
              <a:rPr lang="en-US" sz="3200" dirty="0"/>
              <a:t>Electron dot structures are used to represent the valence electrons in a atom. </a:t>
            </a:r>
          </a:p>
          <a:p>
            <a:pPr lvl="1"/>
            <a:r>
              <a:rPr lang="en-US" sz="2800" dirty="0"/>
              <a:t>They are represented as dots on the top, bottom an sides of an element symbol.</a:t>
            </a:r>
          </a:p>
          <a:p>
            <a:r>
              <a:rPr lang="en-US" sz="3200" dirty="0"/>
              <a:t>When creating an electron dot structure, place a dot at one of the sides of the element and continue placing dots around the symbol but not pairing them up until you have to (Hund’s rule)</a:t>
            </a:r>
          </a:p>
          <a:p>
            <a:pPr lvl="1"/>
            <a:r>
              <a:rPr lang="en-US" sz="2800" dirty="0"/>
              <a:t>This is very important because the bonds that form incorporate paired and unpaired electrons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16485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1" y="177297"/>
            <a:ext cx="7374169" cy="86930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Unshared Pairs of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1" y="1237669"/>
            <a:ext cx="11714815" cy="277247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Atoms want to have 8 electrons, but they don’t all have to partake in covalent bonding.</a:t>
            </a:r>
          </a:p>
          <a:p>
            <a:r>
              <a:rPr lang="en-US" sz="3200" dirty="0"/>
              <a:t>Such pairs of electrons are called </a:t>
            </a:r>
            <a:r>
              <a:rPr lang="en-US" sz="3200" dirty="0">
                <a:solidFill>
                  <a:srgbClr val="FFFF00"/>
                </a:solidFill>
              </a:rPr>
              <a:t>unshared pairs</a:t>
            </a:r>
            <a:r>
              <a:rPr lang="en-US" sz="3200" dirty="0"/>
              <a:t>.</a:t>
            </a:r>
          </a:p>
          <a:p>
            <a:r>
              <a:rPr lang="en-US" sz="3200" dirty="0"/>
              <a:t>Influence other aspects of the molecule like its shape and interaction with its brethren molecules.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" y="4010139"/>
            <a:ext cx="7249096" cy="169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649" y="4010140"/>
            <a:ext cx="2995814" cy="17076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36395" y="4098276"/>
            <a:ext cx="176269" cy="4114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24529" y="3980790"/>
            <a:ext cx="396607" cy="2349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1136" y="2732183"/>
            <a:ext cx="1850835" cy="12486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680" y="4019401"/>
            <a:ext cx="1737285" cy="16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1" y="518819"/>
            <a:ext cx="2361494" cy="80320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8519" y="2335576"/>
            <a:ext cx="5384714" cy="13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34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9" y="322243"/>
            <a:ext cx="6118246" cy="69303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Double 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19" y="1314789"/>
            <a:ext cx="11913117" cy="1351294"/>
          </a:xfrm>
        </p:spPr>
        <p:txBody>
          <a:bodyPr>
            <a:normAutofit/>
          </a:bodyPr>
          <a:lstStyle/>
          <a:p>
            <a:r>
              <a:rPr lang="en-US" sz="3600" dirty="0"/>
              <a:t>Atoms share two electrons each, for a total of four, creating two pairs of electrons. Ex: CO</a:t>
            </a:r>
            <a:r>
              <a:rPr lang="en-US" sz="3600" baseline="-250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7007" y="3028111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6017609" y="369409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33523" y="409008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94222" y="303184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8104" y="466555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27646" y="3023308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sp>
        <p:nvSpPr>
          <p:cNvPr id="11" name="Oval 10"/>
          <p:cNvSpPr/>
          <p:nvPr/>
        </p:nvSpPr>
        <p:spPr>
          <a:xfrm>
            <a:off x="2991768" y="474040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44915" y="474040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79604" y="408261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77522" y="302944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22593" y="409008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10524" y="363339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06368" y="2967954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sp>
        <p:nvSpPr>
          <p:cNvPr id="18" name="Oval 17"/>
          <p:cNvSpPr/>
          <p:nvPr/>
        </p:nvSpPr>
        <p:spPr>
          <a:xfrm>
            <a:off x="7770490" y="468505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23637" y="468505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72901" y="358433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56244" y="297409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03116" y="397777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32300" y="407625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8713" y="5200241"/>
            <a:ext cx="11913117" cy="135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/>
              <a:t>Remember, only unpaired electrons will be contributed from each atom to form a bond.</a:t>
            </a:r>
            <a:endParaRPr lang="en-US" sz="36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5846544" y="3344449"/>
            <a:ext cx="1305818" cy="1152395"/>
          </a:xfrm>
          <a:prstGeom prst="rect">
            <a:avLst/>
          </a:prstGeom>
          <a:solidFill>
            <a:srgbClr val="C00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28104" y="2413670"/>
            <a:ext cx="295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Double Bond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3463" y="3402086"/>
            <a:ext cx="1188849" cy="1128160"/>
          </a:xfrm>
          <a:prstGeom prst="rect">
            <a:avLst/>
          </a:prstGeom>
          <a:solidFill>
            <a:srgbClr val="C00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0101" y="2747670"/>
            <a:ext cx="295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Double Bond</a:t>
            </a:r>
          </a:p>
        </p:txBody>
      </p:sp>
    </p:spTree>
    <p:extLst>
      <p:ext uri="{BB962C8B-B14F-4D97-AF65-F5344CB8AC3E}">
        <p14:creationId xmlns:p14="http://schemas.microsoft.com/office/powerpoint/2010/main" val="11291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6641 -0.08426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7 0 L -0.07174 0.1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6615 0.09699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1.85185E-6 L 0.05664 0.10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10" grpId="0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/>
      <p:bldP spid="2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0" y="139567"/>
            <a:ext cx="5717111" cy="69967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Triple 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70" y="1151947"/>
            <a:ext cx="11804760" cy="1354161"/>
          </a:xfrm>
        </p:spPr>
        <p:txBody>
          <a:bodyPr>
            <a:normAutofit/>
          </a:bodyPr>
          <a:lstStyle/>
          <a:p>
            <a:r>
              <a:rPr lang="en-US" sz="3600" dirty="0"/>
              <a:t>Two atoms each provide three electrons, for a total of six, to create the triple bond.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8446" y="2990209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N</a:t>
            </a:r>
          </a:p>
        </p:txBody>
      </p:sp>
      <p:sp>
        <p:nvSpPr>
          <p:cNvPr id="8" name="Oval 7"/>
          <p:cNvSpPr/>
          <p:nvPr/>
        </p:nvSpPr>
        <p:spPr>
          <a:xfrm>
            <a:off x="6733039" y="288621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09513" y="380892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08968" y="462764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08425" y="380892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4538" y="288621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29756" y="2971342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N</a:t>
            </a:r>
          </a:p>
        </p:txBody>
      </p:sp>
      <p:sp>
        <p:nvSpPr>
          <p:cNvPr id="14" name="Oval 13"/>
          <p:cNvSpPr/>
          <p:nvPr/>
        </p:nvSpPr>
        <p:spPr>
          <a:xfrm>
            <a:off x="3954349" y="286735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30823" y="379006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30278" y="460878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29735" y="379006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25848" y="286734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59291" y="3217839"/>
            <a:ext cx="1549153" cy="1428521"/>
          </a:xfrm>
          <a:prstGeom prst="rect">
            <a:avLst/>
          </a:prstGeom>
          <a:solidFill>
            <a:srgbClr val="C000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8594" y="2500204"/>
            <a:ext cx="2435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Triple Bond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576" y="2794287"/>
            <a:ext cx="3987254" cy="7568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086" y="3790061"/>
            <a:ext cx="4022793" cy="20378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47" y="4220671"/>
            <a:ext cx="2609112" cy="18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14895 -0.053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7.40741E-7 L -0.14753 -0.056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6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4.07407E-6 L 0.07396 -0.064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3.7037E-6 L -0.0737 -0.061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  <p:bldP spid="2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5" y="155263"/>
            <a:ext cx="7506371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Coordinate Covalent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5" y="1083433"/>
            <a:ext cx="11566086" cy="1307227"/>
          </a:xfrm>
        </p:spPr>
        <p:txBody>
          <a:bodyPr>
            <a:normAutofit/>
          </a:bodyPr>
          <a:lstStyle/>
          <a:p>
            <a:r>
              <a:rPr lang="en-US" sz="3600" dirty="0"/>
              <a:t>A bond in which one atom contributes both bonding electrons required for a covalent bond.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040" y="2743430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648521" y="388511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4069" y="2870354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sp>
        <p:nvSpPr>
          <p:cNvPr id="7" name="Oval 6"/>
          <p:cNvSpPr/>
          <p:nvPr/>
        </p:nvSpPr>
        <p:spPr>
          <a:xfrm>
            <a:off x="4450814" y="391368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62508" y="276545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68808" y="438086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833" y="389906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58075" y="449635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00928" y="450467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8303" y="293149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5578" y="389973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79125" y="357732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9335" y="5469596"/>
            <a:ext cx="11566086" cy="13072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/>
              <a:t>Oxygen has no more unpaired electrons.</a:t>
            </a:r>
          </a:p>
          <a:p>
            <a:r>
              <a:rPr lang="en-US" sz="3600" dirty="0"/>
              <a:t>However, being awesome, it will share a full pair!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3243" y="2790942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67648" y="2858916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544776" y="3801378"/>
            <a:ext cx="12228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44776" y="4025985"/>
            <a:ext cx="122287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442780" y="3577326"/>
            <a:ext cx="132486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32484" y="381782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32484" y="344984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092516" y="389949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092516" y="353152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868303" y="969485"/>
            <a:ext cx="4151977" cy="2480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5976 -0.118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0 L -0.08815 0.086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08815 -0.197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1.85185E-6 L -0.1069 -0.198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6784 0.1018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20" grpId="0" build="p"/>
      <p:bldP spid="22" grpId="0"/>
      <p:bldP spid="23" grpId="0"/>
      <p:bldP spid="29" grpId="0" animBg="1"/>
      <p:bldP spid="30" grpId="0" animBg="1"/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9" y="188313"/>
            <a:ext cx="4267412" cy="7701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Polyatomic 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319" y="1145755"/>
            <a:ext cx="11703797" cy="1013552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Atoms that covalently bond together to have an ionic charge. Ex: SO</a:t>
            </a:r>
            <a:r>
              <a:rPr lang="en-US" sz="3600" baseline="-25000" dirty="0"/>
              <a:t>3</a:t>
            </a:r>
            <a:r>
              <a:rPr lang="en-US" sz="3600" baseline="30000" dirty="0"/>
              <a:t>2-</a:t>
            </a:r>
            <a:r>
              <a:rPr lang="en-US" sz="3600" dirty="0"/>
              <a:t>, often have a </a:t>
            </a:r>
            <a:r>
              <a:rPr lang="en-US" sz="3600" dirty="0">
                <a:solidFill>
                  <a:srgbClr val="FFFF00"/>
                </a:solidFill>
              </a:rPr>
              <a:t>coordinate covalent bond</a:t>
            </a:r>
            <a:r>
              <a:rPr lang="en-US" sz="3600" dirty="0"/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436140" y="2725146"/>
            <a:ext cx="1450003" cy="1365972"/>
            <a:chOff x="1436140" y="2725146"/>
            <a:chExt cx="1450003" cy="1365972"/>
          </a:xfrm>
        </p:grpSpPr>
        <p:sp>
          <p:nvSpPr>
            <p:cNvPr id="7" name="TextBox 6"/>
            <p:cNvSpPr txBox="1"/>
            <p:nvPr/>
          </p:nvSpPr>
          <p:spPr>
            <a:xfrm>
              <a:off x="1634039" y="2734368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657652" y="339608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32650" y="272514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436140" y="313187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436140" y="348253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61141" y="386650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56862" y="272514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27469" y="5058037"/>
            <a:ext cx="1450003" cy="1356750"/>
            <a:chOff x="4827469" y="5058037"/>
            <a:chExt cx="1450003" cy="1356750"/>
          </a:xfrm>
        </p:grpSpPr>
        <p:sp>
          <p:nvSpPr>
            <p:cNvPr id="14" name="TextBox 13"/>
            <p:cNvSpPr txBox="1"/>
            <p:nvPr/>
          </p:nvSpPr>
          <p:spPr>
            <a:xfrm>
              <a:off x="5025368" y="5058037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048981" y="571975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609384" y="505803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27469" y="545554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27469" y="580620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52470" y="619017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31004" y="538037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9013174" y="315117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839687" y="387150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9165922" y="2745275"/>
            <a:ext cx="1252852" cy="1332661"/>
            <a:chOff x="9211821" y="2754236"/>
            <a:chExt cx="1252852" cy="1332661"/>
          </a:xfrm>
        </p:grpSpPr>
        <p:sp>
          <p:nvSpPr>
            <p:cNvPr id="21" name="TextBox 20"/>
            <p:cNvSpPr txBox="1"/>
            <p:nvPr/>
          </p:nvSpPr>
          <p:spPr>
            <a:xfrm>
              <a:off x="9211821" y="2763458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0235434" y="342517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9510432" y="275423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236182" y="311499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834644" y="275423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0361" y="2699830"/>
            <a:ext cx="1220662" cy="1505360"/>
            <a:chOff x="5030361" y="2699830"/>
            <a:chExt cx="1220662" cy="1505360"/>
          </a:xfrm>
        </p:grpSpPr>
        <p:sp>
          <p:nvSpPr>
            <p:cNvPr id="28" name="TextBox 27"/>
            <p:cNvSpPr txBox="1"/>
            <p:nvPr/>
          </p:nvSpPr>
          <p:spPr>
            <a:xfrm>
              <a:off x="5228260" y="2743590"/>
              <a:ext cx="6228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022532" y="319486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23980" y="269983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30361" y="314109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002971" y="353424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380893" y="398058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666727" y="2699830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277533" y="481687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77532" y="517034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56249" y="4872542"/>
            <a:ext cx="349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Sulfur has 8e-</a:t>
            </a:r>
          </a:p>
          <a:p>
            <a:r>
              <a:rPr lang="en-US" sz="2000" dirty="0"/>
              <a:t>Clue that a coordinate covalent bond is required</a:t>
            </a:r>
          </a:p>
        </p:txBody>
      </p:sp>
      <p:sp>
        <p:nvSpPr>
          <p:cNvPr id="43" name="Left Bracket 42"/>
          <p:cNvSpPr/>
          <p:nvPr/>
        </p:nvSpPr>
        <p:spPr>
          <a:xfrm>
            <a:off x="3611797" y="2474528"/>
            <a:ext cx="374574" cy="2981013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ket 43"/>
          <p:cNvSpPr/>
          <p:nvPr/>
        </p:nvSpPr>
        <p:spPr>
          <a:xfrm rot="10800000">
            <a:off x="7254778" y="2423107"/>
            <a:ext cx="374574" cy="2859538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60087" y="2056278"/>
            <a:ext cx="66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1668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19219 0.015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00833 -0.15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4206 0.1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5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25 2.96296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392 0.000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21354 0.104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0.31667 -0.125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40925 -0.013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6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35" grpId="0" animBg="1"/>
      <p:bldP spid="35" grpId="1" animBg="1"/>
      <p:bldP spid="36" grpId="0" animBg="1"/>
      <p:bldP spid="36" grpId="1" animBg="1"/>
      <p:bldP spid="39" grpId="0"/>
      <p:bldP spid="39" grpId="1"/>
      <p:bldP spid="43" grpId="0" animBg="1"/>
      <p:bldP spid="44" grpId="0" animBg="1"/>
      <p:bldP spid="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07" y="177297"/>
            <a:ext cx="5688588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Polyatomic Ion: SO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baseline="30000" dirty="0">
                <a:solidFill>
                  <a:srgbClr val="FFFF00"/>
                </a:solidFill>
              </a:rPr>
              <a:t>2-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Structural Diagram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90767" y="2315726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S</a:t>
            </a:r>
          </a:p>
        </p:txBody>
      </p:sp>
      <p:sp>
        <p:nvSpPr>
          <p:cNvPr id="8" name="Oval 7"/>
          <p:cNvSpPr/>
          <p:nvPr/>
        </p:nvSpPr>
        <p:spPr>
          <a:xfrm>
            <a:off x="5745877" y="220342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6933" y="220341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047362" y="2203416"/>
            <a:ext cx="1284701" cy="1323442"/>
            <a:chOff x="6005536" y="2315723"/>
            <a:chExt cx="1284701" cy="1323442"/>
          </a:xfrm>
        </p:grpSpPr>
        <p:sp>
          <p:nvSpPr>
            <p:cNvPr id="5" name="TextBox 4"/>
            <p:cNvSpPr txBox="1"/>
            <p:nvPr/>
          </p:nvSpPr>
          <p:spPr>
            <a:xfrm>
              <a:off x="6005536" y="2315726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270723" y="2315723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55856" y="2315723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059741" y="269423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61746" y="297744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588058" y="341455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67217" y="341455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5400000">
            <a:off x="5374582" y="4076586"/>
            <a:ext cx="1284701" cy="1323442"/>
            <a:chOff x="4465261" y="3944383"/>
            <a:chExt cx="1284701" cy="1323442"/>
          </a:xfrm>
        </p:grpSpPr>
        <p:sp>
          <p:nvSpPr>
            <p:cNvPr id="16" name="TextBox 15"/>
            <p:cNvSpPr txBox="1"/>
            <p:nvPr/>
          </p:nvSpPr>
          <p:spPr>
            <a:xfrm>
              <a:off x="4465261" y="3944386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730448" y="3944383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015581" y="3944383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519466" y="432289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521471" y="460610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47783" y="504321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726942" y="504321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3659238" y="2203416"/>
            <a:ext cx="1284701" cy="1323442"/>
            <a:chOff x="2634669" y="2203416"/>
            <a:chExt cx="1284701" cy="1323442"/>
          </a:xfrm>
        </p:grpSpPr>
        <p:sp>
          <p:nvSpPr>
            <p:cNvPr id="23" name="TextBox 22"/>
            <p:cNvSpPr txBox="1"/>
            <p:nvPr/>
          </p:nvSpPr>
          <p:spPr>
            <a:xfrm>
              <a:off x="2634669" y="2203419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899856" y="220341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84989" y="2203416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88874" y="258192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90879" y="286513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17191" y="330224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96350" y="330224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>
            <a:stCxn id="16" idx="1"/>
          </p:cNvCxnSpPr>
          <p:nvPr/>
        </p:nvCxnSpPr>
        <p:spPr>
          <a:xfrm flipV="1">
            <a:off x="6016931" y="3526856"/>
            <a:ext cx="0" cy="5691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943939" y="2923740"/>
            <a:ext cx="63588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357981" y="2915722"/>
            <a:ext cx="687376" cy="80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ket 44"/>
          <p:cNvSpPr/>
          <p:nvPr/>
        </p:nvSpPr>
        <p:spPr>
          <a:xfrm>
            <a:off x="3526651" y="2004639"/>
            <a:ext cx="572878" cy="3374013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ket 45"/>
          <p:cNvSpPr/>
          <p:nvPr/>
        </p:nvSpPr>
        <p:spPr>
          <a:xfrm rot="10800000">
            <a:off x="7907478" y="2004639"/>
            <a:ext cx="572878" cy="3374013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8572917" y="1577827"/>
            <a:ext cx="66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35450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45" grpId="0" animBg="1"/>
      <p:bldP spid="46" grpId="0" animBg="1"/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2" y="133229"/>
            <a:ext cx="7726708" cy="75913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Structural Diagram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2" y="892366"/>
            <a:ext cx="11935151" cy="5838940"/>
          </a:xfrm>
        </p:spPr>
        <p:txBody>
          <a:bodyPr>
            <a:noAutofit/>
          </a:bodyPr>
          <a:lstStyle/>
          <a:p>
            <a:r>
              <a:rPr lang="en-US" sz="3000" dirty="0"/>
              <a:t>Formula to calculate how many bonds are needed: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Have</a:t>
            </a:r>
            <a:r>
              <a:rPr lang="en-US" sz="3000" dirty="0"/>
              <a:t> = Add up all the valence electrons including any electrons gained or lost by a polyatomic ion.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Want</a:t>
            </a:r>
            <a:r>
              <a:rPr lang="en-US" sz="3000" dirty="0"/>
              <a:t> = Count up the total # of electrons to achieve a noble gas configuration (2 for hydrogen, 8 for all other elements).</a:t>
            </a:r>
          </a:p>
          <a:p>
            <a:pPr lvl="1"/>
            <a:r>
              <a:rPr lang="en-US" sz="3000" dirty="0">
                <a:solidFill>
                  <a:srgbClr val="00B0F0"/>
                </a:solidFill>
              </a:rPr>
              <a:t>Subtract</a:t>
            </a:r>
            <a:r>
              <a:rPr lang="en-US" sz="3000" dirty="0"/>
              <a:t> the Want - Have; then divide by two (each bond is two electrons)</a:t>
            </a:r>
          </a:p>
          <a:p>
            <a:pPr lvl="1"/>
            <a:r>
              <a:rPr lang="en-US" sz="3000" dirty="0"/>
              <a:t>The answer is how many bonds to draw.</a:t>
            </a:r>
          </a:p>
          <a:p>
            <a:pPr lvl="1"/>
            <a:r>
              <a:rPr lang="en-US" sz="3000" dirty="0"/>
              <a:t>Fill in the rest of the valence electrons, don’t forget any extra electrons if it is a polyatomic ion.</a:t>
            </a:r>
          </a:p>
        </p:txBody>
      </p:sp>
    </p:spTree>
    <p:extLst>
      <p:ext uri="{BB962C8B-B14F-4D97-AF65-F5344CB8AC3E}">
        <p14:creationId xmlns:p14="http://schemas.microsoft.com/office/powerpoint/2010/main" val="38567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3" y="155262"/>
            <a:ext cx="9247036" cy="1332015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Example: Structural Diagram for HCN (Cyanic Acid)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2" y="1391906"/>
            <a:ext cx="8123315" cy="5030928"/>
          </a:xfrm>
        </p:spPr>
        <p:txBody>
          <a:bodyPr>
            <a:noAutofit/>
          </a:bodyPr>
          <a:lstStyle/>
          <a:p>
            <a:r>
              <a:rPr lang="en-US" sz="3200" dirty="0"/>
              <a:t>Given that C is the central atom.</a:t>
            </a:r>
          </a:p>
          <a:p>
            <a:r>
              <a:rPr lang="en-US" sz="3200" dirty="0"/>
              <a:t>N – has 5 valence electrons, wants 8.</a:t>
            </a:r>
          </a:p>
          <a:p>
            <a:r>
              <a:rPr lang="en-US" sz="3200" dirty="0"/>
              <a:t>C – has 4 valence electrons, wants 8.</a:t>
            </a:r>
          </a:p>
          <a:p>
            <a:r>
              <a:rPr lang="en-US" sz="3200" dirty="0"/>
              <a:t>H – has 1 valence electron, wants 2.</a:t>
            </a:r>
          </a:p>
          <a:p>
            <a:r>
              <a:rPr lang="en-US" sz="3200" dirty="0">
                <a:solidFill>
                  <a:srgbClr val="FFFF00"/>
                </a:solidFill>
              </a:rPr>
              <a:t>Have</a:t>
            </a:r>
            <a:r>
              <a:rPr lang="en-US" sz="3200" dirty="0"/>
              <a:t> = 5 + 4 + 1 = 10</a:t>
            </a:r>
          </a:p>
          <a:p>
            <a:r>
              <a:rPr lang="en-US" sz="3200" dirty="0">
                <a:solidFill>
                  <a:srgbClr val="00B0F0"/>
                </a:solidFill>
              </a:rPr>
              <a:t>Want</a:t>
            </a:r>
            <a:r>
              <a:rPr lang="en-US" sz="3200" dirty="0"/>
              <a:t> = 8 + 8 + 2 = 18</a:t>
            </a:r>
          </a:p>
          <a:p>
            <a:r>
              <a:rPr lang="en-US" sz="3200" dirty="0"/>
              <a:t>Math: (</a:t>
            </a:r>
            <a:r>
              <a:rPr lang="en-US" sz="3200" dirty="0">
                <a:solidFill>
                  <a:srgbClr val="00B0F0"/>
                </a:solidFill>
              </a:rPr>
              <a:t>Want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FF00"/>
                </a:solidFill>
              </a:rPr>
              <a:t>Have</a:t>
            </a:r>
            <a:r>
              <a:rPr lang="en-US" sz="3200" dirty="0"/>
              <a:t>)/2 </a:t>
            </a:r>
          </a:p>
          <a:p>
            <a:pPr lvl="1"/>
            <a:r>
              <a:rPr lang="en-US" sz="2800" dirty="0"/>
              <a:t>= (18 – 10)/2 = </a:t>
            </a:r>
            <a:r>
              <a:rPr lang="en-US" sz="2800" dirty="0">
                <a:solidFill>
                  <a:srgbClr val="FFFF00"/>
                </a:solidFill>
              </a:rPr>
              <a:t>4 bonds required</a:t>
            </a:r>
          </a:p>
        </p:txBody>
      </p:sp>
    </p:spTree>
    <p:extLst>
      <p:ext uri="{BB962C8B-B14F-4D97-AF65-F5344CB8AC3E}">
        <p14:creationId xmlns:p14="http://schemas.microsoft.com/office/powerpoint/2010/main" val="22606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3" y="166279"/>
            <a:ext cx="7241966" cy="7811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Structural Diagram for HCN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3" y="1061400"/>
            <a:ext cx="4757661" cy="1307227"/>
          </a:xfrm>
        </p:spPr>
        <p:txBody>
          <a:bodyPr>
            <a:normAutofit/>
          </a:bodyPr>
          <a:lstStyle/>
          <a:p>
            <a:r>
              <a:rPr lang="en-US" sz="3600" dirty="0"/>
              <a:t>The molecule requires 4 bonds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6063" y="2482576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C</a:t>
            </a:r>
          </a:p>
        </p:txBody>
      </p:sp>
      <p:sp>
        <p:nvSpPr>
          <p:cNvPr id="6" name="Oval 5"/>
          <p:cNvSpPr/>
          <p:nvPr/>
        </p:nvSpPr>
        <p:spPr>
          <a:xfrm rot="5400000">
            <a:off x="8205189" y="287779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8205189" y="323433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5230" y="2482576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6896" y="2482576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H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268899" y="3144295"/>
            <a:ext cx="9049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50353" y="3806015"/>
            <a:ext cx="5512318" cy="2269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/>
              <a:t>H can’t have more than two electrons</a:t>
            </a:r>
          </a:p>
          <a:p>
            <a:r>
              <a:rPr lang="en-US" sz="3600" dirty="0"/>
              <a:t>Other bonds must be between C &amp; 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360268" y="3191838"/>
            <a:ext cx="9049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0268" y="3439886"/>
            <a:ext cx="9049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60268" y="2936001"/>
            <a:ext cx="90496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6050472" y="4033913"/>
            <a:ext cx="5836728" cy="2444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600" dirty="0"/>
              <a:t>Add remaining electrons</a:t>
            </a:r>
          </a:p>
          <a:p>
            <a:r>
              <a:rPr lang="en-US" sz="3600" dirty="0"/>
              <a:t>Check for coordinate covalent bonds </a:t>
            </a:r>
          </a:p>
        </p:txBody>
      </p:sp>
    </p:spTree>
    <p:extLst>
      <p:ext uri="{BB962C8B-B14F-4D97-AF65-F5344CB8AC3E}">
        <p14:creationId xmlns:p14="http://schemas.microsoft.com/office/powerpoint/2010/main" val="11536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" y="165151"/>
            <a:ext cx="9404723" cy="87731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Electron Dot Structure/Diagram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96" y="1209476"/>
            <a:ext cx="6889375" cy="5095095"/>
          </a:xfrm>
        </p:spPr>
        <p:txBody>
          <a:bodyPr>
            <a:noAutofit/>
          </a:bodyPr>
          <a:lstStyle/>
          <a:p>
            <a:r>
              <a:rPr lang="en-US" sz="4000" dirty="0"/>
              <a:t>Place first dot.</a:t>
            </a:r>
          </a:p>
          <a:p>
            <a:r>
              <a:rPr lang="en-US" sz="4000" dirty="0"/>
              <a:t>Next dot is placed at an adjacent side.</a:t>
            </a:r>
          </a:p>
          <a:p>
            <a:r>
              <a:rPr lang="en-US" sz="4000" dirty="0"/>
              <a:t>Continue the pattern.</a:t>
            </a:r>
          </a:p>
          <a:p>
            <a:r>
              <a:rPr lang="en-US" sz="4000" dirty="0"/>
              <a:t>Never more than 8 dots.</a:t>
            </a:r>
          </a:p>
          <a:p>
            <a:r>
              <a:rPr lang="en-US" sz="4000" dirty="0"/>
              <a:t>Use Periodic Table for the number of valence e</a:t>
            </a:r>
            <a:r>
              <a:rPr lang="en-US" sz="4000" baseline="30000" dirty="0"/>
              <a:t>-</a:t>
            </a:r>
            <a:r>
              <a:rPr lang="en-US" sz="4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1153" y="1628969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3156" y="3757024"/>
            <a:ext cx="15426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Br</a:t>
            </a:r>
          </a:p>
        </p:txBody>
      </p:sp>
      <p:sp>
        <p:nvSpPr>
          <p:cNvPr id="6" name="Oval 5"/>
          <p:cNvSpPr/>
          <p:nvPr/>
        </p:nvSpPr>
        <p:spPr>
          <a:xfrm>
            <a:off x="8035746" y="152497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12220" y="244768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11675" y="326640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11132" y="244768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07245" y="152497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434528" y="366464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89041" y="456286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434528" y="547081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78802" y="457574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41720" y="366932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89041" y="495259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87694" y="548683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3" y="155262"/>
            <a:ext cx="7186882" cy="88032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Structure Diagram for PO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  <a:r>
              <a:rPr lang="en-US" baseline="30000" dirty="0">
                <a:solidFill>
                  <a:srgbClr val="FFFF00"/>
                </a:solidFill>
              </a:rPr>
              <a:t>3-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3" y="1303771"/>
            <a:ext cx="11902099" cy="5063978"/>
          </a:xfrm>
        </p:spPr>
        <p:txBody>
          <a:bodyPr>
            <a:normAutofit/>
          </a:bodyPr>
          <a:lstStyle/>
          <a:p>
            <a:r>
              <a:rPr lang="en-US" sz="3200" dirty="0"/>
              <a:t>Given that P is the central atom (surrounded by all O).</a:t>
            </a:r>
          </a:p>
          <a:p>
            <a:r>
              <a:rPr lang="en-US" sz="3200" dirty="0"/>
              <a:t>P – has 5 valence electrons, wants 8</a:t>
            </a:r>
          </a:p>
          <a:p>
            <a:r>
              <a:rPr lang="en-US" sz="3200" dirty="0"/>
              <a:t>O – has 6 valence electrons x 4, wants 8 x 4</a:t>
            </a:r>
          </a:p>
          <a:p>
            <a:r>
              <a:rPr lang="en-US" sz="3200" dirty="0"/>
              <a:t>Anion Charge – 3 additional electrons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Have</a:t>
            </a:r>
            <a:r>
              <a:rPr lang="en-US" sz="3200" dirty="0"/>
              <a:t> = 5 + 6x4 + 3= 32</a:t>
            </a:r>
          </a:p>
          <a:p>
            <a:r>
              <a:rPr lang="en-US" sz="3200" dirty="0">
                <a:solidFill>
                  <a:srgbClr val="00B0F0"/>
                </a:solidFill>
              </a:rPr>
              <a:t>Want</a:t>
            </a:r>
            <a:r>
              <a:rPr lang="en-US" sz="3200" dirty="0"/>
              <a:t> = 8 + 8x4 = 40</a:t>
            </a:r>
          </a:p>
          <a:p>
            <a:r>
              <a:rPr lang="en-US" sz="3200" dirty="0"/>
              <a:t>Math: (</a:t>
            </a:r>
            <a:r>
              <a:rPr lang="en-US" sz="3200" dirty="0">
                <a:solidFill>
                  <a:srgbClr val="00B0F0"/>
                </a:solidFill>
              </a:rPr>
              <a:t>Want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FF00"/>
                </a:solidFill>
              </a:rPr>
              <a:t>Have</a:t>
            </a:r>
            <a:r>
              <a:rPr lang="en-US" sz="3200" dirty="0"/>
              <a:t>)/2 </a:t>
            </a:r>
          </a:p>
          <a:p>
            <a:pPr lvl="1"/>
            <a:r>
              <a:rPr lang="en-US" sz="2800" dirty="0"/>
              <a:t>= (40 – 32)/2 = </a:t>
            </a:r>
            <a:r>
              <a:rPr lang="en-US" sz="2800" dirty="0">
                <a:solidFill>
                  <a:srgbClr val="FFFF00"/>
                </a:solidFill>
              </a:rPr>
              <a:t>4 bonds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3" y="155262"/>
            <a:ext cx="7186882" cy="88032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Structure Diagram for PO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  <a:r>
              <a:rPr lang="en-US" baseline="30000" dirty="0">
                <a:solidFill>
                  <a:srgbClr val="FFFF00"/>
                </a:solidFill>
              </a:rPr>
              <a:t>3-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219" y="2717645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</a:t>
            </a:r>
          </a:p>
        </p:txBody>
      </p:sp>
      <p:sp>
        <p:nvSpPr>
          <p:cNvPr id="5" name="Oval 4"/>
          <p:cNvSpPr/>
          <p:nvPr/>
        </p:nvSpPr>
        <p:spPr>
          <a:xfrm>
            <a:off x="7651780" y="393576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94517" y="274016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0800000">
            <a:off x="426048" y="2655920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O</a:t>
            </a:r>
          </a:p>
        </p:txBody>
      </p:sp>
      <p:sp>
        <p:nvSpPr>
          <p:cNvPr id="25" name="Oval 24"/>
          <p:cNvSpPr/>
          <p:nvPr/>
        </p:nvSpPr>
        <p:spPr>
          <a:xfrm rot="10800000">
            <a:off x="7676414" y="271553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0800000">
            <a:off x="7367609" y="311626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0800000">
            <a:off x="8346437" y="310105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97383" y="3928775"/>
            <a:ext cx="0" cy="5691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524391" y="3325659"/>
            <a:ext cx="63588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ket 33"/>
          <p:cNvSpPr/>
          <p:nvPr/>
        </p:nvSpPr>
        <p:spPr>
          <a:xfrm>
            <a:off x="118361" y="1034207"/>
            <a:ext cx="572878" cy="4569259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rot="10800000">
            <a:off x="4673523" y="1106558"/>
            <a:ext cx="572878" cy="4458742"/>
          </a:xfrm>
          <a:prstGeom prst="leftBracke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14266" y="711041"/>
            <a:ext cx="66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3-</a:t>
            </a:r>
          </a:p>
        </p:txBody>
      </p:sp>
      <p:sp>
        <p:nvSpPr>
          <p:cNvPr id="37" name="TextBox 36"/>
          <p:cNvSpPr txBox="1"/>
          <p:nvPr/>
        </p:nvSpPr>
        <p:spPr>
          <a:xfrm rot="10800000">
            <a:off x="2052922" y="4401083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O</a:t>
            </a:r>
          </a:p>
        </p:txBody>
      </p:sp>
      <p:sp>
        <p:nvSpPr>
          <p:cNvPr id="38" name="TextBox 37"/>
          <p:cNvSpPr txBox="1"/>
          <p:nvPr/>
        </p:nvSpPr>
        <p:spPr>
          <a:xfrm rot="10800000">
            <a:off x="2094871" y="1034207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O</a:t>
            </a:r>
          </a:p>
        </p:txBody>
      </p:sp>
      <p:sp>
        <p:nvSpPr>
          <p:cNvPr id="39" name="TextBox 38"/>
          <p:cNvSpPr txBox="1"/>
          <p:nvPr/>
        </p:nvSpPr>
        <p:spPr>
          <a:xfrm rot="10800000">
            <a:off x="3769407" y="2663939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O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100904" y="3325659"/>
            <a:ext cx="63588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580024" y="2230342"/>
            <a:ext cx="0" cy="5691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6048" y="5724522"/>
            <a:ext cx="46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a coordinate covalent bond necessary?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96100" y="2769242"/>
            <a:ext cx="1054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580723" y="2627862"/>
            <a:ext cx="1420685" cy="1463801"/>
            <a:chOff x="5580723" y="2627862"/>
            <a:chExt cx="1420685" cy="1463801"/>
          </a:xfrm>
        </p:grpSpPr>
        <p:sp>
          <p:nvSpPr>
            <p:cNvPr id="26" name="Oval 25"/>
            <p:cNvSpPr/>
            <p:nvPr/>
          </p:nvSpPr>
          <p:spPr>
            <a:xfrm rot="10800000">
              <a:off x="6364723" y="262786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0800000">
              <a:off x="6043308" y="2633980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0800000">
              <a:off x="6772917" y="343096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0800000">
              <a:off x="5750929" y="2707517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6363847" y="386705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10800000">
              <a:off x="5586634" y="315544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0800000">
              <a:off x="5580723" y="354326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 rot="10800000">
            <a:off x="8155510" y="198295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210340" y="893991"/>
            <a:ext cx="1472366" cy="1392032"/>
            <a:chOff x="7234443" y="881949"/>
            <a:chExt cx="1472366" cy="1392032"/>
          </a:xfrm>
        </p:grpSpPr>
        <p:sp>
          <p:nvSpPr>
            <p:cNvPr id="48" name="TextBox 47"/>
            <p:cNvSpPr txBox="1"/>
            <p:nvPr/>
          </p:nvSpPr>
          <p:spPr>
            <a:xfrm rot="10800000">
              <a:off x="7457923" y="950542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56" name="Oval 55"/>
            <p:cNvSpPr/>
            <p:nvPr/>
          </p:nvSpPr>
          <p:spPr>
            <a:xfrm rot="10800000">
              <a:off x="7253363" y="164694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0800000">
              <a:off x="7234443" y="129918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7727643" y="88284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0800000">
              <a:off x="8065368" y="88194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10800000">
              <a:off x="8478318" y="1383173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865797" y="2687138"/>
            <a:ext cx="1401952" cy="1351837"/>
            <a:chOff x="8865797" y="2687138"/>
            <a:chExt cx="1401952" cy="1351837"/>
          </a:xfrm>
        </p:grpSpPr>
        <p:sp>
          <p:nvSpPr>
            <p:cNvPr id="49" name="TextBox 48"/>
            <p:cNvSpPr txBox="1"/>
            <p:nvPr/>
          </p:nvSpPr>
          <p:spPr>
            <a:xfrm rot="10800000">
              <a:off x="9094288" y="2715536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61" name="Oval 60"/>
            <p:cNvSpPr/>
            <p:nvPr/>
          </p:nvSpPr>
          <p:spPr>
            <a:xfrm rot="10800000">
              <a:off x="8865797" y="354326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0800000">
              <a:off x="9348489" y="270751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0800000">
              <a:off x="9687009" y="268713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0800000">
              <a:off x="10034247" y="3093030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0800000">
              <a:off x="10039258" y="3376357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10800000">
              <a:off x="9364517" y="380544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141740" y="4675675"/>
            <a:ext cx="1477061" cy="1323441"/>
            <a:chOff x="7149312" y="4452679"/>
            <a:chExt cx="1477061" cy="1323441"/>
          </a:xfrm>
        </p:grpSpPr>
        <p:sp>
          <p:nvSpPr>
            <p:cNvPr id="47" name="TextBox 46"/>
            <p:cNvSpPr txBox="1"/>
            <p:nvPr/>
          </p:nvSpPr>
          <p:spPr>
            <a:xfrm rot="10800000">
              <a:off x="7377803" y="4452680"/>
              <a:ext cx="10542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O</a:t>
              </a:r>
            </a:p>
          </p:txBody>
        </p:sp>
        <p:sp>
          <p:nvSpPr>
            <p:cNvPr id="69" name="Oval 68"/>
            <p:cNvSpPr/>
            <p:nvPr/>
          </p:nvSpPr>
          <p:spPr>
            <a:xfrm rot="10800000">
              <a:off x="7956134" y="555151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0800000">
              <a:off x="7927562" y="4452679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10800000">
              <a:off x="8397882" y="4818792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0800000">
              <a:off x="8397882" y="515586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0800000">
              <a:off x="7613397" y="5551511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0800000">
              <a:off x="7149312" y="511769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Oval 76"/>
          <p:cNvSpPr/>
          <p:nvPr/>
        </p:nvSpPr>
        <p:spPr>
          <a:xfrm rot="10800000">
            <a:off x="6690888" y="387374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0800000">
            <a:off x="9115157" y="368895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0800000">
            <a:off x="7167905" y="433075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2576416" y="2118037"/>
            <a:ext cx="20967" cy="681406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 rot="10800000">
            <a:off x="256330" y="298874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10800000">
            <a:off x="243937" y="33256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0800000">
            <a:off x="629908" y="266393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0800000">
            <a:off x="1009055" y="264643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10800000">
            <a:off x="644859" y="376749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0800000">
            <a:off x="948310" y="380545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rot="10800000">
            <a:off x="1866089" y="477806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0800000">
            <a:off x="1879237" y="512372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0800000">
            <a:off x="2215685" y="549116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0800000">
            <a:off x="2576417" y="549825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0800000">
            <a:off x="3026814" y="474659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0800000">
            <a:off x="3000545" y="512277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0800000">
            <a:off x="4040968" y="262786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10800000">
            <a:off x="4382037" y="262786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10800000">
            <a:off x="4768992" y="304313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10800000">
            <a:off x="4766489" y="338880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10800000">
            <a:off x="4355755" y="379884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10800000">
            <a:off x="3992148" y="381647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10800000">
            <a:off x="2317631" y="99808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rot="10800000">
            <a:off x="2663938" y="99097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0800000">
            <a:off x="3087745" y="141316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rot="10800000">
            <a:off x="3065208" y="174155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0800000">
            <a:off x="1900189" y="138485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rot="10800000">
            <a:off x="1912759" y="172461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05 0.001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017 -0.106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04493 -0.013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00196 0.1013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06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02513 0.0648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4" grpId="0"/>
      <p:bldP spid="25" grpId="0" animBg="1"/>
      <p:bldP spid="27" grpId="0" animBg="1"/>
      <p:bldP spid="28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2" grpId="0"/>
      <p:bldP spid="43" grpId="0"/>
      <p:bldP spid="55" grpId="0" animBg="1"/>
      <p:bldP spid="55" grpId="1" animBg="1"/>
      <p:bldP spid="77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0" y="189671"/>
            <a:ext cx="6568881" cy="8374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Learning Target 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016" y="1258752"/>
            <a:ext cx="11648321" cy="40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2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23" y="214724"/>
            <a:ext cx="9623872" cy="139373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Compounds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Bonding Theories and Shapes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97" y="2663800"/>
            <a:ext cx="11612256" cy="23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24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78" y="232381"/>
            <a:ext cx="4829272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Bonding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78" y="1336821"/>
            <a:ext cx="11753373" cy="5306349"/>
          </a:xfrm>
        </p:spPr>
        <p:txBody>
          <a:bodyPr>
            <a:normAutofit/>
          </a:bodyPr>
          <a:lstStyle/>
          <a:p>
            <a:r>
              <a:rPr lang="en-US" sz="3200" dirty="0"/>
              <a:t>Covalent bonds are created when electron orbitals overlap. The overlapping orbitals create </a:t>
            </a:r>
            <a:r>
              <a:rPr lang="en-US" sz="3200" b="1" i="1" dirty="0">
                <a:solidFill>
                  <a:srgbClr val="00B0F0"/>
                </a:solidFill>
              </a:rPr>
              <a:t>molecular orbitals</a:t>
            </a:r>
            <a:r>
              <a:rPr lang="en-US" sz="3200" dirty="0"/>
              <a:t>.</a:t>
            </a:r>
          </a:p>
          <a:p>
            <a:pPr lvl="1"/>
            <a:r>
              <a:rPr lang="en-US" sz="2800" dirty="0"/>
              <a:t>Molecular orbitals belong to the entire molecule, not just a particular atom.</a:t>
            </a:r>
          </a:p>
          <a:p>
            <a:pPr lvl="1"/>
            <a:r>
              <a:rPr lang="en-US" sz="2800" dirty="0"/>
              <a:t>A molecular orbital that can be occupied by two electrons of a covalent bond is called a </a:t>
            </a:r>
            <a:r>
              <a:rPr lang="en-US" sz="2800" b="1" i="1" dirty="0">
                <a:solidFill>
                  <a:srgbClr val="00B0F0"/>
                </a:solidFill>
              </a:rPr>
              <a:t>bonding orbital</a:t>
            </a:r>
            <a:r>
              <a:rPr lang="en-US" sz="2800" dirty="0"/>
              <a:t>.</a:t>
            </a:r>
          </a:p>
          <a:p>
            <a:r>
              <a:rPr lang="en-US" sz="3000" dirty="0"/>
              <a:t>There are two types of bonds that create molecular orbitals:</a:t>
            </a:r>
          </a:p>
          <a:p>
            <a:pPr lvl="1"/>
            <a:r>
              <a:rPr lang="en-US" sz="2800" dirty="0"/>
              <a:t>Sigma bonds, </a:t>
            </a:r>
            <a:r>
              <a:rPr lang="en-US" sz="2800" dirty="0">
                <a:sym typeface="Symbol" panose="05050102010706020507" pitchFamily="18" charset="2"/>
              </a:rPr>
              <a:t>-bonds</a:t>
            </a:r>
            <a:endParaRPr lang="en-US" sz="2800" dirty="0"/>
          </a:p>
          <a:p>
            <a:pPr lvl="1"/>
            <a:r>
              <a:rPr lang="en-US" sz="2800" dirty="0"/>
              <a:t>Pi bonds, </a:t>
            </a:r>
            <a:r>
              <a:rPr lang="en-US" sz="2800" dirty="0">
                <a:sym typeface="Symbol" panose="05050102010706020507" pitchFamily="18" charset="2"/>
              </a:rPr>
              <a:t>-bonds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62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6" y="122212"/>
            <a:ext cx="3529281" cy="73710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Sigma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6" y="1057941"/>
            <a:ext cx="11891083" cy="2357288"/>
          </a:xfrm>
        </p:spPr>
        <p:txBody>
          <a:bodyPr>
            <a:normAutofit/>
          </a:bodyPr>
          <a:lstStyle/>
          <a:p>
            <a:r>
              <a:rPr lang="en-US" sz="3200" dirty="0"/>
              <a:t>Occurs when two atomic orbitals combine to form a molecular orbital along the bonding axis connecting the two atomic nuclei. </a:t>
            </a:r>
          </a:p>
          <a:p>
            <a:r>
              <a:rPr lang="en-US" sz="3200" dirty="0"/>
              <a:t>Can occur with two </a:t>
            </a:r>
            <a:r>
              <a:rPr lang="en-US" sz="3200" i="1" dirty="0"/>
              <a:t>s</a:t>
            </a:r>
            <a:r>
              <a:rPr lang="en-US" sz="3200" dirty="0"/>
              <a:t>-orbitals, two </a:t>
            </a:r>
            <a:r>
              <a:rPr lang="en-US" sz="3200" i="1" dirty="0"/>
              <a:t>p</a:t>
            </a:r>
            <a:r>
              <a:rPr lang="en-US" sz="3200" dirty="0"/>
              <a:t> or an </a:t>
            </a:r>
            <a:r>
              <a:rPr lang="en-US" sz="3200" i="1" dirty="0"/>
              <a:t>s</a:t>
            </a:r>
            <a:r>
              <a:rPr lang="en-US" sz="3200" dirty="0"/>
              <a:t> and </a:t>
            </a:r>
            <a:r>
              <a:rPr lang="en-US" sz="3200" i="1" dirty="0"/>
              <a:t>p</a:t>
            </a:r>
            <a:r>
              <a:rPr lang="en-US" sz="3200" dirty="0"/>
              <a:t>-orbital.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85" t="-4418" r="11880" b="50818"/>
          <a:stretch/>
        </p:blipFill>
        <p:spPr>
          <a:xfrm>
            <a:off x="2484407" y="3642724"/>
            <a:ext cx="715993" cy="837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46" r="11071" b="52109"/>
          <a:stretch/>
        </p:blipFill>
        <p:spPr>
          <a:xfrm>
            <a:off x="7806906" y="3711736"/>
            <a:ext cx="733245" cy="74812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53378" y="4101105"/>
            <a:ext cx="8286519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50696" y="3624051"/>
            <a:ext cx="165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Bonding axis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52" y="4636378"/>
            <a:ext cx="3511241" cy="20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20078 -0.000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-1.85185E-6 L -0.19596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6" y="122212"/>
            <a:ext cx="7550438" cy="7701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Sigma Bonds: With </a:t>
            </a:r>
            <a:r>
              <a:rPr lang="en-US" i="1" dirty="0">
                <a:solidFill>
                  <a:srgbClr val="FFFF00"/>
                </a:solidFill>
              </a:rPr>
              <a:t>p</a:t>
            </a:r>
            <a:r>
              <a:rPr lang="en-US" dirty="0">
                <a:solidFill>
                  <a:srgbClr val="FFFF00"/>
                </a:solidFill>
              </a:rPr>
              <a:t>-orbitals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165"/>
          <a:stretch/>
        </p:blipFill>
        <p:spPr>
          <a:xfrm>
            <a:off x="733769" y="1353024"/>
            <a:ext cx="2615359" cy="1252336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/>
          <a:srcRect l="18915"/>
          <a:stretch/>
        </p:blipFill>
        <p:spPr>
          <a:xfrm>
            <a:off x="8725358" y="1353024"/>
            <a:ext cx="2529567" cy="125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62"/>
          <a:stretch/>
        </p:blipFill>
        <p:spPr>
          <a:xfrm>
            <a:off x="3547431" y="2814055"/>
            <a:ext cx="5023003" cy="2388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355" y="5202650"/>
            <a:ext cx="11766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Like atomic orbitals, they are regions with a high probability of finding an electron around the molecule.</a:t>
            </a:r>
          </a:p>
        </p:txBody>
      </p:sp>
    </p:spTree>
    <p:extLst>
      <p:ext uri="{BB962C8B-B14F-4D97-AF65-F5344CB8AC3E}">
        <p14:creationId xmlns:p14="http://schemas.microsoft.com/office/powerpoint/2010/main" val="9512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22291 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4.07407E-6 L -0.29622 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3" y="122212"/>
            <a:ext cx="2471662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Pi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3" y="1116486"/>
            <a:ext cx="11780914" cy="241993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electrons are most likely to be found in bean-shaped regions above and below the bonding axis.</a:t>
            </a:r>
          </a:p>
          <a:p>
            <a:pPr lvl="1"/>
            <a:r>
              <a:rPr lang="en-US" sz="3000" dirty="0"/>
              <a:t>p-orbitals only.</a:t>
            </a:r>
          </a:p>
          <a:p>
            <a:pPr lvl="1"/>
            <a:r>
              <a:rPr lang="en-US" sz="2800" dirty="0"/>
              <a:t>Pi bonds overlap less than sigma bonds, so pi bonds tend to be weaker.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21" y="3536416"/>
            <a:ext cx="1533525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066" y="3536413"/>
            <a:ext cx="153352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38" y="3363025"/>
            <a:ext cx="2449073" cy="344240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629619" y="4946573"/>
            <a:ext cx="20821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9" y="133229"/>
            <a:ext cx="3635883" cy="73710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VSEPR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19" y="1314788"/>
            <a:ext cx="11601079" cy="50199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V</a:t>
            </a:r>
            <a:r>
              <a:rPr lang="en-US" sz="3600" dirty="0"/>
              <a:t>alence </a:t>
            </a:r>
            <a:r>
              <a:rPr lang="en-US" sz="3600" b="1" dirty="0">
                <a:solidFill>
                  <a:srgbClr val="00B0F0"/>
                </a:solidFill>
              </a:rPr>
              <a:t>S</a:t>
            </a:r>
            <a:r>
              <a:rPr lang="en-US" sz="3600" dirty="0"/>
              <a:t>hell </a:t>
            </a:r>
            <a:r>
              <a:rPr lang="en-US" sz="3600" b="1" dirty="0">
                <a:solidFill>
                  <a:srgbClr val="00B0F0"/>
                </a:solidFill>
              </a:rPr>
              <a:t>E</a:t>
            </a:r>
            <a:r>
              <a:rPr lang="en-US" sz="3600" dirty="0"/>
              <a:t>lectron-</a:t>
            </a:r>
            <a:r>
              <a:rPr lang="en-US" sz="3600" b="1" dirty="0">
                <a:solidFill>
                  <a:srgbClr val="00B0F0"/>
                </a:solidFill>
              </a:rPr>
              <a:t>P</a:t>
            </a:r>
            <a:r>
              <a:rPr lang="en-US" sz="3600" dirty="0"/>
              <a:t>air </a:t>
            </a:r>
            <a:r>
              <a:rPr lang="en-US" sz="3600" b="1" dirty="0">
                <a:solidFill>
                  <a:srgbClr val="00B0F0"/>
                </a:solidFill>
              </a:rPr>
              <a:t>R</a:t>
            </a:r>
            <a:r>
              <a:rPr lang="en-US" sz="3600" dirty="0"/>
              <a:t>epulsion</a:t>
            </a:r>
          </a:p>
          <a:p>
            <a:pPr lvl="1"/>
            <a:r>
              <a:rPr lang="en-US" sz="3200" dirty="0"/>
              <a:t>Theory governing the shape a molecule takes.</a:t>
            </a:r>
          </a:p>
          <a:p>
            <a:pPr lvl="1"/>
            <a:r>
              <a:rPr lang="en-US" sz="3200" dirty="0"/>
              <a:t>Their shape plays a major role in physical properties such as melting and boiling points.</a:t>
            </a:r>
          </a:p>
          <a:p>
            <a:r>
              <a:rPr lang="en-US" sz="3600" b="1" dirty="0">
                <a:solidFill>
                  <a:srgbClr val="00B0F0"/>
                </a:solidFill>
              </a:rPr>
              <a:t>VSEPR Theory</a:t>
            </a:r>
            <a:r>
              <a:rPr lang="en-US" sz="3600" dirty="0"/>
              <a:t>: The repulsion between lone electron pairs causes molecular shapes to adjust so that the valence-electron pairs stay as far apart as possible.</a:t>
            </a:r>
          </a:p>
        </p:txBody>
      </p:sp>
    </p:spTree>
    <p:extLst>
      <p:ext uri="{BB962C8B-B14F-4D97-AF65-F5344CB8AC3E}">
        <p14:creationId xmlns:p14="http://schemas.microsoft.com/office/powerpoint/2010/main" val="12166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32380"/>
            <a:ext cx="9994136" cy="8362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Visualizing e</a:t>
            </a:r>
            <a:r>
              <a:rPr lang="en-US" baseline="30000" dirty="0">
                <a:solidFill>
                  <a:srgbClr val="FFFF00"/>
                </a:solidFill>
              </a:rPr>
              <a:t>-</a:t>
            </a:r>
            <a:r>
              <a:rPr lang="en-US" dirty="0">
                <a:solidFill>
                  <a:srgbClr val="FFFF00"/>
                </a:solidFill>
              </a:rPr>
              <a:t> Pairs: Molecular Shapes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734" y="1806766"/>
            <a:ext cx="5323059" cy="38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43" y="253213"/>
            <a:ext cx="3077990" cy="8357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Octet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03" y="1263210"/>
            <a:ext cx="11374092" cy="5287220"/>
          </a:xfrm>
        </p:spPr>
        <p:txBody>
          <a:bodyPr>
            <a:normAutofit/>
          </a:bodyPr>
          <a:lstStyle/>
          <a:p>
            <a:r>
              <a:rPr lang="en-US" sz="4000" dirty="0"/>
              <a:t>When forming compounds, atoms tend to achieve a noble gas configuration; 8 e- in the outer level is the most stable.</a:t>
            </a:r>
          </a:p>
          <a:p>
            <a:pPr lvl="1"/>
            <a:r>
              <a:rPr lang="en-US" sz="3600" dirty="0"/>
              <a:t>There are exceptions, but we will only work with compounds that obey this rule.</a:t>
            </a:r>
          </a:p>
          <a:p>
            <a:r>
              <a:rPr lang="en-US" sz="3800" dirty="0"/>
              <a:t>Metals lose valence electrons.</a:t>
            </a:r>
          </a:p>
          <a:p>
            <a:r>
              <a:rPr lang="en-US" sz="3800" dirty="0"/>
              <a:t>Nonmetals gain (or share) one or more electrons to fill their highest energy level.</a:t>
            </a:r>
          </a:p>
        </p:txBody>
      </p:sp>
    </p:spTree>
    <p:extLst>
      <p:ext uri="{BB962C8B-B14F-4D97-AF65-F5344CB8AC3E}">
        <p14:creationId xmlns:p14="http://schemas.microsoft.com/office/powerpoint/2010/main" val="4736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2" y="155262"/>
            <a:ext cx="4432665" cy="7701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Types of Shapes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069" y="1101688"/>
            <a:ext cx="5514478" cy="5415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62" t="2002"/>
          <a:stretch/>
        </p:blipFill>
        <p:spPr>
          <a:xfrm>
            <a:off x="7072829" y="2120988"/>
            <a:ext cx="3558448" cy="3929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6130" y="1474657"/>
            <a:ext cx="2798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Tetrahedral</a:t>
            </a:r>
          </a:p>
        </p:txBody>
      </p:sp>
    </p:spTree>
    <p:extLst>
      <p:ext uri="{BB962C8B-B14F-4D97-AF65-F5344CB8AC3E}">
        <p14:creationId xmlns:p14="http://schemas.microsoft.com/office/powerpoint/2010/main" val="10171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1" y="155262"/>
            <a:ext cx="10172452" cy="82523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Determining Molecular Shapes: Gr.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1" y="1116486"/>
            <a:ext cx="11942284" cy="5570754"/>
          </a:xfrm>
        </p:spPr>
        <p:txBody>
          <a:bodyPr>
            <a:noAutofit/>
          </a:bodyPr>
          <a:lstStyle/>
          <a:p>
            <a:r>
              <a:rPr lang="en-US" sz="2800" dirty="0"/>
              <a:t>For a given molecule, draw its structural diagram and locate the electron pairs that are not part of a covalent bond.</a:t>
            </a:r>
          </a:p>
          <a:p>
            <a:pPr lvl="1"/>
            <a:r>
              <a:rPr lang="en-US" sz="2800" dirty="0"/>
              <a:t>If lone pairs of electrons exist on the central atom, the molecule will bend, otherwise it will not.</a:t>
            </a:r>
          </a:p>
          <a:p>
            <a:pPr lvl="1"/>
            <a:r>
              <a:rPr lang="en-US" sz="2800" dirty="0"/>
              <a:t>Count how many atoms in the molecule and determine the shape.</a:t>
            </a:r>
          </a:p>
          <a:p>
            <a:r>
              <a:rPr lang="en-US" sz="2800" b="1" dirty="0"/>
              <a:t>Note</a:t>
            </a:r>
            <a:r>
              <a:rPr lang="en-US" sz="2800" dirty="0"/>
              <a:t>, we will use this only for linear triatomic, bent triatomic, trigonal planar, or pyramidal.</a:t>
            </a:r>
          </a:p>
          <a:p>
            <a:pPr lvl="1"/>
            <a:r>
              <a:rPr lang="en-US" sz="2800" dirty="0"/>
              <a:t>Many molecules do not obey the octet rule for all atoms. So how they bond together is more complicated and hence we will stick to octet obeying molecules.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8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53" y="166279"/>
            <a:ext cx="8266535" cy="85829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Bent vs Linear: 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 vs 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94582" y="1400456"/>
            <a:ext cx="1913543" cy="1862048"/>
            <a:chOff x="1994582" y="1400456"/>
            <a:chExt cx="1913543" cy="1862048"/>
          </a:xfrm>
        </p:grpSpPr>
        <p:sp>
          <p:nvSpPr>
            <p:cNvPr id="4" name="TextBox 3"/>
            <p:cNvSpPr txBox="1"/>
            <p:nvPr/>
          </p:nvSpPr>
          <p:spPr>
            <a:xfrm>
              <a:off x="2223073" y="1400456"/>
              <a:ext cx="145656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/>
                <a:t>O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644553" y="144948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7848" y="144948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679634" y="221917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94582" y="213582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24668" y="3009804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44553" y="3009805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8358" y="1449485"/>
            <a:ext cx="1424715" cy="1862048"/>
            <a:chOff x="798358" y="1449485"/>
            <a:chExt cx="1424715" cy="1862048"/>
          </a:xfrm>
        </p:grpSpPr>
        <p:sp>
          <p:nvSpPr>
            <p:cNvPr id="11" name="TextBox 10"/>
            <p:cNvSpPr txBox="1"/>
            <p:nvPr/>
          </p:nvSpPr>
          <p:spPr>
            <a:xfrm>
              <a:off x="798358" y="1449485"/>
              <a:ext cx="122573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/>
                <a:t>H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94582" y="253682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74639" y="1454569"/>
            <a:ext cx="1454226" cy="1862048"/>
            <a:chOff x="4077593" y="1395910"/>
            <a:chExt cx="1454226" cy="1862048"/>
          </a:xfrm>
        </p:grpSpPr>
        <p:sp>
          <p:nvSpPr>
            <p:cNvPr id="13" name="TextBox 12"/>
            <p:cNvSpPr txBox="1"/>
            <p:nvPr/>
          </p:nvSpPr>
          <p:spPr>
            <a:xfrm>
              <a:off x="4306084" y="1395910"/>
              <a:ext cx="122573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/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077593" y="2536828"/>
              <a:ext cx="228491" cy="224609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69454" y="1841900"/>
            <a:ext cx="451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Lone Pairs: </a:t>
            </a:r>
          </a:p>
          <a:p>
            <a:r>
              <a:rPr lang="en-US" sz="3200" dirty="0"/>
              <a:t>Molecule will bend.</a:t>
            </a:r>
          </a:p>
        </p:txBody>
      </p:sp>
      <p:sp>
        <p:nvSpPr>
          <p:cNvPr id="19" name="Oval 18"/>
          <p:cNvSpPr/>
          <p:nvPr/>
        </p:nvSpPr>
        <p:spPr>
          <a:xfrm>
            <a:off x="2422053" y="1311007"/>
            <a:ext cx="1053606" cy="4847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22053" y="2879737"/>
            <a:ext cx="1053606" cy="48474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8" idx="1"/>
          </p:cNvCxnSpPr>
          <p:nvPr/>
        </p:nvCxnSpPr>
        <p:spPr>
          <a:xfrm flipH="1" flipV="1">
            <a:off x="3558448" y="1561789"/>
            <a:ext cx="2411006" cy="818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</p:cNvCxnSpPr>
          <p:nvPr/>
        </p:nvCxnSpPr>
        <p:spPr>
          <a:xfrm flipH="1">
            <a:off x="3558448" y="2380509"/>
            <a:ext cx="2411006" cy="7415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604" t="5520"/>
          <a:stretch/>
        </p:blipFill>
        <p:spPr>
          <a:xfrm>
            <a:off x="1296052" y="3997872"/>
            <a:ext cx="3503591" cy="21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53" y="166279"/>
            <a:ext cx="8266535" cy="85829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Bent vs Linear: 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 vs 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6185" y="1217532"/>
            <a:ext cx="4798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 Lone Pairs on C: </a:t>
            </a:r>
          </a:p>
          <a:p>
            <a:r>
              <a:rPr lang="en-US" sz="3200" dirty="0"/>
              <a:t>Molecule will not bend.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804" y="1577161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4525406" y="224314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41320" y="263913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02019" y="1580897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35901" y="321460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35443" y="1572358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sp>
        <p:nvSpPr>
          <p:cNvPr id="32" name="Oval 31"/>
          <p:cNvSpPr/>
          <p:nvPr/>
        </p:nvSpPr>
        <p:spPr>
          <a:xfrm>
            <a:off x="1499565" y="32894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52712" y="32894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087401" y="263166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85319" y="157849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0390" y="2639133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8321" y="218244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4165" y="1517004"/>
            <a:ext cx="12295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O</a:t>
            </a:r>
          </a:p>
        </p:txBody>
      </p:sp>
      <p:sp>
        <p:nvSpPr>
          <p:cNvPr id="39" name="Oval 38"/>
          <p:cNvSpPr/>
          <p:nvPr/>
        </p:nvSpPr>
        <p:spPr>
          <a:xfrm>
            <a:off x="6278287" y="323410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931434" y="323410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880698" y="213338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64041" y="1523142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10913" y="252682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40097" y="262530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01"/>
          <a:stretch/>
        </p:blipFill>
        <p:spPr>
          <a:xfrm>
            <a:off x="735443" y="4116986"/>
            <a:ext cx="6039823" cy="16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664 -0.08426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4.07407E-6 L -0.07174 0.105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6614 0.09699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9" presetClass="path" presetSubtype="0" accel="50000" decel="5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2.22222E-6 L 0.05664 0.10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4058091" cy="8362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CBLT3 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49" y="2081266"/>
            <a:ext cx="11318365" cy="23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22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19" y="188313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Compounds: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Polar Bonds and Their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19" y="1678344"/>
            <a:ext cx="11769899" cy="4920759"/>
          </a:xfrm>
        </p:spPr>
        <p:txBody>
          <a:bodyPr>
            <a:normAutofit/>
          </a:bodyPr>
          <a:lstStyle/>
          <a:p>
            <a:r>
              <a:rPr lang="en-US" sz="3600" dirty="0"/>
              <a:t>When two different atoms bond covalently,  there could be an </a:t>
            </a:r>
            <a:r>
              <a:rPr lang="en-US" sz="3600" b="1" i="1" dirty="0">
                <a:solidFill>
                  <a:srgbClr val="00B0F0"/>
                </a:solidFill>
              </a:rPr>
              <a:t>unequal sharing</a:t>
            </a:r>
            <a:r>
              <a:rPr lang="en-US" sz="3600" dirty="0"/>
              <a:t> of the electrons.</a:t>
            </a:r>
          </a:p>
          <a:p>
            <a:r>
              <a:rPr lang="en-US" sz="3600" dirty="0"/>
              <a:t>The more </a:t>
            </a:r>
            <a:r>
              <a:rPr lang="en-US" sz="3600" b="1" i="1" dirty="0">
                <a:solidFill>
                  <a:srgbClr val="00B0F0"/>
                </a:solidFill>
              </a:rPr>
              <a:t>electronegative</a:t>
            </a:r>
            <a:r>
              <a:rPr lang="en-US" sz="3600" dirty="0"/>
              <a:t> atom will have a stronger pull on the electrons and will acquire a slight negative charge.</a:t>
            </a:r>
          </a:p>
          <a:p>
            <a:pPr lvl="1"/>
            <a:r>
              <a:rPr lang="en-US" sz="3400" dirty="0"/>
              <a:t>Electronegativity is the ability of an atom to attract shared electrons to itself.  It is a number from 0 to 4.</a:t>
            </a:r>
          </a:p>
          <a:p>
            <a:r>
              <a:rPr lang="en-US" sz="3600" dirty="0"/>
              <a:t>Such a bond is called a </a:t>
            </a:r>
            <a:r>
              <a:rPr lang="en-US" sz="3600" b="1" i="1" dirty="0">
                <a:solidFill>
                  <a:srgbClr val="00B0F0"/>
                </a:solidFill>
              </a:rPr>
              <a:t>polar bond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301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376" y="166279"/>
            <a:ext cx="8497889" cy="748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Periodic Table: Electronegativity</a:t>
            </a:r>
          </a:p>
        </p:txBody>
      </p:sp>
      <p:pic>
        <p:nvPicPr>
          <p:cNvPr id="4" name="Content Placeholder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697" y="1105186"/>
            <a:ext cx="9537050" cy="5471883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947451" y="2236424"/>
            <a:ext cx="9099932" cy="41753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1" y="210347"/>
            <a:ext cx="6448752" cy="8472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Determining Bond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22" y="1314787"/>
            <a:ext cx="6823324" cy="5273299"/>
          </a:xfrm>
        </p:spPr>
        <p:txBody>
          <a:bodyPr>
            <a:normAutofit/>
          </a:bodyPr>
          <a:lstStyle/>
          <a:p>
            <a:r>
              <a:rPr lang="en-US" sz="3200" dirty="0"/>
              <a:t>Use the periodic table of electronegativity to find the electronegativity of each atom and subtract lowest from the highest (have a positive answers).</a:t>
            </a:r>
          </a:p>
          <a:p>
            <a:r>
              <a:rPr lang="en-US" sz="3200" dirty="0"/>
              <a:t>Use the chart to determine the bond type.</a:t>
            </a:r>
          </a:p>
          <a:p>
            <a:r>
              <a:rPr lang="en-US" sz="3200" dirty="0"/>
              <a:t>Molecular polarity effects the physical state of molecules.</a:t>
            </a:r>
          </a:p>
        </p:txBody>
      </p:sp>
      <p:pic>
        <p:nvPicPr>
          <p:cNvPr id="4" name="Picture 3" descr="Image result for electronegativity differences and bond typ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46" y="1465242"/>
            <a:ext cx="5059280" cy="3822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5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2" y="177296"/>
            <a:ext cx="5975026" cy="748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Labeling Bond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55" y="1380890"/>
            <a:ext cx="11527528" cy="2871622"/>
          </a:xfrm>
        </p:spPr>
        <p:txBody>
          <a:bodyPr>
            <a:normAutofit/>
          </a:bodyPr>
          <a:lstStyle/>
          <a:p>
            <a:r>
              <a:rPr lang="en-US" sz="3200" dirty="0"/>
              <a:t>Atoms obtain partial charges, much less than a ±1 charge like in an ionic bond.</a:t>
            </a:r>
          </a:p>
          <a:p>
            <a:r>
              <a:rPr lang="en-US" sz="3200" dirty="0"/>
              <a:t>Partial charges are represented with the lowercase Greek letter </a:t>
            </a:r>
            <a:r>
              <a:rPr lang="en-US" sz="3200" b="1" i="1" dirty="0">
                <a:solidFill>
                  <a:srgbClr val="FFFF00"/>
                </a:solidFill>
              </a:rPr>
              <a:t>delta, </a:t>
            </a:r>
            <a:r>
              <a:rPr lang="en-US" sz="3200" b="1" i="1" dirty="0">
                <a:solidFill>
                  <a:srgbClr val="FFFF00"/>
                </a:solidFill>
                <a:sym typeface="Symbol" panose="05050102010706020507" pitchFamily="18" charset="2"/>
              </a:rPr>
              <a:t></a:t>
            </a:r>
            <a:r>
              <a:rPr lang="en-US" sz="3200" dirty="0"/>
              <a:t>. </a:t>
            </a:r>
            <a:r>
              <a:rPr lang="en-US" sz="3200" dirty="0">
                <a:sym typeface="Symbol" panose="05050102010706020507" pitchFamily="18" charset="2"/>
              </a:rPr>
              <a:t></a:t>
            </a:r>
            <a:r>
              <a:rPr lang="en-US" sz="3200" dirty="0"/>
              <a:t>+ if positive, </a:t>
            </a:r>
            <a:r>
              <a:rPr lang="en-US" sz="3200" dirty="0">
                <a:sym typeface="Symbol" panose="05050102010706020507" pitchFamily="18" charset="2"/>
              </a:rPr>
              <a:t></a:t>
            </a:r>
            <a:r>
              <a:rPr lang="en-US" sz="3200" dirty="0"/>
              <a:t>- if negative.</a:t>
            </a:r>
          </a:p>
          <a:p>
            <a:r>
              <a:rPr lang="en-US" sz="3200" dirty="0"/>
              <a:t>For example, </a:t>
            </a:r>
            <a:r>
              <a:rPr lang="en-US" sz="3200" dirty="0" err="1"/>
              <a:t>HCl</a:t>
            </a:r>
            <a:r>
              <a:rPr lang="en-US" sz="32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5219" y="4505898"/>
            <a:ext cx="73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9301" y="4505898"/>
            <a:ext cx="1015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Cl</a:t>
            </a: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5453350" y="5013730"/>
            <a:ext cx="1165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76798" y="4128178"/>
            <a:ext cx="77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</a:t>
            </a:r>
            <a:r>
              <a:rPr lang="en-US" sz="3600" dirty="0"/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5767" y="4128179"/>
            <a:ext cx="64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</a:t>
            </a:r>
            <a:r>
              <a:rPr lang="en-US" sz="3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110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86" y="177297"/>
            <a:ext cx="5975026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Labeling Bond Polarity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47" y="1424957"/>
            <a:ext cx="11621170" cy="1141973"/>
          </a:xfrm>
        </p:spPr>
        <p:txBody>
          <a:bodyPr>
            <a:normAutofit/>
          </a:bodyPr>
          <a:lstStyle/>
          <a:p>
            <a:r>
              <a:rPr lang="en-US" sz="3200" dirty="0"/>
              <a:t>Can also be shown using an arrow above the structural diagram: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599" y="3492346"/>
            <a:ext cx="73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1681" y="3492346"/>
            <a:ext cx="1015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Cl</a:t>
            </a:r>
          </a:p>
        </p:txBody>
      </p:sp>
      <p:cxnSp>
        <p:nvCxnSpPr>
          <p:cNvPr id="6" name="Straight Connector 5"/>
          <p:cNvCxnSpPr>
            <a:stCxn id="4" idx="3"/>
            <a:endCxn id="5" idx="1"/>
          </p:cNvCxnSpPr>
          <p:nvPr/>
        </p:nvCxnSpPr>
        <p:spPr>
          <a:xfrm>
            <a:off x="4395730" y="4000178"/>
            <a:ext cx="11659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44887" y="3233448"/>
            <a:ext cx="2224488" cy="517793"/>
            <a:chOff x="3844887" y="3233448"/>
            <a:chExt cx="2224488" cy="517793"/>
          </a:xfrm>
        </p:grpSpPr>
        <p:cxnSp>
          <p:nvCxnSpPr>
            <p:cNvPr id="10" name="Straight Arrow Connector 9"/>
            <p:cNvCxnSpPr>
              <a:endCxn id="5" idx="0"/>
            </p:cNvCxnSpPr>
            <p:nvPr/>
          </p:nvCxnSpPr>
          <p:spPr>
            <a:xfrm>
              <a:off x="3844887" y="3492346"/>
              <a:ext cx="222448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10140" y="3233448"/>
              <a:ext cx="11017" cy="51779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9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19" y="232381"/>
            <a:ext cx="8751277" cy="77015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Pseudo Noble Gas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14" y="1138518"/>
            <a:ext cx="11610153" cy="5119063"/>
          </a:xfrm>
        </p:spPr>
        <p:txBody>
          <a:bodyPr>
            <a:normAutofit/>
          </a:bodyPr>
          <a:lstStyle/>
          <a:p>
            <a:r>
              <a:rPr lang="en-US" sz="3600" dirty="0"/>
              <a:t>Many transition metals would need to lose or gain many (like 6 or more) electrons to achieve a noble gas configuration – this is just not possible.</a:t>
            </a:r>
          </a:p>
          <a:p>
            <a:r>
              <a:rPr lang="en-US" sz="3600" dirty="0"/>
              <a:t>Some transition metals will aim for a pseudo noble gas configuration, which has 18e</a:t>
            </a:r>
            <a:r>
              <a:rPr lang="en-US" sz="3600" baseline="30000" dirty="0"/>
              <a:t>-</a:t>
            </a:r>
            <a:r>
              <a:rPr lang="en-US" sz="3600" dirty="0"/>
              <a:t> in the highest energy level.</a:t>
            </a:r>
          </a:p>
          <a:p>
            <a:pPr lvl="1"/>
            <a:r>
              <a:rPr lang="en-US" sz="3400" dirty="0"/>
              <a:t>The </a:t>
            </a:r>
            <a:r>
              <a:rPr lang="en-US" sz="3400" b="1" i="1" dirty="0"/>
              <a:t>s</a:t>
            </a:r>
            <a:r>
              <a:rPr lang="en-US" sz="3400" dirty="0"/>
              <a:t>, </a:t>
            </a:r>
            <a:r>
              <a:rPr lang="en-US" sz="3400" b="1" i="1" dirty="0"/>
              <a:t>p</a:t>
            </a:r>
            <a:r>
              <a:rPr lang="en-US" sz="3400" dirty="0"/>
              <a:t> and </a:t>
            </a:r>
            <a:r>
              <a:rPr lang="en-US" sz="3400" b="1" i="1" dirty="0"/>
              <a:t>d</a:t>
            </a:r>
            <a:r>
              <a:rPr lang="en-US" sz="3400" dirty="0"/>
              <a:t> orbitals are filled.</a:t>
            </a:r>
          </a:p>
          <a:p>
            <a:pPr lvl="1"/>
            <a:r>
              <a:rPr lang="en-US" sz="3400" dirty="0"/>
              <a:t>3s</a:t>
            </a:r>
            <a:r>
              <a:rPr lang="en-US" sz="3400" baseline="30000" dirty="0"/>
              <a:t>2</a:t>
            </a:r>
            <a:r>
              <a:rPr lang="en-US" sz="3400" dirty="0"/>
              <a:t>3p</a:t>
            </a:r>
            <a:r>
              <a:rPr lang="en-US" sz="3400" baseline="30000" dirty="0"/>
              <a:t>6</a:t>
            </a:r>
            <a:r>
              <a:rPr lang="en-US" sz="3400" dirty="0"/>
              <a:t>3d</a:t>
            </a:r>
            <a:r>
              <a:rPr lang="en-US" sz="3400" baseline="30000" dirty="0"/>
              <a:t>10</a:t>
            </a:r>
            <a:r>
              <a:rPr lang="en-US" sz="3400" dirty="0"/>
              <a:t> for a total of 18e</a:t>
            </a:r>
            <a:r>
              <a:rPr lang="en-US" sz="3400" baseline="30000" dirty="0"/>
              <a:t>-</a:t>
            </a:r>
            <a:r>
              <a:rPr lang="en-US" sz="3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2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37" y="254414"/>
            <a:ext cx="4377581" cy="72608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Polar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7" y="1182586"/>
            <a:ext cx="11417359" cy="3422466"/>
          </a:xfrm>
        </p:spPr>
        <p:txBody>
          <a:bodyPr>
            <a:normAutofit/>
          </a:bodyPr>
          <a:lstStyle/>
          <a:p>
            <a:r>
              <a:rPr lang="en-US" sz="3200" dirty="0"/>
              <a:t>Polar bonds may make the </a:t>
            </a:r>
            <a:r>
              <a:rPr lang="en-US" sz="3200" b="1" i="1" dirty="0">
                <a:solidFill>
                  <a:srgbClr val="00B0F0"/>
                </a:solidFill>
              </a:rPr>
              <a:t>entire molecule polar</a:t>
            </a:r>
            <a:r>
              <a:rPr lang="en-US" sz="3200" dirty="0"/>
              <a:t>.</a:t>
            </a:r>
          </a:p>
          <a:p>
            <a:pPr lvl="1"/>
            <a:r>
              <a:rPr lang="en-US" sz="3000" dirty="0"/>
              <a:t>If areas of charge are created through the existence of polar bonds.</a:t>
            </a:r>
          </a:p>
          <a:p>
            <a:r>
              <a:rPr lang="en-US" sz="3200" dirty="0"/>
              <a:t>A molecule that has two poles is called a </a:t>
            </a:r>
            <a:r>
              <a:rPr lang="en-US" sz="3200" b="1" i="1" dirty="0">
                <a:solidFill>
                  <a:srgbClr val="00B0F0"/>
                </a:solidFill>
              </a:rPr>
              <a:t>dipole</a:t>
            </a:r>
            <a:r>
              <a:rPr lang="en-US" sz="3200" dirty="0"/>
              <a:t> (like small magnets).</a:t>
            </a:r>
          </a:p>
          <a:p>
            <a:r>
              <a:rPr lang="en-US" sz="3200" dirty="0"/>
              <a:t>For example, </a:t>
            </a:r>
            <a:r>
              <a:rPr lang="en-US" sz="3200" dirty="0" err="1"/>
              <a:t>HCl</a:t>
            </a:r>
            <a:r>
              <a:rPr lang="en-US" sz="3200" dirty="0"/>
              <a:t> is a polar molecule.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09291" y="4709708"/>
            <a:ext cx="2919470" cy="1274561"/>
            <a:chOff x="4109291" y="4709708"/>
            <a:chExt cx="2919470" cy="1274561"/>
          </a:xfrm>
        </p:grpSpPr>
        <p:sp>
          <p:nvSpPr>
            <p:cNvPr id="4" name="TextBox 3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6" name="Straight Connector 5"/>
            <p:cNvCxnSpPr>
              <a:stCxn id="4" idx="3"/>
              <a:endCxn id="5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2185011" y="4807137"/>
            <a:ext cx="1817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Area of positive charge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5820" y="4807137"/>
            <a:ext cx="1817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Area of negative charge</a:t>
            </a:r>
          </a:p>
        </p:txBody>
      </p:sp>
    </p:spTree>
    <p:extLst>
      <p:ext uri="{BB962C8B-B14F-4D97-AF65-F5344CB8AC3E}">
        <p14:creationId xmlns:p14="http://schemas.microsoft.com/office/powerpoint/2010/main" val="157683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0" y="210347"/>
            <a:ext cx="8575008" cy="748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Polar Molecule Interactions: </a:t>
            </a:r>
            <a:r>
              <a:rPr lang="en-US" dirty="0" err="1">
                <a:solidFill>
                  <a:srgbClr val="FFFF00"/>
                </a:solidFill>
              </a:rPr>
              <a:t>HCl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20345554">
            <a:off x="1485336" y="1823289"/>
            <a:ext cx="2919470" cy="1274561"/>
            <a:chOff x="4109291" y="4709708"/>
            <a:chExt cx="2919470" cy="1274561"/>
          </a:xfrm>
        </p:grpSpPr>
        <p:sp>
          <p:nvSpPr>
            <p:cNvPr id="5" name="TextBox 4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7" name="Straight Connector 6"/>
            <p:cNvCxnSpPr>
              <a:stCxn id="5" idx="3"/>
              <a:endCxn id="6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07960">
            <a:off x="5517258" y="1598177"/>
            <a:ext cx="2919470" cy="1274561"/>
            <a:chOff x="4109291" y="4709708"/>
            <a:chExt cx="2919470" cy="1274561"/>
          </a:xfrm>
        </p:grpSpPr>
        <p:sp>
          <p:nvSpPr>
            <p:cNvPr id="12" name="TextBox 11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14" name="Straight Connector 13"/>
            <p:cNvCxnSpPr>
              <a:stCxn id="12" idx="3"/>
              <a:endCxn id="13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/>
          <p:nvPr/>
        </p:nvGrpSpPr>
        <p:grpSpPr>
          <a:xfrm rot="10582876">
            <a:off x="1963544" y="4004851"/>
            <a:ext cx="2919470" cy="1274561"/>
            <a:chOff x="4109291" y="4709708"/>
            <a:chExt cx="2919470" cy="1274561"/>
          </a:xfrm>
        </p:grpSpPr>
        <p:sp>
          <p:nvSpPr>
            <p:cNvPr id="19" name="TextBox 18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21" name="Straight Connector 20"/>
            <p:cNvCxnSpPr>
              <a:stCxn id="19" idx="3"/>
              <a:endCxn id="20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 rot="3148746">
            <a:off x="8379282" y="4035960"/>
            <a:ext cx="2919470" cy="1274561"/>
            <a:chOff x="4109291" y="4709708"/>
            <a:chExt cx="2919470" cy="1274561"/>
          </a:xfrm>
        </p:grpSpPr>
        <p:sp>
          <p:nvSpPr>
            <p:cNvPr id="26" name="TextBox 25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4509564" y="1678980"/>
            <a:ext cx="835904" cy="744550"/>
            <a:chOff x="4586682" y="2141688"/>
            <a:chExt cx="835904" cy="7445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4584211">
            <a:off x="1788377" y="3379042"/>
            <a:ext cx="835904" cy="744550"/>
            <a:chOff x="4586682" y="2141688"/>
            <a:chExt cx="835904" cy="74455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4887843">
            <a:off x="3672700" y="2935193"/>
            <a:ext cx="1051144" cy="744550"/>
            <a:chOff x="4586682" y="2141688"/>
            <a:chExt cx="835904" cy="74455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3943202">
            <a:off x="8454382" y="2651253"/>
            <a:ext cx="835904" cy="744550"/>
            <a:chOff x="4586682" y="2141688"/>
            <a:chExt cx="835904" cy="7445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rot="13141105">
            <a:off x="5975748" y="4574338"/>
            <a:ext cx="2919470" cy="1274561"/>
            <a:chOff x="4109291" y="4709708"/>
            <a:chExt cx="2919470" cy="1274561"/>
          </a:xfrm>
        </p:grpSpPr>
        <p:sp>
          <p:nvSpPr>
            <p:cNvPr id="61" name="TextBox 60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63" name="Straight Connector 62"/>
            <p:cNvCxnSpPr>
              <a:stCxn id="61" idx="3"/>
              <a:endCxn id="62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 rot="20693452">
            <a:off x="7488528" y="3790779"/>
            <a:ext cx="1113446" cy="744550"/>
            <a:chOff x="4586682" y="2141688"/>
            <a:chExt cx="835904" cy="74455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896343" y="5380189"/>
            <a:ext cx="835904" cy="744550"/>
            <a:chOff x="4586682" y="2141688"/>
            <a:chExt cx="835904" cy="74455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8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04" y="188313"/>
            <a:ext cx="5016559" cy="86930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04" y="1248689"/>
            <a:ext cx="11593629" cy="2408912"/>
          </a:xfrm>
        </p:spPr>
        <p:txBody>
          <a:bodyPr>
            <a:normAutofit/>
          </a:bodyPr>
          <a:lstStyle/>
          <a:p>
            <a:r>
              <a:rPr lang="en-US" sz="3200" dirty="0"/>
              <a:t>Polar bonds </a:t>
            </a:r>
            <a:r>
              <a:rPr lang="en-US" sz="3200" i="1" dirty="0"/>
              <a:t>don’t necessarily </a:t>
            </a:r>
            <a:r>
              <a:rPr lang="en-US" sz="3200" dirty="0"/>
              <a:t>result in a polar molecule.  The </a:t>
            </a:r>
            <a:r>
              <a:rPr lang="en-US" sz="3200" i="1" dirty="0"/>
              <a:t>shape</a:t>
            </a:r>
            <a:r>
              <a:rPr lang="en-US" sz="3200" dirty="0"/>
              <a:t> of the molecular plays a role in determining areas of charge difference.</a:t>
            </a:r>
          </a:p>
          <a:p>
            <a:r>
              <a:rPr lang="en-US" sz="3200" dirty="0"/>
              <a:t>For example, CO</a:t>
            </a:r>
            <a:r>
              <a:rPr lang="en-US" sz="3200" baseline="-25000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5734" y="4098274"/>
            <a:ext cx="93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501" y="4098270"/>
            <a:ext cx="93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7171" y="4098271"/>
            <a:ext cx="93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82169" y="4825384"/>
            <a:ext cx="601339" cy="1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64724" y="4603464"/>
            <a:ext cx="601339" cy="1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200660" y="4825384"/>
            <a:ext cx="601339" cy="1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94335" y="4602408"/>
            <a:ext cx="601339" cy="1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 rot="10800000">
            <a:off x="3897926" y="3791777"/>
            <a:ext cx="1690118" cy="473723"/>
            <a:chOff x="3844887" y="3233448"/>
            <a:chExt cx="2224488" cy="517793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844887" y="3492346"/>
              <a:ext cx="222448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10140" y="3233448"/>
              <a:ext cx="11017" cy="51779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950615" y="3780864"/>
            <a:ext cx="1690118" cy="473723"/>
            <a:chOff x="3844887" y="3233448"/>
            <a:chExt cx="2224488" cy="517793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3844887" y="3492346"/>
              <a:ext cx="222448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10140" y="3233448"/>
              <a:ext cx="11017" cy="51779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95095" y="5216056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5737" y="5237570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1373" y="5248604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0914" y="5867502"/>
            <a:ext cx="307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Very Polar Bonds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4978653" y="4979624"/>
            <a:ext cx="8722" cy="7922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561060" y="4950871"/>
            <a:ext cx="8722" cy="7922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95758" y="2617249"/>
            <a:ext cx="3762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distinct positive and negative regions.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to draw a line through the molecule so the areas of positive and negative are on either side.</a:t>
            </a:r>
          </a:p>
        </p:txBody>
      </p:sp>
    </p:spTree>
    <p:extLst>
      <p:ext uri="{BB962C8B-B14F-4D97-AF65-F5344CB8AC3E}">
        <p14:creationId xmlns:p14="http://schemas.microsoft.com/office/powerpoint/2010/main" val="13379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19" grpId="0"/>
      <p:bldP spid="20" grpId="0"/>
      <p:bldP spid="21" grpId="0"/>
      <p:bldP spid="3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71" y="243397"/>
            <a:ext cx="8079248" cy="85828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Molecular Polarity: Water, H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09026" y="1944716"/>
            <a:ext cx="2883314" cy="2313342"/>
            <a:chOff x="3810818" y="1846322"/>
            <a:chExt cx="2083109" cy="1890472"/>
          </a:xfrm>
        </p:grpSpPr>
        <p:sp>
          <p:nvSpPr>
            <p:cNvPr id="4" name="TextBox 3"/>
            <p:cNvSpPr txBox="1"/>
            <p:nvPr/>
          </p:nvSpPr>
          <p:spPr>
            <a:xfrm>
              <a:off x="3810818" y="2831335"/>
              <a:ext cx="573737" cy="9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43182" y="2831335"/>
              <a:ext cx="550745" cy="9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H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3964" y="1846322"/>
              <a:ext cx="667038" cy="90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/>
                <a:t>O</a:t>
              </a:r>
            </a:p>
          </p:txBody>
        </p:sp>
        <p:cxnSp>
          <p:nvCxnSpPr>
            <p:cNvPr id="7" name="Straight Connector 6"/>
            <p:cNvCxnSpPr>
              <a:stCxn id="4" idx="0"/>
              <a:endCxn id="6" idx="1"/>
            </p:cNvCxnSpPr>
            <p:nvPr/>
          </p:nvCxnSpPr>
          <p:spPr>
            <a:xfrm flipV="1">
              <a:off x="4097686" y="2299051"/>
              <a:ext cx="396278" cy="5322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0"/>
              <a:endCxn id="6" idx="3"/>
            </p:cNvCxnSpPr>
            <p:nvPr/>
          </p:nvCxnSpPr>
          <p:spPr>
            <a:xfrm flipH="1" flipV="1">
              <a:off x="5161002" y="2299051"/>
              <a:ext cx="457552" cy="53228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909026" y="4135789"/>
            <a:ext cx="77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sym typeface="Symbol" panose="05050102010706020507" pitchFamily="18" charset="2"/>
              </a:rPr>
              <a:t></a:t>
            </a:r>
            <a:r>
              <a:rPr lang="en-US" sz="36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99624" y="1575384"/>
            <a:ext cx="64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sym typeface="Symbol" panose="05050102010706020507" pitchFamily="18" charset="2"/>
              </a:rPr>
              <a:t></a:t>
            </a:r>
            <a:r>
              <a:rPr lang="en-US" sz="36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42276" y="4121895"/>
            <a:ext cx="77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sym typeface="Symbol" panose="05050102010706020507" pitchFamily="18" charset="2"/>
              </a:rPr>
              <a:t></a:t>
            </a:r>
            <a:r>
              <a:rPr lang="en-US" sz="36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03158" y="1575384"/>
            <a:ext cx="642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sym typeface="Symbol" panose="05050102010706020507" pitchFamily="18" charset="2"/>
              </a:rPr>
              <a:t></a:t>
            </a:r>
            <a:r>
              <a:rPr lang="en-US" sz="3600" b="1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5670" y="1255574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4237" y="3410199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3403" y="3442450"/>
            <a:ext cx="78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8631" y="1713884"/>
            <a:ext cx="410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Due to the bent shape, water is a polar molecule.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20550" y="2681168"/>
            <a:ext cx="419136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3" grpId="0"/>
      <p:bldP spid="14" grpId="0"/>
      <p:bldP spid="15" grpId="0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2" y="144246"/>
            <a:ext cx="8288569" cy="79218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Attractions Between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2" y="1226653"/>
            <a:ext cx="11813966" cy="5284316"/>
          </a:xfrm>
        </p:spPr>
        <p:txBody>
          <a:bodyPr>
            <a:normAutofit/>
          </a:bodyPr>
          <a:lstStyle/>
          <a:p>
            <a:r>
              <a:rPr lang="en-US" sz="3200" dirty="0"/>
              <a:t>Forces exist between molecules of a compound, called intermolecular forces.</a:t>
            </a:r>
          </a:p>
          <a:p>
            <a:r>
              <a:rPr lang="en-US" sz="3200" dirty="0"/>
              <a:t>Weaker than both covalent and ionic bonds.</a:t>
            </a:r>
          </a:p>
          <a:p>
            <a:r>
              <a:rPr lang="en-US" sz="3200" dirty="0"/>
              <a:t>Responsible for the state (solid, liquid or gas) of a molecule at a particular temperature.</a:t>
            </a:r>
          </a:p>
          <a:p>
            <a:r>
              <a:rPr lang="en-US" sz="3200" dirty="0"/>
              <a:t>Three types of intermolecular forces:</a:t>
            </a:r>
          </a:p>
          <a:p>
            <a:pPr lvl="1"/>
            <a:r>
              <a:rPr lang="en-US" sz="3000" dirty="0"/>
              <a:t>Dispersion Forces</a:t>
            </a:r>
          </a:p>
          <a:p>
            <a:pPr lvl="1"/>
            <a:r>
              <a:rPr lang="en-US" sz="3000" dirty="0"/>
              <a:t>Dipole Interactions</a:t>
            </a:r>
          </a:p>
          <a:p>
            <a:pPr lvl="1"/>
            <a:r>
              <a:rPr lang="en-US" sz="3000" dirty="0"/>
              <a:t>Hydrogen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1489" y="4772482"/>
            <a:ext cx="3128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Called Van der Waals forces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294636" y="4660134"/>
            <a:ext cx="440674" cy="1178805"/>
          </a:xfrm>
          <a:prstGeom prst="rightBrace">
            <a:avLst>
              <a:gd name="adj1" fmla="val 42672"/>
              <a:gd name="adj2" fmla="val 5280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923" y="3629482"/>
            <a:ext cx="31718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8" y="155262"/>
            <a:ext cx="4719103" cy="75913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Dispersion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18" y="1160552"/>
            <a:ext cx="11698287" cy="5328383"/>
          </a:xfrm>
        </p:spPr>
        <p:txBody>
          <a:bodyPr>
            <a:normAutofit/>
          </a:bodyPr>
          <a:lstStyle/>
          <a:p>
            <a:r>
              <a:rPr lang="en-US" sz="3200" dirty="0"/>
              <a:t>Caused by the motion of electrons.</a:t>
            </a:r>
          </a:p>
          <a:p>
            <a:r>
              <a:rPr lang="en-US" sz="3200" dirty="0"/>
              <a:t>Force between molecules increases as the number of electrons increase.</a:t>
            </a:r>
          </a:p>
          <a:p>
            <a:r>
              <a:rPr lang="en-US" sz="3200" dirty="0"/>
              <a:t>Weakest of all intermolecular forces.</a:t>
            </a:r>
          </a:p>
          <a:p>
            <a:r>
              <a:rPr lang="en-US" sz="3200" dirty="0"/>
              <a:t>Most prominent effect is that of the state of the halogens at room temperature and normal pressure:</a:t>
            </a:r>
          </a:p>
          <a:p>
            <a:pPr lvl="1"/>
            <a:r>
              <a:rPr lang="en-US" sz="3000" dirty="0"/>
              <a:t>Fluorine and chlorine are gases.</a:t>
            </a:r>
          </a:p>
          <a:p>
            <a:pPr lvl="1"/>
            <a:r>
              <a:rPr lang="en-US" sz="3000" dirty="0"/>
              <a:t>Bromine is a liquid.</a:t>
            </a:r>
          </a:p>
          <a:p>
            <a:pPr lvl="1"/>
            <a:r>
              <a:rPr lang="en-US" sz="3000" dirty="0"/>
              <a:t>Iodine and astatine is a solid.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723" y="2473406"/>
            <a:ext cx="1710123" cy="12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56" y="276448"/>
            <a:ext cx="5236896" cy="814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Dipole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11" y="1524109"/>
            <a:ext cx="11874558" cy="2012306"/>
          </a:xfrm>
        </p:spPr>
        <p:txBody>
          <a:bodyPr>
            <a:noAutofit/>
          </a:bodyPr>
          <a:lstStyle/>
          <a:p>
            <a:r>
              <a:rPr lang="en-US" sz="3600" dirty="0"/>
              <a:t>Polar molecules are attracted to one-another.</a:t>
            </a:r>
          </a:p>
          <a:p>
            <a:r>
              <a:rPr lang="en-US" sz="3600" dirty="0"/>
              <a:t>Positive area of one molecule attracts the negative area of another, and vice-versa.</a:t>
            </a:r>
          </a:p>
        </p:txBody>
      </p:sp>
    </p:spTree>
    <p:extLst>
      <p:ext uri="{BB962C8B-B14F-4D97-AF65-F5344CB8AC3E}">
        <p14:creationId xmlns:p14="http://schemas.microsoft.com/office/powerpoint/2010/main" val="22900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0" y="200160"/>
            <a:ext cx="5101469" cy="7004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Dipole Interactions</a:t>
            </a:r>
          </a:p>
        </p:txBody>
      </p:sp>
      <p:grpSp>
        <p:nvGrpSpPr>
          <p:cNvPr id="5" name="Group 4"/>
          <p:cNvGrpSpPr/>
          <p:nvPr/>
        </p:nvGrpSpPr>
        <p:grpSpPr>
          <a:xfrm rot="20345554">
            <a:off x="1287032" y="1602952"/>
            <a:ext cx="2919470" cy="1274561"/>
            <a:chOff x="4109291" y="4709708"/>
            <a:chExt cx="2919470" cy="1274561"/>
          </a:xfrm>
        </p:grpSpPr>
        <p:sp>
          <p:nvSpPr>
            <p:cNvPr id="63" name="TextBox 62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65" name="Straight Connector 64"/>
            <p:cNvCxnSpPr>
              <a:stCxn id="63" idx="3"/>
              <a:endCxn id="64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 rot="607960">
            <a:off x="5318954" y="1377840"/>
            <a:ext cx="2919470" cy="1274561"/>
            <a:chOff x="4109291" y="4709708"/>
            <a:chExt cx="2919470" cy="1274561"/>
          </a:xfrm>
        </p:grpSpPr>
        <p:sp>
          <p:nvSpPr>
            <p:cNvPr id="57" name="TextBox 56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59" name="Straight Connector 58"/>
            <p:cNvCxnSpPr>
              <a:stCxn id="57" idx="3"/>
              <a:endCxn id="58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 rot="10582876">
            <a:off x="1765240" y="3784514"/>
            <a:ext cx="2919470" cy="1274561"/>
            <a:chOff x="4109291" y="4709708"/>
            <a:chExt cx="2919470" cy="1274561"/>
          </a:xfrm>
        </p:grpSpPr>
        <p:sp>
          <p:nvSpPr>
            <p:cNvPr id="51" name="TextBox 50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53" name="Straight Connector 52"/>
            <p:cNvCxnSpPr>
              <a:stCxn id="51" idx="3"/>
              <a:endCxn id="52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4311260" y="1458643"/>
            <a:ext cx="835904" cy="744550"/>
            <a:chOff x="4586682" y="2141688"/>
            <a:chExt cx="835904" cy="74455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4584211">
            <a:off x="1590073" y="3158705"/>
            <a:ext cx="835904" cy="744550"/>
            <a:chOff x="4586682" y="2141688"/>
            <a:chExt cx="835904" cy="7445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 rot="4887843">
            <a:off x="3474396" y="2714856"/>
            <a:ext cx="1051144" cy="744550"/>
            <a:chOff x="4586682" y="2141688"/>
            <a:chExt cx="835904" cy="74455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3943202">
            <a:off x="8256078" y="2430916"/>
            <a:ext cx="835904" cy="744550"/>
            <a:chOff x="4586682" y="2141688"/>
            <a:chExt cx="835904" cy="74455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3141105">
            <a:off x="5777444" y="4354001"/>
            <a:ext cx="2919470" cy="1274561"/>
            <a:chOff x="4109291" y="4709708"/>
            <a:chExt cx="2919470" cy="1274561"/>
          </a:xfrm>
        </p:grpSpPr>
        <p:sp>
          <p:nvSpPr>
            <p:cNvPr id="25" name="TextBox 24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27" name="Straight Connector 26"/>
            <p:cNvCxnSpPr>
              <a:stCxn id="25" idx="3"/>
              <a:endCxn id="26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 rot="20693452">
            <a:off x="7290224" y="3570442"/>
            <a:ext cx="1113446" cy="744550"/>
            <a:chOff x="4586682" y="2141688"/>
            <a:chExt cx="835904" cy="74455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698039" y="5159852"/>
            <a:ext cx="835904" cy="744550"/>
            <a:chOff x="4586682" y="2141688"/>
            <a:chExt cx="835904" cy="74455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rot="3148746">
            <a:off x="8379282" y="4035960"/>
            <a:ext cx="2919470" cy="1274561"/>
            <a:chOff x="4109291" y="4709708"/>
            <a:chExt cx="2919470" cy="1274561"/>
          </a:xfrm>
        </p:grpSpPr>
        <p:sp>
          <p:nvSpPr>
            <p:cNvPr id="70" name="TextBox 69"/>
            <p:cNvSpPr txBox="1"/>
            <p:nvPr/>
          </p:nvSpPr>
          <p:spPr>
            <a:xfrm>
              <a:off x="4109291" y="4968606"/>
              <a:ext cx="738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H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013373" y="4968606"/>
              <a:ext cx="10153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Cl</a:t>
              </a:r>
            </a:p>
          </p:txBody>
        </p:sp>
        <p:cxnSp>
          <p:nvCxnSpPr>
            <p:cNvPr id="72" name="Straight Connector 71"/>
            <p:cNvCxnSpPr>
              <a:stCxn id="70" idx="3"/>
              <a:endCxn id="71" idx="1"/>
            </p:cNvCxnSpPr>
            <p:nvPr/>
          </p:nvCxnSpPr>
          <p:spPr>
            <a:xfrm>
              <a:off x="4847422" y="5476438"/>
              <a:ext cx="116595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4252512" y="4709708"/>
              <a:ext cx="2224488" cy="517793"/>
              <a:chOff x="3800820" y="3233448"/>
              <a:chExt cx="2224488" cy="517793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3800820" y="3492346"/>
                <a:ext cx="2224488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010140" y="3233448"/>
                <a:ext cx="11017" cy="517793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 rot="554514">
            <a:off x="4818789" y="3720282"/>
            <a:ext cx="1113446" cy="744550"/>
            <a:chOff x="4586682" y="2141688"/>
            <a:chExt cx="835904" cy="74455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 rot="4451741">
            <a:off x="5640281" y="2643287"/>
            <a:ext cx="1113446" cy="744550"/>
            <a:chOff x="4586682" y="2141688"/>
            <a:chExt cx="835904" cy="74455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4586682" y="2230527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772878" y="2205950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950643" y="2188324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158444" y="2186295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366245" y="2141688"/>
              <a:ext cx="56341" cy="65571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60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9" y="122213"/>
            <a:ext cx="5214862" cy="86930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Hydrogen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19" y="1145755"/>
            <a:ext cx="11725830" cy="5519450"/>
          </a:xfrm>
        </p:spPr>
        <p:txBody>
          <a:bodyPr>
            <a:normAutofit/>
          </a:bodyPr>
          <a:lstStyle/>
          <a:p>
            <a:r>
              <a:rPr lang="en-US" sz="3200" dirty="0"/>
              <a:t>Two conditions for hydrogen bonding to occur: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 hydrogen is covalently bonded to a very electronegative atom (creates a very polar bond).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3000" dirty="0"/>
              <a:t>With no other electrons to shield it, the positive nucleus is exposed.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electronegative atom has at least one lone pair of electrons.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 hydrogen bond is between the hydrogen in one molecule and the lone pair of electrons in another molecule.</a:t>
            </a:r>
          </a:p>
        </p:txBody>
      </p:sp>
    </p:spTree>
    <p:extLst>
      <p:ext uri="{BB962C8B-B14F-4D97-AF65-F5344CB8AC3E}">
        <p14:creationId xmlns:p14="http://schemas.microsoft.com/office/powerpoint/2010/main" val="16505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6" y="221363"/>
            <a:ext cx="5214862" cy="83625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Hydrogen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30" y="1138518"/>
            <a:ext cx="11687271" cy="2783487"/>
          </a:xfrm>
        </p:spPr>
        <p:txBody>
          <a:bodyPr>
            <a:normAutofit/>
          </a:bodyPr>
          <a:lstStyle/>
          <a:p>
            <a:r>
              <a:rPr lang="en-US" sz="3200" dirty="0"/>
              <a:t>Extremely important in determining the properties of water and biological molecules like proteins.</a:t>
            </a:r>
          </a:p>
          <a:p>
            <a:pPr lvl="1"/>
            <a:r>
              <a:rPr lang="en-US" sz="3000" dirty="0"/>
              <a:t>Relatively high melting and boiling points of water.</a:t>
            </a:r>
          </a:p>
          <a:p>
            <a:pPr lvl="1"/>
            <a:r>
              <a:rPr lang="en-US" sz="3000" dirty="0"/>
              <a:t>The surface tension of water (how it beads and does not spread out).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339332" y="3311063"/>
            <a:ext cx="5135564" cy="3297237"/>
            <a:chOff x="3697077" y="3257475"/>
            <a:chExt cx="5135564" cy="3297237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3697077" y="4270299"/>
              <a:ext cx="2438400" cy="2284413"/>
              <a:chOff x="1008" y="1878"/>
              <a:chExt cx="1536" cy="1439"/>
            </a:xfrm>
          </p:grpSpPr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008" y="2352"/>
                <a:ext cx="1056" cy="965"/>
                <a:chOff x="1008" y="2352"/>
                <a:chExt cx="1056" cy="965"/>
              </a:xfrm>
            </p:grpSpPr>
            <p:sp>
              <p:nvSpPr>
                <p:cNvPr id="9" name="Rectangle 3"/>
                <p:cNvSpPr>
                  <a:spLocks noChangeArrowheads="1"/>
                </p:cNvSpPr>
                <p:nvPr/>
              </p:nvSpPr>
              <p:spPr bwMode="auto">
                <a:xfrm>
                  <a:off x="1008" y="2352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0" name="Rectangle 4"/>
                <p:cNvSpPr>
                  <a:spLocks noChangeArrowheads="1"/>
                </p:cNvSpPr>
                <p:nvPr/>
              </p:nvSpPr>
              <p:spPr bwMode="auto">
                <a:xfrm>
                  <a:off x="1728" y="2832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11" name="Rectangle 5"/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1296" y="2592"/>
                  <a:ext cx="24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Line 7"/>
                <p:cNvSpPr>
                  <a:spLocks noChangeShapeType="1"/>
                </p:cNvSpPr>
                <p:nvPr/>
              </p:nvSpPr>
              <p:spPr bwMode="auto">
                <a:xfrm>
                  <a:off x="1728" y="2688"/>
                  <a:ext cx="144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4" name="Group 10"/>
                <p:cNvGrpSpPr>
                  <a:grpSpLocks/>
                </p:cNvGrpSpPr>
                <p:nvPr/>
              </p:nvGrpSpPr>
              <p:grpSpPr bwMode="auto">
                <a:xfrm>
                  <a:off x="1588" y="2356"/>
                  <a:ext cx="136" cy="40"/>
                  <a:chOff x="1588" y="2356"/>
                  <a:chExt cx="136" cy="40"/>
                </a:xfrm>
              </p:grpSpPr>
              <p:sp>
                <p:nvSpPr>
                  <p:cNvPr id="1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588" y="2356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  <p:sp>
                <p:nvSpPr>
                  <p:cNvPr id="1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684" y="2356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</p:grpSp>
            <p:grpSp>
              <p:nvGrpSpPr>
                <p:cNvPr id="15" name="Group 13"/>
                <p:cNvGrpSpPr>
                  <a:grpSpLocks/>
                </p:cNvGrpSpPr>
                <p:nvPr/>
              </p:nvGrpSpPr>
              <p:grpSpPr bwMode="auto">
                <a:xfrm>
                  <a:off x="1815" y="2453"/>
                  <a:ext cx="66" cy="134"/>
                  <a:chOff x="1815" y="2453"/>
                  <a:chExt cx="66" cy="134"/>
                </a:xfrm>
              </p:grpSpPr>
              <p:sp>
                <p:nvSpPr>
                  <p:cNvPr id="16" name="Oval 11"/>
                  <p:cNvSpPr>
                    <a:spLocks noChangeArrowheads="1"/>
                  </p:cNvSpPr>
                  <p:nvPr/>
                </p:nvSpPr>
                <p:spPr bwMode="auto">
                  <a:xfrm rot="4560000">
                    <a:off x="1815" y="2453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  <p:sp>
                <p:nvSpPr>
                  <p:cNvPr id="17" name="Oval 12"/>
                  <p:cNvSpPr>
                    <a:spLocks noChangeArrowheads="1"/>
                  </p:cNvSpPr>
                  <p:nvPr/>
                </p:nvSpPr>
                <p:spPr bwMode="auto">
                  <a:xfrm rot="4560000">
                    <a:off x="1841" y="2547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</p:grpSp>
          </p:grpSp>
          <p:sp>
            <p:nvSpPr>
              <p:cNvPr id="6" name="Rectangle 15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7" name="Rectangle 16"/>
              <p:cNvSpPr>
                <a:spLocks noChangeArrowheads="1"/>
              </p:cNvSpPr>
              <p:nvPr/>
            </p:nvSpPr>
            <p:spPr bwMode="auto">
              <a:xfrm>
                <a:off x="1561" y="1878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>
                <a:off x="2112" y="2832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6029116" y="3257475"/>
              <a:ext cx="2803525" cy="2024063"/>
              <a:chOff x="2477" y="1240"/>
              <a:chExt cx="1766" cy="1275"/>
            </a:xfrm>
          </p:grpSpPr>
          <p:grpSp>
            <p:nvGrpSpPr>
              <p:cNvPr id="21" name="Group 30"/>
              <p:cNvGrpSpPr>
                <a:grpSpLocks/>
              </p:cNvGrpSpPr>
              <p:nvPr/>
            </p:nvGrpSpPr>
            <p:grpSpPr bwMode="auto">
              <a:xfrm>
                <a:off x="2612" y="1682"/>
                <a:ext cx="1185" cy="833"/>
                <a:chOff x="2612" y="1682"/>
                <a:chExt cx="1185" cy="833"/>
              </a:xfrm>
            </p:grpSpPr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 rot="20220000">
                  <a:off x="2612" y="1869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 rot="20220000">
                  <a:off x="3461" y="2030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27" name="Rectangle 21"/>
                <p:cNvSpPr>
                  <a:spLocks noChangeArrowheads="1"/>
                </p:cNvSpPr>
                <p:nvPr/>
              </p:nvSpPr>
              <p:spPr bwMode="auto">
                <a:xfrm rot="20220000">
                  <a:off x="3054" y="1682"/>
                  <a:ext cx="336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Monotype Sorts" pitchFamily="2" charset="2"/>
                    <a:buChar char="l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100000"/>
                    <a:buChar char="–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400" dirty="0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  <p:sp>
              <p:nvSpPr>
                <p:cNvPr id="2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90" y="1972"/>
                  <a:ext cx="221" cy="9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" name="Line 23"/>
                <p:cNvSpPr>
                  <a:spLocks noChangeShapeType="1"/>
                </p:cNvSpPr>
                <p:nvPr/>
              </p:nvSpPr>
              <p:spPr bwMode="auto">
                <a:xfrm>
                  <a:off x="3325" y="1985"/>
                  <a:ext cx="226" cy="16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0" name="Group 26"/>
                <p:cNvGrpSpPr>
                  <a:grpSpLocks/>
                </p:cNvGrpSpPr>
                <p:nvPr/>
              </p:nvGrpSpPr>
              <p:grpSpPr bwMode="auto">
                <a:xfrm>
                  <a:off x="3072" y="1687"/>
                  <a:ext cx="129" cy="78"/>
                  <a:chOff x="3072" y="1687"/>
                  <a:chExt cx="129" cy="78"/>
                </a:xfrm>
              </p:grpSpPr>
              <p:sp>
                <p:nvSpPr>
                  <p:cNvPr id="34" name="Oval 24"/>
                  <p:cNvSpPr>
                    <a:spLocks noChangeArrowheads="1"/>
                  </p:cNvSpPr>
                  <p:nvPr/>
                </p:nvSpPr>
                <p:spPr bwMode="auto">
                  <a:xfrm rot="-1380000">
                    <a:off x="3072" y="17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  <p:sp>
                <p:nvSpPr>
                  <p:cNvPr id="35" name="Oval 25"/>
                  <p:cNvSpPr>
                    <a:spLocks noChangeArrowheads="1"/>
                  </p:cNvSpPr>
                  <p:nvPr/>
                </p:nvSpPr>
                <p:spPr bwMode="auto">
                  <a:xfrm rot="-1380000">
                    <a:off x="3161" y="1687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</p:grpSp>
            <p:grpSp>
              <p:nvGrpSpPr>
                <p:cNvPr id="31" name="Group 29"/>
                <p:cNvGrpSpPr>
                  <a:grpSpLocks/>
                </p:cNvGrpSpPr>
                <p:nvPr/>
              </p:nvGrpSpPr>
              <p:grpSpPr bwMode="auto">
                <a:xfrm>
                  <a:off x="3319" y="1725"/>
                  <a:ext cx="101" cy="117"/>
                  <a:chOff x="3319" y="1725"/>
                  <a:chExt cx="101" cy="117"/>
                </a:xfrm>
              </p:grpSpPr>
              <p:sp>
                <p:nvSpPr>
                  <p:cNvPr id="32" name="Oval 27"/>
                  <p:cNvSpPr>
                    <a:spLocks noChangeArrowheads="1"/>
                  </p:cNvSpPr>
                  <p:nvPr/>
                </p:nvSpPr>
                <p:spPr bwMode="auto">
                  <a:xfrm rot="3180000">
                    <a:off x="3319" y="1725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  <p:sp>
                <p:nvSpPr>
                  <p:cNvPr id="33" name="Oval 28"/>
                  <p:cNvSpPr>
                    <a:spLocks noChangeArrowheads="1"/>
                  </p:cNvSpPr>
                  <p:nvPr/>
                </p:nvSpPr>
                <p:spPr bwMode="auto">
                  <a:xfrm rot="3180000">
                    <a:off x="3380" y="1802"/>
                    <a:ext cx="40" cy="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Monotype Sorts" pitchFamily="2" charset="2"/>
                      <a:buChar char="l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100000"/>
                      <a:buChar char="–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CA" altLang="en-US" sz="2400" dirty="0"/>
                  </a:p>
                </p:txBody>
              </p:sp>
            </p:grpSp>
          </p:grpSp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 rot="20220000">
                <a:off x="2477" y="1540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 rot="20220000">
                <a:off x="3184" y="1240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 rot="20220000">
                <a:off x="3811" y="1860"/>
                <a:ext cx="43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Monotype Sorts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Char char="–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4400" baseline="30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</p:grp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4990891" y="4449687"/>
              <a:ext cx="1374775" cy="852487"/>
              <a:chOff x="1823" y="1991"/>
              <a:chExt cx="866" cy="537"/>
            </a:xfrm>
          </p:grpSpPr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2500" y="1991"/>
                <a:ext cx="189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2439" y="2018"/>
                <a:ext cx="191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2377" y="2045"/>
                <a:ext cx="189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>
                <a:off x="2315" y="2069"/>
                <a:ext cx="189" cy="2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2191" y="2122"/>
                <a:ext cx="190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>
                <a:off x="2252" y="2094"/>
                <a:ext cx="190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>
                <a:off x="2132" y="2146"/>
                <a:ext cx="189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>
                <a:off x="2070" y="2171"/>
                <a:ext cx="190" cy="2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>
                <a:off x="2008" y="2198"/>
                <a:ext cx="189" cy="2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>
                <a:off x="1946" y="2226"/>
                <a:ext cx="189" cy="25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1823" y="2277"/>
                <a:ext cx="189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1882" y="2250"/>
                <a:ext cx="192" cy="25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7661526" y="3588479"/>
            <a:ext cx="4235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This hydrogen is bonded covalently to: </a:t>
            </a: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Tx/>
              <a:buAutoNum type="arabicParenR"/>
            </a:pPr>
            <a:r>
              <a:rPr lang="en-US" altLang="en-US" sz="2800" dirty="0">
                <a:solidFill>
                  <a:srgbClr val="FFFF00"/>
                </a:solidFill>
              </a:rPr>
              <a:t>the highly negative oxygen, and </a:t>
            </a:r>
          </a:p>
          <a:p>
            <a:pPr marL="514350" indent="-514350" eaLnBrk="1" hangingPunct="1">
              <a:spcBef>
                <a:spcPct val="50000"/>
              </a:spcBef>
              <a:buClrTx/>
              <a:buSzTx/>
              <a:buFontTx/>
              <a:buAutoNum type="arabicParenR"/>
            </a:pPr>
            <a:r>
              <a:rPr lang="en-US" altLang="en-US" sz="2800" dirty="0">
                <a:solidFill>
                  <a:srgbClr val="FFFF00"/>
                </a:solidFill>
              </a:rPr>
              <a:t>a nearby unshared pair.</a:t>
            </a:r>
          </a:p>
        </p:txBody>
      </p:sp>
    </p:spTree>
    <p:extLst>
      <p:ext uri="{BB962C8B-B14F-4D97-AF65-F5344CB8AC3E}">
        <p14:creationId xmlns:p14="http://schemas.microsoft.com/office/powerpoint/2010/main" val="22746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18" y="232001"/>
            <a:ext cx="1970965" cy="78750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18" y="1166650"/>
            <a:ext cx="11703544" cy="693682"/>
          </a:xfrm>
        </p:spPr>
        <p:txBody>
          <a:bodyPr>
            <a:normAutofit/>
          </a:bodyPr>
          <a:lstStyle/>
          <a:p>
            <a:r>
              <a:rPr lang="en-US" sz="3200" dirty="0"/>
              <a:t>A positive ion, formed by losing one or more electrons.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44279" y="2303346"/>
            <a:ext cx="47793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/>
              <a:t>+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1386" y="2611445"/>
            <a:ext cx="647613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/>
              <a:t>K</a:t>
            </a:r>
            <a:endParaRPr lang="en-US" altLang="en-US" sz="6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31095" y="3463678"/>
            <a:ext cx="222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Potassium</a:t>
            </a:r>
          </a:p>
        </p:txBody>
      </p:sp>
      <p:sp>
        <p:nvSpPr>
          <p:cNvPr id="8" name="Oval 7"/>
          <p:cNvSpPr/>
          <p:nvPr/>
        </p:nvSpPr>
        <p:spPr>
          <a:xfrm>
            <a:off x="2068999" y="2961126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3649" y="3463677"/>
            <a:ext cx="8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6159" y="2781039"/>
            <a:ext cx="367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Loses valence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2401278" y="3073427"/>
            <a:ext cx="122488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263865" y="3721356"/>
            <a:ext cx="84266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2+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394663" y="3938088"/>
            <a:ext cx="1070806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/>
              <a:t>Ca</a:t>
            </a:r>
            <a:endParaRPr lang="en-US" altLang="en-US" sz="66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39090" y="5078792"/>
            <a:ext cx="186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Calcium</a:t>
            </a:r>
          </a:p>
        </p:txBody>
      </p:sp>
      <p:sp>
        <p:nvSpPr>
          <p:cNvPr id="18" name="Oval 17"/>
          <p:cNvSpPr/>
          <p:nvPr/>
        </p:nvSpPr>
        <p:spPr>
          <a:xfrm>
            <a:off x="5531726" y="433440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51190" y="5093844"/>
            <a:ext cx="86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1619" y="4176850"/>
            <a:ext cx="367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Loses valence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5982114" y="4469237"/>
            <a:ext cx="119950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65182" y="482212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>
            <a:off x="5309829" y="4469238"/>
            <a:ext cx="1871790" cy="5236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7429" y="4402034"/>
            <a:ext cx="3669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Same # of e</a:t>
            </a:r>
            <a:r>
              <a:rPr lang="en-US" sz="2800" baseline="30000" dirty="0">
                <a:solidFill>
                  <a:srgbClr val="FFFF00"/>
                </a:solidFill>
              </a:rPr>
              <a:t>-</a:t>
            </a:r>
            <a:r>
              <a:rPr lang="en-US" sz="2800" dirty="0">
                <a:solidFill>
                  <a:srgbClr val="FFFF00"/>
                </a:solidFill>
              </a:rPr>
              <a:t> as the noble gas Argon</a:t>
            </a:r>
          </a:p>
        </p:txBody>
      </p:sp>
      <p:cxnSp>
        <p:nvCxnSpPr>
          <p:cNvPr id="25" name="Straight Arrow Connector 24"/>
          <p:cNvCxnSpPr>
            <a:stCxn id="5" idx="2"/>
            <a:endCxn id="17" idx="1"/>
          </p:cNvCxnSpPr>
          <p:nvPr/>
        </p:nvCxnSpPr>
        <p:spPr>
          <a:xfrm>
            <a:off x="2022273" y="5356141"/>
            <a:ext cx="1716817" cy="15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846874" y="4011245"/>
            <a:ext cx="97405" cy="388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8074" y="2007479"/>
            <a:ext cx="41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# of electrons lost</a:t>
            </a:r>
          </a:p>
        </p:txBody>
      </p:sp>
      <p:sp>
        <p:nvSpPr>
          <p:cNvPr id="13" name="Right Arrow 12"/>
          <p:cNvSpPr/>
          <p:nvPr/>
        </p:nvSpPr>
        <p:spPr>
          <a:xfrm rot="10558703">
            <a:off x="2407643" y="2304962"/>
            <a:ext cx="4291980" cy="264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8075209">
            <a:off x="5364749" y="3008476"/>
            <a:ext cx="1728814" cy="254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 animBg="1"/>
      <p:bldP spid="8" grpId="1" animBg="1"/>
      <p:bldP spid="9" grpId="0"/>
      <p:bldP spid="10" grpId="0"/>
      <p:bldP spid="10" grpId="1"/>
      <p:bldP spid="15" grpId="0"/>
      <p:bldP spid="16" grpId="0"/>
      <p:bldP spid="17" grpId="0"/>
      <p:bldP spid="18" grpId="0" animBg="1"/>
      <p:bldP spid="18" grpId="1" animBg="1"/>
      <p:bldP spid="19" grpId="0"/>
      <p:bldP spid="20" grpId="0"/>
      <p:bldP spid="20" grpId="1"/>
      <p:bldP spid="22" grpId="0" animBg="1"/>
      <p:bldP spid="22" grpId="1" animBg="1"/>
      <p:bldP spid="5" grpId="0"/>
      <p:bldP spid="12" grpId="0"/>
      <p:bldP spid="13" grpId="0" animBg="1"/>
      <p:bldP spid="2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03" y="122212"/>
            <a:ext cx="3958940" cy="748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 Solid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"/>
          <a:stretch/>
        </p:blipFill>
        <p:spPr>
          <a:xfrm>
            <a:off x="238489" y="1095285"/>
            <a:ext cx="5849958" cy="501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87" y="1030740"/>
            <a:ext cx="36480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790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19" y="177296"/>
            <a:ext cx="3749619" cy="7481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Network 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4" y="1050384"/>
            <a:ext cx="11599136" cy="5592788"/>
          </a:xfrm>
        </p:spPr>
        <p:txBody>
          <a:bodyPr>
            <a:noAutofit/>
          </a:bodyPr>
          <a:lstStyle/>
          <a:p>
            <a:r>
              <a:rPr lang="en-US" sz="3600" dirty="0"/>
              <a:t>All the atoms are covalently bonded together.</a:t>
            </a:r>
          </a:p>
          <a:p>
            <a:pPr lvl="1"/>
            <a:r>
              <a:rPr lang="en-US" sz="3200" dirty="0"/>
              <a:t>There are no individual molecules.</a:t>
            </a:r>
          </a:p>
          <a:p>
            <a:pPr lvl="1"/>
            <a:r>
              <a:rPr lang="en-US" sz="3200" dirty="0"/>
              <a:t>Think of it as one big molecule.</a:t>
            </a:r>
          </a:p>
          <a:p>
            <a:r>
              <a:rPr lang="en-US" sz="3600" dirty="0"/>
              <a:t>Very high melting points as all the covalent bonds throughout the solid must be broken (as opposed to only the intermolecular bonds of other compounds)</a:t>
            </a:r>
          </a:p>
          <a:p>
            <a:pPr lvl="1"/>
            <a:r>
              <a:rPr lang="en-US" sz="3200" dirty="0"/>
              <a:t>Diamond, graphite (carbon atoms)</a:t>
            </a:r>
          </a:p>
          <a:p>
            <a:pPr lvl="1"/>
            <a:r>
              <a:rPr lang="en-US" sz="3200" dirty="0"/>
              <a:t>Silicon Carbide</a:t>
            </a:r>
          </a:p>
        </p:txBody>
      </p:sp>
    </p:spTree>
    <p:extLst>
      <p:ext uri="{BB962C8B-B14F-4D97-AF65-F5344CB8AC3E}">
        <p14:creationId xmlns:p14="http://schemas.microsoft.com/office/powerpoint/2010/main" val="93769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0" y="188313"/>
            <a:ext cx="10161436" cy="85828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 of Ionic and Covalent Bonds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377" y="1145754"/>
            <a:ext cx="7613543" cy="5046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0612" y="2511846"/>
            <a:ext cx="2225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Learning Target Complete</a:t>
            </a:r>
          </a:p>
        </p:txBody>
      </p:sp>
    </p:spTree>
    <p:extLst>
      <p:ext uri="{BB962C8B-B14F-4D97-AF65-F5344CB8AC3E}">
        <p14:creationId xmlns:p14="http://schemas.microsoft.com/office/powerpoint/2010/main" val="41708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711499" cy="73725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99539" y="2356924"/>
            <a:ext cx="84266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2-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43820" y="2656266"/>
            <a:ext cx="724557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/>
              <a:t>O</a:t>
            </a:r>
            <a:endParaRPr lang="en-US" altLang="en-US" sz="6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3470077" y="3794709"/>
            <a:ext cx="186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Oxygen</a:t>
            </a:r>
          </a:p>
        </p:txBody>
      </p:sp>
      <p:sp>
        <p:nvSpPr>
          <p:cNvPr id="7" name="Oval 6"/>
          <p:cNvSpPr/>
          <p:nvPr/>
        </p:nvSpPr>
        <p:spPr>
          <a:xfrm>
            <a:off x="4631133" y="2900274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7635" y="2911721"/>
            <a:ext cx="400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Gains 2 valence e</a:t>
            </a:r>
            <a:r>
              <a:rPr lang="en-US" sz="3200" baseline="30000" dirty="0">
                <a:solidFill>
                  <a:srgbClr val="FFC000"/>
                </a:solidFill>
              </a:rPr>
              <a:t>-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991218" y="3003897"/>
            <a:ext cx="1476417" cy="2002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041341" y="354171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4676650" y="3204109"/>
            <a:ext cx="1790985" cy="4706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344838" y="253641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50249" y="2543961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07056" y="2843818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0505" y="3196759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31132" y="3244730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85293" y="3543865"/>
            <a:ext cx="228491" cy="22460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53438" y="5420661"/>
            <a:ext cx="149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Oxide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420051" y="5995786"/>
            <a:ext cx="568040" cy="56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385293" y="4407866"/>
            <a:ext cx="2425739" cy="945993"/>
            <a:chOff x="4385293" y="4407866"/>
            <a:chExt cx="2425739" cy="94599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659814" y="4545633"/>
              <a:ext cx="0" cy="8082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85293" y="4407866"/>
              <a:ext cx="568040" cy="56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85740" y="4635489"/>
              <a:ext cx="2125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C000"/>
                  </a:solidFill>
                </a:rPr>
                <a:t>Name Change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77368" y="4091703"/>
            <a:ext cx="3669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Same # of e</a:t>
            </a:r>
            <a:r>
              <a:rPr lang="en-US" sz="2800" baseline="30000" dirty="0">
                <a:solidFill>
                  <a:srgbClr val="FFFF00"/>
                </a:solidFill>
              </a:rPr>
              <a:t>-</a:t>
            </a:r>
            <a:r>
              <a:rPr lang="en-US" sz="2800" dirty="0">
                <a:solidFill>
                  <a:srgbClr val="FFFF00"/>
                </a:solidFill>
              </a:rPr>
              <a:t> as the noble gas Neon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64679" y="1368543"/>
            <a:ext cx="491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# of electrons gained</a:t>
            </a:r>
          </a:p>
        </p:txBody>
      </p:sp>
      <p:sp>
        <p:nvSpPr>
          <p:cNvPr id="27" name="Right Arrow 26"/>
          <p:cNvSpPr/>
          <p:nvPr/>
        </p:nvSpPr>
        <p:spPr>
          <a:xfrm rot="9499646">
            <a:off x="4896643" y="1911901"/>
            <a:ext cx="2175952" cy="373640"/>
          </a:xfrm>
          <a:prstGeom prst="rightArrow">
            <a:avLst>
              <a:gd name="adj1" fmla="val 349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75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/>
      <p:bldP spid="8" grpId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26" grpId="0"/>
      <p:bldP spid="24" grpId="0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3099</TotalTime>
  <Words>3030</Words>
  <Application>Microsoft Office PowerPoint</Application>
  <PresentationFormat>Widescreen</PresentationFormat>
  <Paragraphs>485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Arial</vt:lpstr>
      <vt:lpstr>Century Gothic</vt:lpstr>
      <vt:lpstr>Symbol</vt:lpstr>
      <vt:lpstr>Times New Roman</vt:lpstr>
      <vt:lpstr>Wingdings</vt:lpstr>
      <vt:lpstr>Wingdings 3</vt:lpstr>
      <vt:lpstr>Ion</vt:lpstr>
      <vt:lpstr>Chemical Bonding</vt:lpstr>
      <vt:lpstr>Learning Target #1</vt:lpstr>
      <vt:lpstr>Core and Valence Electrons</vt:lpstr>
      <vt:lpstr>Modeling Valence Electrons: Electron Dot Structures</vt:lpstr>
      <vt:lpstr>Electron Dot Structure/Diagram</vt:lpstr>
      <vt:lpstr>Octet Rule</vt:lpstr>
      <vt:lpstr>Pseudo Noble Gas Configuration</vt:lpstr>
      <vt:lpstr>Cation</vt:lpstr>
      <vt:lpstr>Anion</vt:lpstr>
      <vt:lpstr>Visualizing Electron Transfer</vt:lpstr>
      <vt:lpstr>Ionic Compound between Nickel and Phosphorus </vt:lpstr>
      <vt:lpstr>Ionic Compound</vt:lpstr>
      <vt:lpstr>Cations</vt:lpstr>
      <vt:lpstr>Anions</vt:lpstr>
      <vt:lpstr>Cations With More Than One Ion</vt:lpstr>
      <vt:lpstr>Predict Tin’s Possible Ionic Charges</vt:lpstr>
      <vt:lpstr>Ionic Compounds</vt:lpstr>
      <vt:lpstr>Formula Unit vs Chemical Formula</vt:lpstr>
      <vt:lpstr>Structure of Ionic Compounds</vt:lpstr>
      <vt:lpstr>Properties of Ionic Compounds</vt:lpstr>
      <vt:lpstr>Crystalline Structure</vt:lpstr>
      <vt:lpstr>Other Crystalline Structures</vt:lpstr>
      <vt:lpstr>Conductivity When Melted and Dissolved</vt:lpstr>
      <vt:lpstr>Bonding in Metals</vt:lpstr>
      <vt:lpstr>Sea of Electrons</vt:lpstr>
      <vt:lpstr>Electron Insulation</vt:lpstr>
      <vt:lpstr>No Electron Insulation: Ionic Compounds</vt:lpstr>
      <vt:lpstr>Crystalline Structure of Metals</vt:lpstr>
      <vt:lpstr>Crystalline Structure of Metals</vt:lpstr>
      <vt:lpstr>Crystalline Structure of Metals</vt:lpstr>
      <vt:lpstr>Alloys</vt:lpstr>
      <vt:lpstr>Shorthand e- Configuration</vt:lpstr>
      <vt:lpstr>Molecular Compounds</vt:lpstr>
      <vt:lpstr>Molecular Compounds</vt:lpstr>
      <vt:lpstr>Molecular Compounds</vt:lpstr>
      <vt:lpstr>Representing Molecular Compounds</vt:lpstr>
      <vt:lpstr>Covalent Bonds</vt:lpstr>
      <vt:lpstr>Single Covalent Bond</vt:lpstr>
      <vt:lpstr>Single Covalent Bond: Structural Formula</vt:lpstr>
      <vt:lpstr>Unshared Pairs of Electrons</vt:lpstr>
      <vt:lpstr>Review</vt:lpstr>
      <vt:lpstr>Double Covalent Bond</vt:lpstr>
      <vt:lpstr>Triple Covalent Bond</vt:lpstr>
      <vt:lpstr>Coordinate Covalent Bond</vt:lpstr>
      <vt:lpstr>Polyatomic Ions</vt:lpstr>
      <vt:lpstr>Polyatomic Ion: SO32-  Structural Diagram</vt:lpstr>
      <vt:lpstr>Structural Diagram Algorithm</vt:lpstr>
      <vt:lpstr>Example: Structural Diagram for HCN (Cyanic Acid)</vt:lpstr>
      <vt:lpstr>Structural Diagram for HCN</vt:lpstr>
      <vt:lpstr>Structure Diagram for PO43-</vt:lpstr>
      <vt:lpstr>Structure Diagram for PO43-</vt:lpstr>
      <vt:lpstr>Learning Target Review</vt:lpstr>
      <vt:lpstr>Molecular Compounds Bonding Theories and Shapes</vt:lpstr>
      <vt:lpstr>Bonding Theories</vt:lpstr>
      <vt:lpstr>Sigma Bonds</vt:lpstr>
      <vt:lpstr>Sigma Bonds: With p-orbitals</vt:lpstr>
      <vt:lpstr>Pi Bonds</vt:lpstr>
      <vt:lpstr>VSEPR Theory</vt:lpstr>
      <vt:lpstr>Visualizing e- Pairs: Molecular Shapes</vt:lpstr>
      <vt:lpstr>Types of Shapes</vt:lpstr>
      <vt:lpstr>Determining Molecular Shapes: Gr. 11</vt:lpstr>
      <vt:lpstr>Bent vs Linear: H2O vs CO2</vt:lpstr>
      <vt:lpstr>Bent vs Linear: H2O vs CO2</vt:lpstr>
      <vt:lpstr>CBLT3 Review</vt:lpstr>
      <vt:lpstr>Molecular Compounds: Polar Bonds and Their Applications</vt:lpstr>
      <vt:lpstr>Periodic Table: Electronegativity</vt:lpstr>
      <vt:lpstr>Determining Bond Type</vt:lpstr>
      <vt:lpstr>Labeling Bond Polarity</vt:lpstr>
      <vt:lpstr>Labeling Bond Polarity</vt:lpstr>
      <vt:lpstr>Polar Molecules</vt:lpstr>
      <vt:lpstr>Polar Molecule Interactions: HCl</vt:lpstr>
      <vt:lpstr>Molecular Polarity</vt:lpstr>
      <vt:lpstr>Molecular Polarity: Water, H2O</vt:lpstr>
      <vt:lpstr>Attractions Between Molecules</vt:lpstr>
      <vt:lpstr>Dispersion Forces</vt:lpstr>
      <vt:lpstr>Dipole Interactions</vt:lpstr>
      <vt:lpstr>Dipole Interactions</vt:lpstr>
      <vt:lpstr>Hydrogen Bonding</vt:lpstr>
      <vt:lpstr>Hydrogen Bonding</vt:lpstr>
      <vt:lpstr>Network Solid</vt:lpstr>
      <vt:lpstr>Network Solid</vt:lpstr>
      <vt:lpstr>Summary of Ionic and Covalent Bonds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</dc:title>
  <dc:creator>MacDonald, Peter (ASD-N)</dc:creator>
  <cp:lastModifiedBy>MacDonald, Peter (ASD-N)</cp:lastModifiedBy>
  <cp:revision>211</cp:revision>
  <dcterms:created xsi:type="dcterms:W3CDTF">2019-04-06T21:24:22Z</dcterms:created>
  <dcterms:modified xsi:type="dcterms:W3CDTF">2019-10-24T14:17:47Z</dcterms:modified>
</cp:coreProperties>
</file>