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4"/>
  </p:sldMasterIdLst>
  <p:handoutMasterIdLst>
    <p:handoutMasterId r:id="rId28"/>
  </p:handoutMasterIdLst>
  <p:sldIdLst>
    <p:sldId id="256" r:id="rId5"/>
    <p:sldId id="257" r:id="rId6"/>
    <p:sldId id="258" r:id="rId7"/>
    <p:sldId id="259" r:id="rId8"/>
    <p:sldId id="279" r:id="rId9"/>
    <p:sldId id="260" r:id="rId10"/>
    <p:sldId id="261" r:id="rId11"/>
    <p:sldId id="262" r:id="rId12"/>
    <p:sldId id="263" r:id="rId13"/>
    <p:sldId id="264" r:id="rId14"/>
    <p:sldId id="265" r:id="rId15"/>
    <p:sldId id="280" r:id="rId16"/>
    <p:sldId id="266" r:id="rId17"/>
    <p:sldId id="267" r:id="rId18"/>
    <p:sldId id="268" r:id="rId19"/>
    <p:sldId id="269" r:id="rId20"/>
    <p:sldId id="273" r:id="rId21"/>
    <p:sldId id="271" r:id="rId22"/>
    <p:sldId id="272" r:id="rId23"/>
    <p:sldId id="274" r:id="rId24"/>
    <p:sldId id="275" r:id="rId25"/>
    <p:sldId id="276" r:id="rId26"/>
    <p:sldId id="277" r:id="rId2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9" autoAdjust="0"/>
    <p:restoredTop sz="94660"/>
  </p:normalViewPr>
  <p:slideViewPr>
    <p:cSldViewPr snapToGrid="0">
      <p:cViewPr varScale="1">
        <p:scale>
          <a:sx n="89" d="100"/>
          <a:sy n="89" d="100"/>
        </p:scale>
        <p:origin x="23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26758C3-872F-49BC-BBCE-20B530D448D9}" type="datetimeFigureOut">
              <a:rPr lang="en-CA" smtClean="0"/>
              <a:t>2020-04-27</a:t>
            </a:fld>
            <a:endParaRPr lang="en-CA"/>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A8CDCFA-FA7D-4672-83B4-F4A3B5F58DD5}" type="slidenum">
              <a:rPr lang="en-CA" smtClean="0"/>
              <a:t>‹#›</a:t>
            </a:fld>
            <a:endParaRPr lang="en-CA"/>
          </a:p>
        </p:txBody>
      </p:sp>
    </p:spTree>
    <p:extLst>
      <p:ext uri="{BB962C8B-B14F-4D97-AF65-F5344CB8AC3E}">
        <p14:creationId xmlns:p14="http://schemas.microsoft.com/office/powerpoint/2010/main" val="58361426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4/27/2020</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4/27/2020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4/27/2020</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4/27/2020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4/27/2020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4/27/2020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4/27/2020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4/27/2020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4/27/2020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4/27/2020</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b="1" dirty="0" smtClean="0"/>
              <a:t>Labour Organization</a:t>
            </a:r>
            <a:endParaRPr lang="en-CA" b="1" dirty="0"/>
          </a:p>
        </p:txBody>
      </p:sp>
      <p:sp>
        <p:nvSpPr>
          <p:cNvPr id="3" name="Subtitle 2"/>
          <p:cNvSpPr>
            <a:spLocks noGrp="1"/>
          </p:cNvSpPr>
          <p:nvPr>
            <p:ph type="subTitle" idx="1"/>
          </p:nvPr>
        </p:nvSpPr>
        <p:spPr/>
        <p:txBody>
          <a:bodyPr>
            <a:noAutofit/>
          </a:bodyPr>
          <a:lstStyle/>
          <a:p>
            <a:r>
              <a:rPr lang="en-CA" sz="3200" b="1" dirty="0" smtClean="0"/>
              <a:t>A timeline</a:t>
            </a:r>
            <a:endParaRPr lang="en-CA" sz="3200" b="1" dirty="0"/>
          </a:p>
        </p:txBody>
      </p:sp>
    </p:spTree>
    <p:extLst>
      <p:ext uri="{BB962C8B-B14F-4D97-AF65-F5344CB8AC3E}">
        <p14:creationId xmlns:p14="http://schemas.microsoft.com/office/powerpoint/2010/main" val="2230931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Was anyone doing well?</a:t>
            </a:r>
            <a:endParaRPr lang="en-CA" b="1" dirty="0"/>
          </a:p>
        </p:txBody>
      </p:sp>
      <p:sp>
        <p:nvSpPr>
          <p:cNvPr id="3" name="Content Placeholder 2"/>
          <p:cNvSpPr>
            <a:spLocks noGrp="1"/>
          </p:cNvSpPr>
          <p:nvPr>
            <p:ph idx="1"/>
          </p:nvPr>
        </p:nvSpPr>
        <p:spPr/>
        <p:txBody>
          <a:bodyPr>
            <a:normAutofit/>
          </a:bodyPr>
          <a:lstStyle/>
          <a:p>
            <a:r>
              <a:rPr lang="en-CA" sz="3200" b="1" dirty="0" smtClean="0"/>
              <a:t>The factory owners were doing awesome!</a:t>
            </a:r>
          </a:p>
          <a:p>
            <a:r>
              <a:rPr lang="en-CA" sz="3200" b="1" dirty="0" smtClean="0"/>
              <a:t>Just after the industrial revolution, you could see a great divide in the standard of living between the factory owners and the workers</a:t>
            </a:r>
          </a:p>
          <a:p>
            <a:r>
              <a:rPr lang="en-CA" sz="3200" b="1" dirty="0" smtClean="0"/>
              <a:t>This led economists and philosophers to predict  that the inhumane conditions would lead to class warfare</a:t>
            </a:r>
          </a:p>
          <a:p>
            <a:endParaRPr lang="en-CA" sz="3200" b="1" dirty="0" smtClean="0"/>
          </a:p>
        </p:txBody>
      </p:sp>
    </p:spTree>
    <p:extLst>
      <p:ext uri="{BB962C8B-B14F-4D97-AF65-F5344CB8AC3E}">
        <p14:creationId xmlns:p14="http://schemas.microsoft.com/office/powerpoint/2010/main" val="31271922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 Important Definition</a:t>
            </a:r>
            <a:endParaRPr lang="en-CA" b="1" dirty="0"/>
          </a:p>
        </p:txBody>
      </p:sp>
      <p:sp>
        <p:nvSpPr>
          <p:cNvPr id="3" name="Content Placeholder 2"/>
          <p:cNvSpPr>
            <a:spLocks noGrp="1"/>
          </p:cNvSpPr>
          <p:nvPr>
            <p:ph idx="1"/>
          </p:nvPr>
        </p:nvSpPr>
        <p:spPr/>
        <p:txBody>
          <a:bodyPr>
            <a:normAutofit/>
          </a:bodyPr>
          <a:lstStyle/>
          <a:p>
            <a:endParaRPr lang="en-CA" sz="3200" b="1" dirty="0" smtClean="0"/>
          </a:p>
          <a:p>
            <a:r>
              <a:rPr lang="en-CA" sz="3200" b="1" i="1" u="sng" dirty="0" smtClean="0"/>
              <a:t>Communism</a:t>
            </a:r>
            <a:r>
              <a:rPr lang="en-CA" sz="3200" b="1" dirty="0" smtClean="0"/>
              <a:t> (There is obviously much more to this than a two-sentence description, but this will get you started….): A political system on the extreme left, founded on the theory of Karl Marx, that calls for government or community ownership of the means of production.</a:t>
            </a:r>
            <a:endParaRPr lang="en-CA" sz="3200" b="1" dirty="0" smtClean="0"/>
          </a:p>
        </p:txBody>
      </p:sp>
    </p:spTree>
    <p:extLst>
      <p:ext uri="{BB962C8B-B14F-4D97-AF65-F5344CB8AC3E}">
        <p14:creationId xmlns:p14="http://schemas.microsoft.com/office/powerpoint/2010/main" val="16327703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Karl Marx</a:t>
            </a:r>
            <a:endParaRPr lang="en-CA" b="1" dirty="0"/>
          </a:p>
        </p:txBody>
      </p:sp>
      <p:sp>
        <p:nvSpPr>
          <p:cNvPr id="3" name="Content Placeholder 2"/>
          <p:cNvSpPr>
            <a:spLocks noGrp="1"/>
          </p:cNvSpPr>
          <p:nvPr>
            <p:ph idx="1"/>
          </p:nvPr>
        </p:nvSpPr>
        <p:spPr/>
        <p:txBody>
          <a:bodyPr>
            <a:normAutofit lnSpcReduction="10000"/>
          </a:bodyPr>
          <a:lstStyle/>
          <a:p>
            <a:r>
              <a:rPr lang="en-CA" sz="3200" b="1" dirty="0" smtClean="0"/>
              <a:t>Writing during the mid-1800s</a:t>
            </a:r>
          </a:p>
          <a:p>
            <a:r>
              <a:rPr lang="en-CA" sz="3200" b="1" dirty="0" smtClean="0"/>
              <a:t>Lived in Germany</a:t>
            </a:r>
            <a:r>
              <a:rPr lang="en-CA" sz="3200" b="1" dirty="0" smtClean="0"/>
              <a:t>, so could observe most of Europe</a:t>
            </a:r>
          </a:p>
          <a:p>
            <a:r>
              <a:rPr lang="en-CA" sz="3200" b="1" dirty="0" smtClean="0"/>
              <a:t>Economist, Philosopher</a:t>
            </a:r>
          </a:p>
          <a:p>
            <a:r>
              <a:rPr lang="en-CA" sz="3200" b="1" dirty="0" smtClean="0"/>
              <a:t>Called for workers to unite in a revolution to overthrow the capitalists (owners)</a:t>
            </a:r>
          </a:p>
          <a:p>
            <a:r>
              <a:rPr lang="en-CA" sz="3200" b="1" dirty="0" smtClean="0"/>
              <a:t>His ideas planted the seeds for communism</a:t>
            </a:r>
          </a:p>
          <a:p>
            <a:endParaRPr lang="en-CA" sz="3200" b="1" dirty="0" smtClean="0"/>
          </a:p>
        </p:txBody>
      </p:sp>
    </p:spTree>
    <p:extLst>
      <p:ext uri="{BB962C8B-B14F-4D97-AF65-F5344CB8AC3E}">
        <p14:creationId xmlns:p14="http://schemas.microsoft.com/office/powerpoint/2010/main" val="37346030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Late 1800s</a:t>
            </a:r>
            <a:endParaRPr lang="en-CA" b="1" dirty="0"/>
          </a:p>
        </p:txBody>
      </p:sp>
      <p:sp>
        <p:nvSpPr>
          <p:cNvPr id="3" name="Content Placeholder 2"/>
          <p:cNvSpPr>
            <a:spLocks noGrp="1"/>
          </p:cNvSpPr>
          <p:nvPr>
            <p:ph idx="1"/>
          </p:nvPr>
        </p:nvSpPr>
        <p:spPr/>
        <p:txBody>
          <a:bodyPr>
            <a:normAutofit/>
          </a:bodyPr>
          <a:lstStyle/>
          <a:p>
            <a:r>
              <a:rPr lang="en-CA" sz="3200" b="1" dirty="0" smtClean="0"/>
              <a:t>Workers realized they had to organize themselves for protection and to improve their working conditions</a:t>
            </a:r>
          </a:p>
          <a:p>
            <a:endParaRPr lang="en-CA" sz="3200" b="1" dirty="0"/>
          </a:p>
          <a:p>
            <a:r>
              <a:rPr lang="en-CA" sz="3200" b="1" dirty="0" smtClean="0"/>
              <a:t>Laws began to evolve that improved working conditions (no child labour, limits on how long a shift could be..)</a:t>
            </a:r>
          </a:p>
          <a:p>
            <a:endParaRPr lang="en-CA" sz="3200" b="1" dirty="0" smtClean="0"/>
          </a:p>
        </p:txBody>
      </p:sp>
    </p:spTree>
    <p:extLst>
      <p:ext uri="{BB962C8B-B14F-4D97-AF65-F5344CB8AC3E}">
        <p14:creationId xmlns:p14="http://schemas.microsoft.com/office/powerpoint/2010/main" val="23706446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By the 20</a:t>
            </a:r>
            <a:r>
              <a:rPr lang="en-CA" b="1" baseline="30000" dirty="0" smtClean="0"/>
              <a:t>th</a:t>
            </a:r>
            <a:r>
              <a:rPr lang="en-CA" b="1" dirty="0" smtClean="0"/>
              <a:t> Century</a:t>
            </a:r>
            <a:endParaRPr lang="en-CA" b="1" dirty="0"/>
          </a:p>
        </p:txBody>
      </p:sp>
      <p:sp>
        <p:nvSpPr>
          <p:cNvPr id="3" name="Content Placeholder 2"/>
          <p:cNvSpPr>
            <a:spLocks noGrp="1"/>
          </p:cNvSpPr>
          <p:nvPr>
            <p:ph idx="1"/>
          </p:nvPr>
        </p:nvSpPr>
        <p:spPr/>
        <p:txBody>
          <a:bodyPr>
            <a:normAutofit/>
          </a:bodyPr>
          <a:lstStyle/>
          <a:p>
            <a:r>
              <a:rPr lang="en-CA" sz="3200" b="1" dirty="0" smtClean="0"/>
              <a:t>Laws finally recognized workers’ rights to form labour unions</a:t>
            </a:r>
          </a:p>
          <a:p>
            <a:endParaRPr lang="en-CA" sz="3200" b="1" dirty="0" smtClean="0"/>
          </a:p>
          <a:p>
            <a:r>
              <a:rPr lang="en-CA" sz="3200" b="1" dirty="0" smtClean="0"/>
              <a:t>Today, the labour union is the most common type of labour organization</a:t>
            </a:r>
          </a:p>
        </p:txBody>
      </p:sp>
    </p:spTree>
    <p:extLst>
      <p:ext uri="{BB962C8B-B14F-4D97-AF65-F5344CB8AC3E}">
        <p14:creationId xmlns:p14="http://schemas.microsoft.com/office/powerpoint/2010/main" val="30817393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Labour Union</a:t>
            </a:r>
            <a:endParaRPr lang="en-CA" b="1" dirty="0"/>
          </a:p>
        </p:txBody>
      </p:sp>
      <p:sp>
        <p:nvSpPr>
          <p:cNvPr id="3" name="Content Placeholder 2"/>
          <p:cNvSpPr>
            <a:spLocks noGrp="1"/>
          </p:cNvSpPr>
          <p:nvPr>
            <p:ph idx="1"/>
          </p:nvPr>
        </p:nvSpPr>
        <p:spPr/>
        <p:txBody>
          <a:bodyPr>
            <a:normAutofit/>
          </a:bodyPr>
          <a:lstStyle/>
          <a:p>
            <a:r>
              <a:rPr lang="en-CA" sz="3200" b="1" u="sng" dirty="0" smtClean="0"/>
              <a:t>A union </a:t>
            </a:r>
            <a:r>
              <a:rPr lang="en-CA" sz="3200" b="1" dirty="0" smtClean="0"/>
              <a:t>has a legal right to negotiate the terms and conditions of work for its members.  The union negotiates one contract for all its members in the bargaining unit.</a:t>
            </a:r>
          </a:p>
        </p:txBody>
      </p:sp>
    </p:spTree>
    <p:extLst>
      <p:ext uri="{BB962C8B-B14F-4D97-AF65-F5344CB8AC3E}">
        <p14:creationId xmlns:p14="http://schemas.microsoft.com/office/powerpoint/2010/main" val="32184132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Why?</a:t>
            </a:r>
            <a:endParaRPr lang="en-CA" b="1" dirty="0"/>
          </a:p>
        </p:txBody>
      </p:sp>
      <p:sp>
        <p:nvSpPr>
          <p:cNvPr id="3" name="Content Placeholder 2"/>
          <p:cNvSpPr>
            <a:spLocks noGrp="1"/>
          </p:cNvSpPr>
          <p:nvPr>
            <p:ph idx="1"/>
          </p:nvPr>
        </p:nvSpPr>
        <p:spPr/>
        <p:txBody>
          <a:bodyPr>
            <a:normAutofit fontScale="92500" lnSpcReduction="10000"/>
          </a:bodyPr>
          <a:lstStyle/>
          <a:p>
            <a:r>
              <a:rPr lang="en-CA" sz="3200" b="1" dirty="0" smtClean="0"/>
              <a:t>Why would a person give up his or her power to negotiate their employment contract, and be bound by all the decisions made by the union?</a:t>
            </a:r>
          </a:p>
          <a:p>
            <a:r>
              <a:rPr lang="en-CA" sz="3200" b="1" dirty="0" smtClean="0"/>
              <a:t>What are the advantages to being part of a union?</a:t>
            </a:r>
          </a:p>
          <a:p>
            <a:r>
              <a:rPr lang="en-CA" sz="3200" b="1" dirty="0" smtClean="0"/>
              <a:t>Choose an assignment that allows you to work through real-life stories of unions at work.</a:t>
            </a:r>
          </a:p>
          <a:p>
            <a:r>
              <a:rPr lang="en-CA" sz="3200" b="1" dirty="0" smtClean="0"/>
              <a:t>Skim through the following terms, so that you are familiar with them before you move on </a:t>
            </a:r>
            <a:endParaRPr lang="en-CA" sz="3200" b="1" dirty="0" smtClean="0"/>
          </a:p>
          <a:p>
            <a:endParaRPr lang="en-CA" sz="3200" b="1" dirty="0"/>
          </a:p>
        </p:txBody>
      </p:sp>
    </p:spTree>
    <p:extLst>
      <p:ext uri="{BB962C8B-B14F-4D97-AF65-F5344CB8AC3E}">
        <p14:creationId xmlns:p14="http://schemas.microsoft.com/office/powerpoint/2010/main" val="38478805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smtClean="0"/>
              <a:t>Economics 120 Some union terms……</a:t>
            </a:r>
            <a:endParaRPr lang="en-CA" b="1" dirty="0"/>
          </a:p>
        </p:txBody>
      </p:sp>
      <p:sp>
        <p:nvSpPr>
          <p:cNvPr id="3" name="Content Placeholder 2"/>
          <p:cNvSpPr>
            <a:spLocks noGrp="1"/>
          </p:cNvSpPr>
          <p:nvPr>
            <p:ph idx="1"/>
          </p:nvPr>
        </p:nvSpPr>
        <p:spPr/>
        <p:txBody>
          <a:bodyPr>
            <a:normAutofit fontScale="92500" lnSpcReduction="20000"/>
          </a:bodyPr>
          <a:lstStyle/>
          <a:p>
            <a:r>
              <a:rPr lang="en-CA" sz="3200" b="1" dirty="0" smtClean="0"/>
              <a:t>Collective Agreement</a:t>
            </a:r>
          </a:p>
          <a:p>
            <a:r>
              <a:rPr lang="en-CA" sz="3200" b="1" dirty="0" smtClean="0"/>
              <a:t>Collective Bargaining</a:t>
            </a:r>
          </a:p>
          <a:p>
            <a:r>
              <a:rPr lang="en-CA" sz="3200" b="1" dirty="0" smtClean="0"/>
              <a:t>Work to rule</a:t>
            </a:r>
          </a:p>
          <a:p>
            <a:r>
              <a:rPr lang="en-CA" sz="3200" b="1" dirty="0" smtClean="0"/>
              <a:t>Strike</a:t>
            </a:r>
          </a:p>
          <a:p>
            <a:r>
              <a:rPr lang="en-CA" sz="3200" b="1" dirty="0" smtClean="0"/>
              <a:t>Lockout</a:t>
            </a:r>
          </a:p>
          <a:p>
            <a:r>
              <a:rPr lang="en-CA" sz="3200" b="1" dirty="0" smtClean="0"/>
              <a:t>Picketing</a:t>
            </a:r>
          </a:p>
          <a:p>
            <a:r>
              <a:rPr lang="en-CA" sz="3200" b="1" dirty="0" smtClean="0"/>
              <a:t>Should Canada legislate the Canada Post Workers back to work?</a:t>
            </a:r>
          </a:p>
        </p:txBody>
      </p:sp>
    </p:spTree>
    <p:extLst>
      <p:ext uri="{BB962C8B-B14F-4D97-AF65-F5344CB8AC3E}">
        <p14:creationId xmlns:p14="http://schemas.microsoft.com/office/powerpoint/2010/main" val="18194721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838200"/>
            <a:ext cx="10058400" cy="5196840"/>
          </a:xfrm>
        </p:spPr>
        <p:txBody>
          <a:bodyPr>
            <a:normAutofit lnSpcReduction="10000"/>
          </a:bodyPr>
          <a:lstStyle/>
          <a:p>
            <a:pPr fontAlgn="base"/>
            <a:r>
              <a:rPr lang="en-US" sz="3600" b="1" u="sng" dirty="0"/>
              <a:t>What is a collective agreement?</a:t>
            </a:r>
          </a:p>
          <a:p>
            <a:pPr fontAlgn="base"/>
            <a:r>
              <a:rPr lang="en-US" sz="3600" b="1" dirty="0"/>
              <a:t>A collective agreement is a written contract of employment covering a group of employees who are represented by a trade union. This agreement contains provisions governing the terms and conditions of employment. It also contains the rights, privileges and duties of the employer, the trade union and the employees</a:t>
            </a:r>
            <a:r>
              <a:rPr lang="en-US" sz="3600" b="1" dirty="0" smtClean="0"/>
              <a:t>.</a:t>
            </a:r>
            <a:endParaRPr lang="en-US" sz="3600" b="1" dirty="0"/>
          </a:p>
          <a:p>
            <a:endParaRPr lang="en-CA" sz="3200" b="1" dirty="0" smtClean="0"/>
          </a:p>
        </p:txBody>
      </p:sp>
    </p:spTree>
    <p:extLst>
      <p:ext uri="{BB962C8B-B14F-4D97-AF65-F5344CB8AC3E}">
        <p14:creationId xmlns:p14="http://schemas.microsoft.com/office/powerpoint/2010/main" val="17939493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838200"/>
            <a:ext cx="10058400" cy="5196840"/>
          </a:xfrm>
        </p:spPr>
        <p:txBody>
          <a:bodyPr>
            <a:normAutofit/>
          </a:bodyPr>
          <a:lstStyle/>
          <a:p>
            <a:pPr fontAlgn="base"/>
            <a:r>
              <a:rPr lang="en-US" sz="3600" b="1" u="sng" dirty="0"/>
              <a:t>What </a:t>
            </a:r>
            <a:r>
              <a:rPr lang="en-US" sz="3600" b="1" u="sng" dirty="0" smtClean="0"/>
              <a:t>is </a:t>
            </a:r>
            <a:r>
              <a:rPr lang="en-US" sz="3600" b="1" u="sng" dirty="0"/>
              <a:t>collective </a:t>
            </a:r>
            <a:r>
              <a:rPr lang="en-US" sz="3600" b="1" u="sng" dirty="0" smtClean="0"/>
              <a:t>bargaining?</a:t>
            </a:r>
            <a:endParaRPr lang="en-US" sz="3600" b="1" u="sng" dirty="0"/>
          </a:p>
          <a:p>
            <a:endParaRPr lang="en-CA" sz="3200" b="1" dirty="0" smtClean="0"/>
          </a:p>
        </p:txBody>
      </p:sp>
      <p:sp>
        <p:nvSpPr>
          <p:cNvPr id="2" name="Rectangle 1"/>
          <p:cNvSpPr/>
          <p:nvPr/>
        </p:nvSpPr>
        <p:spPr>
          <a:xfrm>
            <a:off x="1257300" y="1701800"/>
            <a:ext cx="8686800" cy="3539430"/>
          </a:xfrm>
          <a:prstGeom prst="rect">
            <a:avLst/>
          </a:prstGeom>
        </p:spPr>
        <p:txBody>
          <a:bodyPr wrap="square">
            <a:spAutoFit/>
          </a:bodyPr>
          <a:lstStyle/>
          <a:p>
            <a:pPr fontAlgn="base"/>
            <a:r>
              <a:rPr lang="en-US" sz="3200" b="1" dirty="0" smtClean="0"/>
              <a:t>Collective </a:t>
            </a:r>
            <a:r>
              <a:rPr lang="en-US" sz="3200" b="1" dirty="0"/>
              <a:t>bargaining is a process in which a trade union and an employer negotiate a first collective agreement or the renewal of a previous collective agreement. The parties usually focus on such issues as wages, working conditions, grievance procedures and fringe benefits</a:t>
            </a:r>
          </a:p>
        </p:txBody>
      </p:sp>
    </p:spTree>
    <p:extLst>
      <p:ext uri="{BB962C8B-B14F-4D97-AF65-F5344CB8AC3E}">
        <p14:creationId xmlns:p14="http://schemas.microsoft.com/office/powerpoint/2010/main" val="15359813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Pre-civilization (before 1200 BC)</a:t>
            </a:r>
            <a:endParaRPr lang="en-CA" b="1" dirty="0"/>
          </a:p>
        </p:txBody>
      </p:sp>
      <p:sp>
        <p:nvSpPr>
          <p:cNvPr id="3" name="Content Placeholder 2"/>
          <p:cNvSpPr>
            <a:spLocks noGrp="1"/>
          </p:cNvSpPr>
          <p:nvPr>
            <p:ph idx="1"/>
          </p:nvPr>
        </p:nvSpPr>
        <p:spPr/>
        <p:txBody>
          <a:bodyPr>
            <a:normAutofit/>
          </a:bodyPr>
          <a:lstStyle/>
          <a:p>
            <a:r>
              <a:rPr lang="en-CA" sz="3200" b="1" dirty="0" smtClean="0"/>
              <a:t>The work people did was for basic </a:t>
            </a:r>
            <a:r>
              <a:rPr lang="en-CA" sz="3200" b="1" dirty="0" smtClean="0"/>
              <a:t>survival: </a:t>
            </a:r>
            <a:r>
              <a:rPr lang="en-CA" sz="3200" b="1" dirty="0" smtClean="0"/>
              <a:t>hunting, food-gathering, tool-making, clothing-making</a:t>
            </a:r>
          </a:p>
          <a:p>
            <a:r>
              <a:rPr lang="en-CA" sz="3200" b="1" dirty="0" smtClean="0"/>
              <a:t>Working together made things better for everyone – better hunting, better protection, improved survival</a:t>
            </a:r>
          </a:p>
        </p:txBody>
      </p:sp>
    </p:spTree>
    <p:extLst>
      <p:ext uri="{BB962C8B-B14F-4D97-AF65-F5344CB8AC3E}">
        <p14:creationId xmlns:p14="http://schemas.microsoft.com/office/powerpoint/2010/main" val="1925013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838200"/>
            <a:ext cx="10058400" cy="5196840"/>
          </a:xfrm>
        </p:spPr>
        <p:txBody>
          <a:bodyPr>
            <a:normAutofit/>
          </a:bodyPr>
          <a:lstStyle/>
          <a:p>
            <a:pPr fontAlgn="base"/>
            <a:r>
              <a:rPr lang="en-US" sz="3600" b="1" u="sng" dirty="0" smtClean="0"/>
              <a:t>What exactly is a strike?</a:t>
            </a:r>
          </a:p>
          <a:p>
            <a:pPr fontAlgn="base"/>
            <a:r>
              <a:rPr lang="en-US" sz="4400" b="1" dirty="0"/>
              <a:t>A strike is a collective action by employees to stop or curtail </a:t>
            </a:r>
            <a:r>
              <a:rPr lang="en-US" sz="4400" b="1" dirty="0" smtClean="0"/>
              <a:t>work.</a:t>
            </a:r>
            <a:endParaRPr lang="en-US" sz="4400" b="1" u="sng" dirty="0"/>
          </a:p>
        </p:txBody>
      </p:sp>
      <p:sp>
        <p:nvSpPr>
          <p:cNvPr id="2" name="Rectangle 1"/>
          <p:cNvSpPr/>
          <p:nvPr/>
        </p:nvSpPr>
        <p:spPr>
          <a:xfrm>
            <a:off x="1257300" y="1701800"/>
            <a:ext cx="8686800" cy="584775"/>
          </a:xfrm>
          <a:prstGeom prst="rect">
            <a:avLst/>
          </a:prstGeom>
        </p:spPr>
        <p:txBody>
          <a:bodyPr wrap="square">
            <a:spAutoFit/>
          </a:bodyPr>
          <a:lstStyle/>
          <a:p>
            <a:pPr fontAlgn="base"/>
            <a:endParaRPr lang="en-US" sz="3200" b="1" dirty="0"/>
          </a:p>
        </p:txBody>
      </p:sp>
    </p:spTree>
    <p:extLst>
      <p:ext uri="{BB962C8B-B14F-4D97-AF65-F5344CB8AC3E}">
        <p14:creationId xmlns:p14="http://schemas.microsoft.com/office/powerpoint/2010/main" val="29064727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838200"/>
            <a:ext cx="10058400" cy="5196840"/>
          </a:xfrm>
        </p:spPr>
        <p:txBody>
          <a:bodyPr>
            <a:normAutofit/>
          </a:bodyPr>
          <a:lstStyle/>
          <a:p>
            <a:pPr fontAlgn="base"/>
            <a:r>
              <a:rPr lang="en-US" sz="3600" b="1" u="sng" dirty="0" smtClean="0"/>
              <a:t>What exactly is a lockout?</a:t>
            </a:r>
            <a:endParaRPr lang="en-US" sz="3600" b="1" u="sng" dirty="0"/>
          </a:p>
          <a:p>
            <a:pPr fontAlgn="base"/>
            <a:r>
              <a:rPr lang="en-US" sz="4400" b="1" dirty="0"/>
              <a:t>A lock-out occurs when an employer closes a workplace, suspends work or refuses to continue employing a number of employees during a </a:t>
            </a:r>
            <a:r>
              <a:rPr lang="en-US" sz="4400" b="1" dirty="0" err="1"/>
              <a:t>labour</a:t>
            </a:r>
            <a:r>
              <a:rPr lang="en-US" sz="4400" b="1" dirty="0"/>
              <a:t> dispute.</a:t>
            </a:r>
            <a:endParaRPr lang="en-US" sz="4400" b="1" u="sng" dirty="0"/>
          </a:p>
        </p:txBody>
      </p:sp>
      <p:sp>
        <p:nvSpPr>
          <p:cNvPr id="2" name="Rectangle 1"/>
          <p:cNvSpPr/>
          <p:nvPr/>
        </p:nvSpPr>
        <p:spPr>
          <a:xfrm>
            <a:off x="1257300" y="1701800"/>
            <a:ext cx="8686800" cy="584775"/>
          </a:xfrm>
          <a:prstGeom prst="rect">
            <a:avLst/>
          </a:prstGeom>
        </p:spPr>
        <p:txBody>
          <a:bodyPr wrap="square">
            <a:spAutoFit/>
          </a:bodyPr>
          <a:lstStyle/>
          <a:p>
            <a:pPr fontAlgn="base"/>
            <a:endParaRPr lang="en-US" sz="3200" b="1" dirty="0"/>
          </a:p>
        </p:txBody>
      </p:sp>
    </p:spTree>
    <p:extLst>
      <p:ext uri="{BB962C8B-B14F-4D97-AF65-F5344CB8AC3E}">
        <p14:creationId xmlns:p14="http://schemas.microsoft.com/office/powerpoint/2010/main" val="10443731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838200"/>
            <a:ext cx="10058400" cy="5196840"/>
          </a:xfrm>
        </p:spPr>
        <p:txBody>
          <a:bodyPr>
            <a:normAutofit/>
          </a:bodyPr>
          <a:lstStyle/>
          <a:p>
            <a:pPr fontAlgn="base"/>
            <a:r>
              <a:rPr lang="en-US" sz="3600" b="1" u="sng" dirty="0" smtClean="0"/>
              <a:t>What exactly is picketing?</a:t>
            </a:r>
            <a:endParaRPr lang="en-US" sz="3600" b="1" u="sng" dirty="0"/>
          </a:p>
          <a:p>
            <a:pPr fontAlgn="base"/>
            <a:r>
              <a:rPr lang="en-US" sz="4000" b="1" dirty="0"/>
              <a:t>When a group of people, usually </a:t>
            </a:r>
            <a:r>
              <a:rPr lang="en-US" sz="4000" b="1" dirty="0" smtClean="0"/>
              <a:t>trade union</a:t>
            </a:r>
            <a:r>
              <a:rPr lang="en-US" sz="4000" b="1" dirty="0"/>
              <a:t> members, picket a place of work, they stand outside it in order to protest about something, to prevent people from </a:t>
            </a:r>
            <a:r>
              <a:rPr lang="en-US" sz="4000" b="1" dirty="0" smtClean="0"/>
              <a:t>going </a:t>
            </a:r>
            <a:r>
              <a:rPr lang="en-US" sz="4000" b="1" dirty="0"/>
              <a:t> in, or to </a:t>
            </a:r>
            <a:r>
              <a:rPr lang="en-US" sz="4000" b="1" dirty="0" smtClean="0"/>
              <a:t>persuade</a:t>
            </a:r>
            <a:r>
              <a:rPr lang="en-US" sz="4000" b="1" dirty="0"/>
              <a:t> the </a:t>
            </a:r>
            <a:r>
              <a:rPr lang="en-US" sz="4000" b="1" dirty="0" smtClean="0"/>
              <a:t>workers</a:t>
            </a:r>
            <a:r>
              <a:rPr lang="en-US" sz="4000" b="1" dirty="0"/>
              <a:t> to </a:t>
            </a:r>
            <a:r>
              <a:rPr lang="en-US" sz="4000" b="1" dirty="0" smtClean="0"/>
              <a:t>join</a:t>
            </a:r>
            <a:r>
              <a:rPr lang="en-US" sz="4000" b="1" dirty="0"/>
              <a:t> a strike.</a:t>
            </a:r>
          </a:p>
        </p:txBody>
      </p:sp>
      <p:sp>
        <p:nvSpPr>
          <p:cNvPr id="2" name="Rectangle 1"/>
          <p:cNvSpPr/>
          <p:nvPr/>
        </p:nvSpPr>
        <p:spPr>
          <a:xfrm>
            <a:off x="1257300" y="1701800"/>
            <a:ext cx="8686800" cy="584775"/>
          </a:xfrm>
          <a:prstGeom prst="rect">
            <a:avLst/>
          </a:prstGeom>
        </p:spPr>
        <p:txBody>
          <a:bodyPr wrap="square">
            <a:spAutoFit/>
          </a:bodyPr>
          <a:lstStyle/>
          <a:p>
            <a:pPr fontAlgn="base"/>
            <a:endParaRPr lang="en-US" sz="3200" b="1" dirty="0"/>
          </a:p>
        </p:txBody>
      </p:sp>
    </p:spTree>
    <p:extLst>
      <p:ext uri="{BB962C8B-B14F-4D97-AF65-F5344CB8AC3E}">
        <p14:creationId xmlns:p14="http://schemas.microsoft.com/office/powerpoint/2010/main" val="9184262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838200"/>
            <a:ext cx="10058400" cy="5196840"/>
          </a:xfrm>
        </p:spPr>
        <p:txBody>
          <a:bodyPr>
            <a:normAutofit lnSpcReduction="10000"/>
          </a:bodyPr>
          <a:lstStyle/>
          <a:p>
            <a:pPr fontAlgn="base"/>
            <a:r>
              <a:rPr lang="en-US" sz="3600" b="1" u="sng" dirty="0" smtClean="0"/>
              <a:t>What exactly is “Working to Rule”?</a:t>
            </a:r>
          </a:p>
          <a:p>
            <a:pPr fontAlgn="base"/>
            <a:r>
              <a:rPr lang="en-US" sz="3600" b="1" dirty="0"/>
              <a:t>Industrial action where, in contrast to a strike, workers do not withdraw their labor. Instead, they stay on their jobs but drastically slow down the operations by </a:t>
            </a:r>
            <a:r>
              <a:rPr lang="en-US" sz="3600" b="1" dirty="0" smtClean="0"/>
              <a:t>adhering </a:t>
            </a:r>
            <a:r>
              <a:rPr lang="en-US" sz="3600" b="1" dirty="0"/>
              <a:t>to a narrow interpretation of work rules included in the collective bargaining agreement.</a:t>
            </a:r>
            <a:r>
              <a:rPr lang="en-US" sz="3600" dirty="0"/>
              <a:t/>
            </a:r>
            <a:br>
              <a:rPr lang="en-US" sz="3600" dirty="0"/>
            </a:br>
            <a:r>
              <a:rPr lang="en-US" sz="3600" dirty="0"/>
              <a:t/>
            </a:r>
            <a:br>
              <a:rPr lang="en-US" sz="3600" dirty="0"/>
            </a:br>
            <a:endParaRPr lang="en-US" sz="3600" b="1" u="sng" dirty="0"/>
          </a:p>
        </p:txBody>
      </p:sp>
      <p:sp>
        <p:nvSpPr>
          <p:cNvPr id="2" name="Rectangle 1"/>
          <p:cNvSpPr/>
          <p:nvPr/>
        </p:nvSpPr>
        <p:spPr>
          <a:xfrm>
            <a:off x="1257300" y="1701800"/>
            <a:ext cx="8686800" cy="584775"/>
          </a:xfrm>
          <a:prstGeom prst="rect">
            <a:avLst/>
          </a:prstGeom>
        </p:spPr>
        <p:txBody>
          <a:bodyPr wrap="square">
            <a:spAutoFit/>
          </a:bodyPr>
          <a:lstStyle/>
          <a:p>
            <a:pPr fontAlgn="base"/>
            <a:endParaRPr lang="en-US" sz="3200" b="1" dirty="0"/>
          </a:p>
        </p:txBody>
      </p:sp>
    </p:spTree>
    <p:extLst>
      <p:ext uri="{BB962C8B-B14F-4D97-AF65-F5344CB8AC3E}">
        <p14:creationId xmlns:p14="http://schemas.microsoft.com/office/powerpoint/2010/main" val="166086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Middle Ages (400s – 1400s)</a:t>
            </a:r>
            <a:endParaRPr lang="en-CA" b="1" dirty="0"/>
          </a:p>
        </p:txBody>
      </p:sp>
      <p:sp>
        <p:nvSpPr>
          <p:cNvPr id="3" name="Content Placeholder 2"/>
          <p:cNvSpPr>
            <a:spLocks noGrp="1"/>
          </p:cNvSpPr>
          <p:nvPr>
            <p:ph idx="1"/>
          </p:nvPr>
        </p:nvSpPr>
        <p:spPr/>
        <p:txBody>
          <a:bodyPr>
            <a:normAutofit/>
          </a:bodyPr>
          <a:lstStyle/>
          <a:p>
            <a:r>
              <a:rPr lang="en-CA" sz="3200" b="1" dirty="0" smtClean="0"/>
              <a:t>Humans evolved to make “stuff”  like buildings, pottery, clothing</a:t>
            </a:r>
          </a:p>
          <a:p>
            <a:r>
              <a:rPr lang="en-CA" sz="3200" b="1" dirty="0" smtClean="0"/>
              <a:t>There were people who made stuff and people who sold the stuff</a:t>
            </a:r>
          </a:p>
          <a:p>
            <a:r>
              <a:rPr lang="en-CA" sz="3200" b="1" dirty="0" smtClean="0"/>
              <a:t>Barter system was used (trading one thing/service for </a:t>
            </a:r>
            <a:r>
              <a:rPr lang="en-CA" sz="3200" b="1" dirty="0" smtClean="0"/>
              <a:t>another)</a:t>
            </a:r>
            <a:endParaRPr lang="en-CA" sz="3200" b="1" dirty="0" smtClean="0"/>
          </a:p>
          <a:p>
            <a:r>
              <a:rPr lang="en-CA" sz="3200" b="1" dirty="0" smtClean="0"/>
              <a:t>They started organizing themselves into </a:t>
            </a:r>
            <a:r>
              <a:rPr lang="en-CA" sz="3200" b="1" u="sng" dirty="0" smtClean="0"/>
              <a:t>guilds</a:t>
            </a:r>
          </a:p>
        </p:txBody>
      </p:sp>
    </p:spTree>
    <p:extLst>
      <p:ext uri="{BB962C8B-B14F-4D97-AF65-F5344CB8AC3E}">
        <p14:creationId xmlns:p14="http://schemas.microsoft.com/office/powerpoint/2010/main" val="5377894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Guilds</a:t>
            </a:r>
            <a:endParaRPr lang="en-CA" b="1" dirty="0"/>
          </a:p>
        </p:txBody>
      </p:sp>
      <p:sp>
        <p:nvSpPr>
          <p:cNvPr id="3" name="Content Placeholder 2"/>
          <p:cNvSpPr>
            <a:spLocks noGrp="1"/>
          </p:cNvSpPr>
          <p:nvPr>
            <p:ph idx="1"/>
          </p:nvPr>
        </p:nvSpPr>
        <p:spPr/>
        <p:txBody>
          <a:bodyPr>
            <a:normAutofit/>
          </a:bodyPr>
          <a:lstStyle/>
          <a:p>
            <a:r>
              <a:rPr lang="en-CA" sz="3200" b="1" dirty="0" smtClean="0"/>
              <a:t> </a:t>
            </a:r>
            <a:r>
              <a:rPr lang="en-CA" sz="3200" b="1" u="sng" dirty="0" smtClean="0"/>
              <a:t>Guilds: </a:t>
            </a:r>
            <a:r>
              <a:rPr lang="en-CA" sz="3200" b="1" dirty="0" smtClean="0"/>
              <a:t>organizations that established standards and appropriate methods of apprenticeship and training</a:t>
            </a:r>
          </a:p>
          <a:p>
            <a:r>
              <a:rPr lang="en-CA" sz="3200" b="1" dirty="0" smtClean="0"/>
              <a:t>They needed to set standards so that pots didn’t fall apart, and cathedrals didn’t fall on people – the training needed to ensure that people could develop quality items</a:t>
            </a:r>
          </a:p>
        </p:txBody>
      </p:sp>
    </p:spTree>
    <p:extLst>
      <p:ext uri="{BB962C8B-B14F-4D97-AF65-F5344CB8AC3E}">
        <p14:creationId xmlns:p14="http://schemas.microsoft.com/office/powerpoint/2010/main" val="3114133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**Important Definitions: </a:t>
            </a:r>
            <a:endParaRPr lang="en-CA" b="1" dirty="0"/>
          </a:p>
        </p:txBody>
      </p:sp>
      <p:sp>
        <p:nvSpPr>
          <p:cNvPr id="3" name="Content Placeholder 2"/>
          <p:cNvSpPr>
            <a:spLocks noGrp="1"/>
          </p:cNvSpPr>
          <p:nvPr>
            <p:ph idx="1"/>
          </p:nvPr>
        </p:nvSpPr>
        <p:spPr/>
        <p:txBody>
          <a:bodyPr>
            <a:normAutofit fontScale="92500" lnSpcReduction="20000"/>
          </a:bodyPr>
          <a:lstStyle/>
          <a:p>
            <a:r>
              <a:rPr lang="en-CA" sz="3200" b="1" dirty="0"/>
              <a:t> </a:t>
            </a:r>
            <a:r>
              <a:rPr lang="en-CA" sz="3200" b="1" i="1" u="sng" dirty="0" smtClean="0"/>
              <a:t>The Industrial Revolution: </a:t>
            </a:r>
            <a:r>
              <a:rPr lang="en-CA" sz="3200" b="1" dirty="0" smtClean="0"/>
              <a:t>The period of industrialization and factory production, beginning in Britain in the mid 1700s, that eventually changed an economy from one largely agricultural and rural, to one that was industrial and urban.</a:t>
            </a:r>
            <a:endParaRPr lang="en-CA" sz="3200" b="1" i="1" u="sng" dirty="0" smtClean="0"/>
          </a:p>
          <a:p>
            <a:endParaRPr lang="en-CA" sz="3200" b="1" dirty="0"/>
          </a:p>
          <a:p>
            <a:r>
              <a:rPr lang="en-CA" sz="3200" b="1" i="1" u="sng" dirty="0" smtClean="0"/>
              <a:t>Capitalism:</a:t>
            </a:r>
            <a:r>
              <a:rPr lang="en-CA" sz="3200" b="1" dirty="0" smtClean="0"/>
              <a:t> </a:t>
            </a:r>
            <a:r>
              <a:rPr lang="en-CA" sz="3200" b="1" dirty="0"/>
              <a:t>An </a:t>
            </a:r>
            <a:r>
              <a:rPr lang="en-CA" sz="3200" b="1" dirty="0" smtClean="0"/>
              <a:t>economy characterized by private ownership of business and </a:t>
            </a:r>
            <a:r>
              <a:rPr lang="en-CA" sz="3200" b="1" dirty="0" err="1" smtClean="0"/>
              <a:t>industry,personal</a:t>
            </a:r>
            <a:r>
              <a:rPr lang="en-CA" sz="3200" b="1" dirty="0" smtClean="0"/>
              <a:t> motivations, and free markets</a:t>
            </a:r>
            <a:endParaRPr lang="en-CA" sz="3200" b="1" dirty="0" smtClean="0"/>
          </a:p>
        </p:txBody>
      </p:sp>
    </p:spTree>
    <p:extLst>
      <p:ext uri="{BB962C8B-B14F-4D97-AF65-F5344CB8AC3E}">
        <p14:creationId xmlns:p14="http://schemas.microsoft.com/office/powerpoint/2010/main" val="19376330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smtClean="0"/>
              <a:t>Industrial Revolution (1750s-1850s)</a:t>
            </a:r>
            <a:endParaRPr lang="en-CA" b="1" dirty="0"/>
          </a:p>
        </p:txBody>
      </p:sp>
      <p:sp>
        <p:nvSpPr>
          <p:cNvPr id="3" name="Content Placeholder 2"/>
          <p:cNvSpPr>
            <a:spLocks noGrp="1"/>
          </p:cNvSpPr>
          <p:nvPr>
            <p:ph idx="1"/>
          </p:nvPr>
        </p:nvSpPr>
        <p:spPr/>
        <p:txBody>
          <a:bodyPr>
            <a:normAutofit/>
          </a:bodyPr>
          <a:lstStyle/>
          <a:p>
            <a:r>
              <a:rPr lang="en-CA" sz="3200" b="1" dirty="0" smtClean="0"/>
              <a:t>Transformed all aspects of society </a:t>
            </a:r>
          </a:p>
          <a:p>
            <a:r>
              <a:rPr lang="en-CA" sz="3200" b="1" dirty="0" smtClean="0"/>
              <a:t>The factory system took over the economy </a:t>
            </a:r>
          </a:p>
          <a:p>
            <a:r>
              <a:rPr lang="en-CA" sz="3200" b="1" dirty="0" smtClean="0"/>
              <a:t>People left (or were driven off) working the land, and streamed into the towns and cities to exchange work for a </a:t>
            </a:r>
            <a:r>
              <a:rPr lang="en-CA" sz="3200" b="1" u="sng" dirty="0" smtClean="0"/>
              <a:t>wage</a:t>
            </a:r>
          </a:p>
          <a:p>
            <a:r>
              <a:rPr lang="en-CA" sz="3200" b="1" dirty="0" smtClean="0"/>
              <a:t>Those wages were used to buy what was needed</a:t>
            </a:r>
            <a:endParaRPr lang="en-CA" sz="3200" b="1" dirty="0" smtClean="0"/>
          </a:p>
        </p:txBody>
      </p:sp>
    </p:spTree>
    <p:extLst>
      <p:ext uri="{BB962C8B-B14F-4D97-AF65-F5344CB8AC3E}">
        <p14:creationId xmlns:p14="http://schemas.microsoft.com/office/powerpoint/2010/main" val="16382475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Industrial Revolution</a:t>
            </a:r>
            <a:endParaRPr lang="en-CA" b="1" dirty="0"/>
          </a:p>
        </p:txBody>
      </p:sp>
      <p:sp>
        <p:nvSpPr>
          <p:cNvPr id="3" name="Content Placeholder 2"/>
          <p:cNvSpPr>
            <a:spLocks noGrp="1"/>
          </p:cNvSpPr>
          <p:nvPr>
            <p:ph idx="1"/>
          </p:nvPr>
        </p:nvSpPr>
        <p:spPr/>
        <p:txBody>
          <a:bodyPr>
            <a:normAutofit/>
          </a:bodyPr>
          <a:lstStyle/>
          <a:p>
            <a:r>
              <a:rPr lang="en-CA" sz="3200" b="1" dirty="0" smtClean="0"/>
              <a:t>This was capitalism in its infancy</a:t>
            </a:r>
          </a:p>
          <a:p>
            <a:r>
              <a:rPr lang="en-CA" sz="3200" b="1" dirty="0" smtClean="0"/>
              <a:t>The laws had not evolved to match society – the only laws were supply and demand (both for goods, and for labour)</a:t>
            </a:r>
          </a:p>
          <a:p>
            <a:r>
              <a:rPr lang="en-CA" sz="3200" b="1" dirty="0" smtClean="0"/>
              <a:t>This made for some brutal conditions</a:t>
            </a:r>
          </a:p>
          <a:p>
            <a:endParaRPr lang="en-CA" sz="3200" b="1" dirty="0" smtClean="0"/>
          </a:p>
        </p:txBody>
      </p:sp>
    </p:spTree>
    <p:extLst>
      <p:ext uri="{BB962C8B-B14F-4D97-AF65-F5344CB8AC3E}">
        <p14:creationId xmlns:p14="http://schemas.microsoft.com/office/powerpoint/2010/main" val="2744327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Conditions – Industrial Revolution</a:t>
            </a:r>
            <a:endParaRPr lang="en-CA" b="1" dirty="0"/>
          </a:p>
        </p:txBody>
      </p:sp>
      <p:sp>
        <p:nvSpPr>
          <p:cNvPr id="3" name="Content Placeholder 2"/>
          <p:cNvSpPr>
            <a:spLocks noGrp="1"/>
          </p:cNvSpPr>
          <p:nvPr>
            <p:ph idx="1"/>
          </p:nvPr>
        </p:nvSpPr>
        <p:spPr/>
        <p:txBody>
          <a:bodyPr>
            <a:normAutofit/>
          </a:bodyPr>
          <a:lstStyle/>
          <a:p>
            <a:r>
              <a:rPr lang="en-CA" sz="3200" b="1" dirty="0" smtClean="0"/>
              <a:t>People were streaming into towns and cities to find work.</a:t>
            </a:r>
          </a:p>
          <a:p>
            <a:r>
              <a:rPr lang="en-CA" sz="3200" b="1" dirty="0" smtClean="0"/>
              <a:t>New machines and technology meant that fewer people were needed to produce the goods</a:t>
            </a:r>
          </a:p>
          <a:p>
            <a:r>
              <a:rPr lang="en-CA" sz="3200" b="1" dirty="0" smtClean="0"/>
              <a:t>This created a surplus of workers, who all needed to work for a wage</a:t>
            </a:r>
          </a:p>
          <a:p>
            <a:endParaRPr lang="en-CA" sz="3200" b="1" dirty="0" smtClean="0"/>
          </a:p>
        </p:txBody>
      </p:sp>
    </p:spTree>
    <p:extLst>
      <p:ext uri="{BB962C8B-B14F-4D97-AF65-F5344CB8AC3E}">
        <p14:creationId xmlns:p14="http://schemas.microsoft.com/office/powerpoint/2010/main" val="32086677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smtClean="0"/>
              <a:t>What happens when there is a surplus of workers?</a:t>
            </a:r>
            <a:endParaRPr lang="en-CA" b="1" dirty="0"/>
          </a:p>
        </p:txBody>
      </p:sp>
      <p:sp>
        <p:nvSpPr>
          <p:cNvPr id="3" name="Content Placeholder 2"/>
          <p:cNvSpPr>
            <a:spLocks noGrp="1"/>
          </p:cNvSpPr>
          <p:nvPr>
            <p:ph idx="1"/>
          </p:nvPr>
        </p:nvSpPr>
        <p:spPr/>
        <p:txBody>
          <a:bodyPr>
            <a:normAutofit/>
          </a:bodyPr>
          <a:lstStyle/>
          <a:p>
            <a:r>
              <a:rPr lang="en-CA" sz="3200" b="1" dirty="0" smtClean="0"/>
              <a:t>Employers can pay much lower wages, because they know that SOMEONE will be desperate enough to work for that low pay</a:t>
            </a:r>
          </a:p>
          <a:p>
            <a:r>
              <a:rPr lang="en-CA" sz="3200" b="1" dirty="0" smtClean="0"/>
              <a:t>Employers can inflict terrible working conditions (dangerous spaces, low heat, long hours) for that same reason</a:t>
            </a:r>
          </a:p>
          <a:p>
            <a:r>
              <a:rPr lang="en-CA" sz="3200" b="1" dirty="0" smtClean="0"/>
              <a:t>All adds to the poverty</a:t>
            </a:r>
          </a:p>
          <a:p>
            <a:endParaRPr lang="en-CA" sz="3200" b="1" dirty="0" smtClean="0"/>
          </a:p>
        </p:txBody>
      </p:sp>
    </p:spTree>
    <p:extLst>
      <p:ext uri="{BB962C8B-B14F-4D97-AF65-F5344CB8AC3E}">
        <p14:creationId xmlns:p14="http://schemas.microsoft.com/office/powerpoint/2010/main" val="36281322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D52336B98498E43AC9572A6FA50282B" ma:contentTypeVersion="12" ma:contentTypeDescription="Create a new document." ma:contentTypeScope="" ma:versionID="a569332c717d4ebdf4422fda2113ca30">
  <xsd:schema xmlns:xsd="http://www.w3.org/2001/XMLSchema" xmlns:xs="http://www.w3.org/2001/XMLSchema" xmlns:p="http://schemas.microsoft.com/office/2006/metadata/properties" xmlns:ns3="717987ee-c82c-4776-b480-5ff807c8c756" xmlns:ns4="41cffffa-8dd5-4313-8dd0-b34bdcf68c09" targetNamespace="http://schemas.microsoft.com/office/2006/metadata/properties" ma:root="true" ma:fieldsID="3bbea6b514ae6bbb0fddd7435b35bd87" ns3:_="" ns4:_="">
    <xsd:import namespace="717987ee-c82c-4776-b480-5ff807c8c756"/>
    <xsd:import namespace="41cffffa-8dd5-4313-8dd0-b34bdcf68c0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4:SharedWithUsers" minOccurs="0"/>
                <xsd:element ref="ns4:SharedWithDetails" minOccurs="0"/>
                <xsd:element ref="ns4:SharingHintHash"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7987ee-c82c-4776-b480-5ff807c8c75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1cffffa-8dd5-4313-8dd0-b34bdcf68c09"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F744ACF-4126-4669-BBB3-C95742FBA4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7987ee-c82c-4776-b480-5ff807c8c756"/>
    <ds:schemaRef ds:uri="41cffffa-8dd5-4313-8dd0-b34bdcf68c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B161D8-05A9-409E-BCD3-1ADB7F1BA827}">
  <ds:schemaRefs>
    <ds:schemaRef ds:uri="http://schemas.microsoft.com/sharepoint/v3/contenttype/forms"/>
  </ds:schemaRefs>
</ds:datastoreItem>
</file>

<file path=customXml/itemProps3.xml><?xml version="1.0" encoding="utf-8"?>
<ds:datastoreItem xmlns:ds="http://schemas.openxmlformats.org/officeDocument/2006/customXml" ds:itemID="{982C4962-F84A-4982-AF91-20F1384B2B08}">
  <ds:schemaRefs>
    <ds:schemaRef ds:uri="http://schemas.microsoft.com/office/infopath/2007/PartnerControls"/>
    <ds:schemaRef ds:uri="http://purl.org/dc/elements/1.1/"/>
    <ds:schemaRef ds:uri="http://schemas.microsoft.com/office/2006/metadata/properties"/>
    <ds:schemaRef ds:uri="41cffffa-8dd5-4313-8dd0-b34bdcf68c09"/>
    <ds:schemaRef ds:uri="http://purl.org/dc/terms/"/>
    <ds:schemaRef ds:uri="http://schemas.openxmlformats.org/package/2006/metadata/core-properties"/>
    <ds:schemaRef ds:uri="717987ee-c82c-4776-b480-5ff807c8c756"/>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TM03457510[[fn=Savon]]</Template>
  <TotalTime>11940</TotalTime>
  <Words>964</Words>
  <Application>Microsoft Office PowerPoint</Application>
  <PresentationFormat>Widescreen</PresentationFormat>
  <Paragraphs>82</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Calibri</vt:lpstr>
      <vt:lpstr>Century Gothic</vt:lpstr>
      <vt:lpstr>Garamond</vt:lpstr>
      <vt:lpstr>Savon</vt:lpstr>
      <vt:lpstr>Labour Organization</vt:lpstr>
      <vt:lpstr>Pre-civilization (before 1200 BC)</vt:lpstr>
      <vt:lpstr>Middle Ages (400s – 1400s)</vt:lpstr>
      <vt:lpstr>Guilds</vt:lpstr>
      <vt:lpstr>**Important Definitions: </vt:lpstr>
      <vt:lpstr>Industrial Revolution (1750s-1850s)</vt:lpstr>
      <vt:lpstr>Industrial Revolution</vt:lpstr>
      <vt:lpstr>Conditions – Industrial Revolution</vt:lpstr>
      <vt:lpstr>What happens when there is a surplus of workers?</vt:lpstr>
      <vt:lpstr>Was anyone doing well?</vt:lpstr>
      <vt:lpstr>** Important Definition</vt:lpstr>
      <vt:lpstr>Karl Marx</vt:lpstr>
      <vt:lpstr>Late 1800s</vt:lpstr>
      <vt:lpstr>By the 20th Century</vt:lpstr>
      <vt:lpstr>Labour Union</vt:lpstr>
      <vt:lpstr>Why?</vt:lpstr>
      <vt:lpstr>Economics 120 Some union terms……</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Labour Organization</dc:title>
  <dc:creator>MacDonald, Jean (ASD-N)</dc:creator>
  <cp:lastModifiedBy>MacDonald, Jean (ASD-N)</cp:lastModifiedBy>
  <cp:revision>24</cp:revision>
  <cp:lastPrinted>2018-11-22T19:00:56Z</cp:lastPrinted>
  <dcterms:created xsi:type="dcterms:W3CDTF">2018-11-22T15:51:51Z</dcterms:created>
  <dcterms:modified xsi:type="dcterms:W3CDTF">2020-04-27T15:12:17Z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0x0101007D52336B98498E43AC9572A6FA50282B</vt:lpwstr>
  </property>
</Properties>
</file>