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Anton"/>
      <p:regular r:id="rId20"/>
    </p:embeddedFont>
    <p:embeddedFont>
      <p:font typeface="Titan One"/>
      <p:regular r:id="rId21"/>
    </p:embeddedFont>
    <p:embeddedFont>
      <p:font typeface="BenchNine"/>
      <p:regular r:id="rId22"/>
      <p:bold r:id="rId23"/>
    </p:embeddedFont>
    <p:embeddedFont>
      <p:font typeface="Fredericka the Great"/>
      <p:regular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nton-regular.fntdata"/><Relationship Id="rId22" Type="http://schemas.openxmlformats.org/officeDocument/2006/relationships/font" Target="fonts/BenchNine-regular.fntdata"/><Relationship Id="rId21" Type="http://schemas.openxmlformats.org/officeDocument/2006/relationships/font" Target="fonts/TitanOne-regular.fntdata"/><Relationship Id="rId24" Type="http://schemas.openxmlformats.org/officeDocument/2006/relationships/font" Target="fonts/FrederickatheGreat-regular.fntdata"/><Relationship Id="rId23" Type="http://schemas.openxmlformats.org/officeDocument/2006/relationships/font" Target="fonts/BenchNin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83eb08697a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3eb08697a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83eb08697a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3eb08697a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3eb08697a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3eb08697a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3eb08697a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3eb08697a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3eb08697a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3eb08697a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3eb08697a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3eb08697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3eb08697a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3eb08697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3eb0869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3eb0869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3eb0869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3eb0869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3eb08697a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3eb08697a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3eb08697a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3eb08697a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3eb08697a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3eb08697a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3eb08697a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3eb08697a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gif"/><Relationship Id="rId4" Type="http://schemas.openxmlformats.org/officeDocument/2006/relationships/image" Target="../media/image5.gif"/><Relationship Id="rId5" Type="http://schemas.openxmlformats.org/officeDocument/2006/relationships/image" Target="../media/image6.gif"/><Relationship Id="rId6" Type="http://schemas.openxmlformats.org/officeDocument/2006/relationships/image" Target="../media/image8.gif"/><Relationship Id="rId7"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deKHYCsjseg" TargetMode="External"/><Relationship Id="rId4" Type="http://schemas.openxmlformats.org/officeDocument/2006/relationships/hyperlink" Target="https://www.youtube.com/watch?v=deKHYCsjseg" TargetMode="External"/><Relationship Id="rId5" Type="http://schemas.openxmlformats.org/officeDocument/2006/relationships/hyperlink" Target="http://www.youtube.com/watch?v=5hr17Dn-Ikk" TargetMode="External"/><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1004400" y="807750"/>
            <a:ext cx="7135200" cy="161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6500">
                <a:solidFill>
                  <a:srgbClr val="FFFFFF"/>
                </a:solidFill>
                <a:latin typeface="Fredericka the Great"/>
                <a:ea typeface="Fredericka the Great"/>
                <a:cs typeface="Fredericka the Great"/>
                <a:sym typeface="Fredericka the Great"/>
              </a:rPr>
              <a:t>The Evolution of Fitness Trends</a:t>
            </a:r>
            <a:endParaRPr sz="6500">
              <a:solidFill>
                <a:srgbClr val="FFFFFF"/>
              </a:solidFill>
              <a:latin typeface="Fredericka the Great"/>
              <a:ea typeface="Fredericka the Great"/>
              <a:cs typeface="Fredericka the Great"/>
              <a:sym typeface="Fredericka the Great"/>
            </a:endParaRPr>
          </a:p>
        </p:txBody>
      </p:sp>
      <p:sp>
        <p:nvSpPr>
          <p:cNvPr id="55" name="Google Shape;55;p13"/>
          <p:cNvSpPr txBox="1"/>
          <p:nvPr/>
        </p:nvSpPr>
        <p:spPr>
          <a:xfrm>
            <a:off x="759600" y="2989500"/>
            <a:ext cx="76248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accent6"/>
                </a:solidFill>
                <a:latin typeface="Fredericka the Great"/>
                <a:ea typeface="Fredericka the Great"/>
                <a:cs typeface="Fredericka the Great"/>
                <a:sym typeface="Fredericka the Great"/>
              </a:rPr>
              <a:t>Wellness Through Physical Education 110</a:t>
            </a:r>
            <a:endParaRPr sz="3000">
              <a:solidFill>
                <a:schemeClr val="accent6"/>
              </a:solidFill>
              <a:latin typeface="Fredericka the Great"/>
              <a:ea typeface="Fredericka the Great"/>
              <a:cs typeface="Fredericka the Great"/>
              <a:sym typeface="Fredericka the Gr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19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200</a:t>
            </a:r>
            <a:r>
              <a:rPr lang="en-GB" sz="3600">
                <a:latin typeface="Titan One"/>
                <a:ea typeface="Titan One"/>
                <a:cs typeface="Titan One"/>
                <a:sym typeface="Titan One"/>
              </a:rPr>
              <a:t>0s</a:t>
            </a:r>
            <a:endParaRPr sz="3600">
              <a:latin typeface="Titan One"/>
              <a:ea typeface="Titan One"/>
              <a:cs typeface="Titan One"/>
              <a:sym typeface="Titan One"/>
            </a:endParaRPr>
          </a:p>
        </p:txBody>
      </p:sp>
      <p:sp>
        <p:nvSpPr>
          <p:cNvPr id="126" name="Google Shape;126;p22"/>
          <p:cNvSpPr txBox="1"/>
          <p:nvPr>
            <p:ph idx="1" type="body"/>
          </p:nvPr>
        </p:nvSpPr>
        <p:spPr>
          <a:xfrm>
            <a:off x="311700" y="1403375"/>
            <a:ext cx="44400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GB">
                <a:latin typeface="BenchNine"/>
                <a:ea typeface="BenchNine"/>
                <a:cs typeface="BenchNine"/>
                <a:sym typeface="BenchNine"/>
              </a:rPr>
              <a:t>Description of Trend</a:t>
            </a:r>
            <a:endParaRPr>
              <a:latin typeface="BenchNine"/>
              <a:ea typeface="BenchNine"/>
              <a:cs typeface="BenchNine"/>
              <a:sym typeface="BenchNine"/>
            </a:endParaRPr>
          </a:p>
        </p:txBody>
      </p:sp>
      <p:sp>
        <p:nvSpPr>
          <p:cNvPr id="127" name="Google Shape;127;p22"/>
          <p:cNvSpPr txBox="1"/>
          <p:nvPr>
            <p:ph type="title"/>
          </p:nvPr>
        </p:nvSpPr>
        <p:spPr>
          <a:xfrm>
            <a:off x="3098575" y="445025"/>
            <a:ext cx="566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Trend:</a:t>
            </a:r>
            <a:endParaRPr sz="3600">
              <a:latin typeface="Titan One"/>
              <a:ea typeface="Titan One"/>
              <a:cs typeface="Titan One"/>
              <a:sym typeface="Titan One"/>
            </a:endParaRPr>
          </a:p>
        </p:txBody>
      </p:sp>
      <p:sp>
        <p:nvSpPr>
          <p:cNvPr id="128" name="Google Shape;128;p22"/>
          <p:cNvSpPr txBox="1"/>
          <p:nvPr/>
        </p:nvSpPr>
        <p:spPr>
          <a:xfrm>
            <a:off x="5033875" y="1490750"/>
            <a:ext cx="3732300" cy="3042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rPr lang="en-GB" sz="2000">
                <a:latin typeface="Anton"/>
                <a:ea typeface="Anton"/>
                <a:cs typeface="Anton"/>
                <a:sym typeface="Anton"/>
              </a:rPr>
              <a:t>Delete this text box and insert Video or Picture.</a:t>
            </a:r>
            <a:endParaRPr sz="2000">
              <a:latin typeface="Anton"/>
              <a:ea typeface="Anton"/>
              <a:cs typeface="Anton"/>
              <a:sym typeface="Anto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19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2010s</a:t>
            </a:r>
            <a:endParaRPr sz="3600">
              <a:latin typeface="Titan One"/>
              <a:ea typeface="Titan One"/>
              <a:cs typeface="Titan One"/>
              <a:sym typeface="Titan One"/>
            </a:endParaRPr>
          </a:p>
        </p:txBody>
      </p:sp>
      <p:sp>
        <p:nvSpPr>
          <p:cNvPr id="134" name="Google Shape;134;p23"/>
          <p:cNvSpPr txBox="1"/>
          <p:nvPr>
            <p:ph idx="1" type="body"/>
          </p:nvPr>
        </p:nvSpPr>
        <p:spPr>
          <a:xfrm>
            <a:off x="311700" y="1403375"/>
            <a:ext cx="44400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GB">
                <a:latin typeface="BenchNine"/>
                <a:ea typeface="BenchNine"/>
                <a:cs typeface="BenchNine"/>
                <a:sym typeface="BenchNine"/>
              </a:rPr>
              <a:t>Description of Trend</a:t>
            </a:r>
            <a:endParaRPr>
              <a:latin typeface="BenchNine"/>
              <a:ea typeface="BenchNine"/>
              <a:cs typeface="BenchNine"/>
              <a:sym typeface="BenchNine"/>
            </a:endParaRPr>
          </a:p>
        </p:txBody>
      </p:sp>
      <p:sp>
        <p:nvSpPr>
          <p:cNvPr id="135" name="Google Shape;135;p23"/>
          <p:cNvSpPr txBox="1"/>
          <p:nvPr>
            <p:ph type="title"/>
          </p:nvPr>
        </p:nvSpPr>
        <p:spPr>
          <a:xfrm>
            <a:off x="3098575" y="445025"/>
            <a:ext cx="566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Trend:</a:t>
            </a:r>
            <a:endParaRPr sz="3600">
              <a:latin typeface="Titan One"/>
              <a:ea typeface="Titan One"/>
              <a:cs typeface="Titan One"/>
              <a:sym typeface="Titan One"/>
            </a:endParaRPr>
          </a:p>
        </p:txBody>
      </p:sp>
      <p:sp>
        <p:nvSpPr>
          <p:cNvPr id="136" name="Google Shape;136;p23"/>
          <p:cNvSpPr txBox="1"/>
          <p:nvPr/>
        </p:nvSpPr>
        <p:spPr>
          <a:xfrm>
            <a:off x="5033875" y="1490750"/>
            <a:ext cx="3732300" cy="3042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rPr lang="en-GB" sz="2000">
                <a:latin typeface="Anton"/>
                <a:ea typeface="Anton"/>
                <a:cs typeface="Anton"/>
                <a:sym typeface="Anton"/>
              </a:rPr>
              <a:t>Delete this text box and insert Video or Picture.</a:t>
            </a:r>
            <a:endParaRPr sz="2000">
              <a:latin typeface="Anton"/>
              <a:ea typeface="Anton"/>
              <a:cs typeface="Anton"/>
              <a:sym typeface="Anto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164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2020 Current Trend:</a:t>
            </a:r>
            <a:endParaRPr sz="3600">
              <a:latin typeface="Titan One"/>
              <a:ea typeface="Titan One"/>
              <a:cs typeface="Titan One"/>
              <a:sym typeface="Titan One"/>
            </a:endParaRPr>
          </a:p>
        </p:txBody>
      </p:sp>
      <p:sp>
        <p:nvSpPr>
          <p:cNvPr id="142" name="Google Shape;142;p24"/>
          <p:cNvSpPr txBox="1"/>
          <p:nvPr>
            <p:ph idx="1" type="body"/>
          </p:nvPr>
        </p:nvSpPr>
        <p:spPr>
          <a:xfrm>
            <a:off x="311700" y="1403375"/>
            <a:ext cx="44400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GB">
                <a:latin typeface="BenchNine"/>
                <a:ea typeface="BenchNine"/>
                <a:cs typeface="BenchNine"/>
                <a:sym typeface="BenchNine"/>
              </a:rPr>
              <a:t>Although the new decade has just begin, what is a current fitness trend popular right now?</a:t>
            </a:r>
            <a:endParaRPr b="1">
              <a:latin typeface="BenchNine"/>
              <a:ea typeface="BenchNine"/>
              <a:cs typeface="BenchNine"/>
              <a:sym typeface="BenchNine"/>
            </a:endParaRPr>
          </a:p>
        </p:txBody>
      </p:sp>
      <p:sp>
        <p:nvSpPr>
          <p:cNvPr id="143" name="Google Shape;143;p24"/>
          <p:cNvSpPr txBox="1"/>
          <p:nvPr/>
        </p:nvSpPr>
        <p:spPr>
          <a:xfrm>
            <a:off x="5033875" y="1490750"/>
            <a:ext cx="3732300" cy="3042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rPr lang="en-GB" sz="2000">
                <a:latin typeface="Anton"/>
                <a:ea typeface="Anton"/>
                <a:cs typeface="Anton"/>
                <a:sym typeface="Anton"/>
              </a:rPr>
              <a:t>Delete this text box and insert Video or Picture.</a:t>
            </a:r>
            <a:endParaRPr sz="2000">
              <a:latin typeface="Anton"/>
              <a:ea typeface="Anton"/>
              <a:cs typeface="Anton"/>
              <a:sym typeface="Anto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800">
                <a:solidFill>
                  <a:schemeClr val="accent1"/>
                </a:solidFill>
                <a:latin typeface="Anton"/>
                <a:ea typeface="Anton"/>
                <a:cs typeface="Anton"/>
                <a:sym typeface="Anton"/>
              </a:rPr>
              <a:t>Future Predictions</a:t>
            </a:r>
            <a:endParaRPr sz="3800">
              <a:solidFill>
                <a:schemeClr val="accent1"/>
              </a:solidFill>
              <a:latin typeface="Anton"/>
              <a:ea typeface="Anton"/>
              <a:cs typeface="Anton"/>
              <a:sym typeface="Anton"/>
            </a:endParaRPr>
          </a:p>
        </p:txBody>
      </p:sp>
      <p:sp>
        <p:nvSpPr>
          <p:cNvPr id="149" name="Google Shape;149;p25"/>
          <p:cNvSpPr txBox="1"/>
          <p:nvPr>
            <p:ph idx="1" type="body"/>
          </p:nvPr>
        </p:nvSpPr>
        <p:spPr>
          <a:xfrm>
            <a:off x="311700" y="1152475"/>
            <a:ext cx="3781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000">
                <a:solidFill>
                  <a:srgbClr val="000000"/>
                </a:solidFill>
                <a:latin typeface="BenchNine"/>
                <a:ea typeface="BenchNine"/>
                <a:cs typeface="BenchNine"/>
                <a:sym typeface="BenchNine"/>
              </a:rPr>
              <a:t>What do you predict the future fitness trends will look like?</a:t>
            </a:r>
            <a:endParaRPr sz="2000">
              <a:solidFill>
                <a:srgbClr val="000000"/>
              </a:solidFill>
              <a:latin typeface="BenchNine"/>
              <a:ea typeface="BenchNine"/>
              <a:cs typeface="BenchNine"/>
              <a:sym typeface="BenchNine"/>
            </a:endParaRPr>
          </a:p>
        </p:txBody>
      </p:sp>
      <p:pic>
        <p:nvPicPr>
          <p:cNvPr id="150" name="Google Shape;150;p25"/>
          <p:cNvPicPr preferRelativeResize="0"/>
          <p:nvPr/>
        </p:nvPicPr>
        <p:blipFill>
          <a:blip r:embed="rId3">
            <a:alphaModFix/>
          </a:blip>
          <a:stretch>
            <a:fillRect/>
          </a:stretch>
        </p:blipFill>
        <p:spPr>
          <a:xfrm>
            <a:off x="4093200" y="157050"/>
            <a:ext cx="4831799" cy="4831799"/>
          </a:xfrm>
          <a:prstGeom prst="rect">
            <a:avLst/>
          </a:prstGeom>
          <a:noFill/>
          <a:ln>
            <a:noFill/>
          </a:ln>
        </p:spPr>
      </p:pic>
      <p:sp>
        <p:nvSpPr>
          <p:cNvPr id="151" name="Google Shape;151;p25"/>
          <p:cNvSpPr txBox="1"/>
          <p:nvPr/>
        </p:nvSpPr>
        <p:spPr>
          <a:xfrm>
            <a:off x="2644400" y="200400"/>
            <a:ext cx="2843400" cy="47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txBox="1"/>
          <p:nvPr/>
        </p:nvSpPr>
        <p:spPr>
          <a:xfrm>
            <a:off x="5306700" y="4728125"/>
            <a:ext cx="3187500" cy="2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enchNine"/>
                <a:ea typeface="BenchNine"/>
                <a:cs typeface="BenchNine"/>
                <a:sym typeface="BenchNine"/>
              </a:rPr>
              <a:t>Example: </a:t>
            </a:r>
            <a:r>
              <a:rPr lang="en-GB">
                <a:latin typeface="BenchNine"/>
                <a:ea typeface="BenchNine"/>
                <a:cs typeface="BenchNine"/>
                <a:sym typeface="BenchNine"/>
              </a:rPr>
              <a:t>Fitness Tracking</a:t>
            </a:r>
            <a:endParaRPr>
              <a:latin typeface="BenchNine"/>
              <a:ea typeface="BenchNine"/>
              <a:cs typeface="BenchNine"/>
              <a:sym typeface="BenchNi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800">
                <a:solidFill>
                  <a:schemeClr val="accent1"/>
                </a:solidFill>
                <a:latin typeface="Anton"/>
                <a:ea typeface="Anton"/>
                <a:cs typeface="Anton"/>
                <a:sym typeface="Anton"/>
              </a:rPr>
              <a:t>Compare and Contrast: </a:t>
            </a:r>
            <a:r>
              <a:rPr lang="en-GB" sz="3800">
                <a:solidFill>
                  <a:schemeClr val="accent1"/>
                </a:solidFill>
                <a:latin typeface="Anton"/>
                <a:ea typeface="Anton"/>
                <a:cs typeface="Anton"/>
                <a:sym typeface="Anton"/>
              </a:rPr>
              <a:t>Give it a try!</a:t>
            </a:r>
            <a:endParaRPr sz="3800">
              <a:solidFill>
                <a:schemeClr val="accent1"/>
              </a:solidFill>
              <a:latin typeface="Anton"/>
              <a:ea typeface="Anton"/>
              <a:cs typeface="Anton"/>
              <a:sym typeface="Anton"/>
            </a:endParaRPr>
          </a:p>
        </p:txBody>
      </p:sp>
      <p:sp>
        <p:nvSpPr>
          <p:cNvPr id="158" name="Google Shape;158;p26"/>
          <p:cNvSpPr txBox="1"/>
          <p:nvPr>
            <p:ph idx="1" type="body"/>
          </p:nvPr>
        </p:nvSpPr>
        <p:spPr>
          <a:xfrm>
            <a:off x="311700" y="1279250"/>
            <a:ext cx="8832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rgbClr val="000000"/>
                </a:solidFill>
                <a:latin typeface="BenchNine"/>
                <a:ea typeface="BenchNine"/>
                <a:cs typeface="BenchNine"/>
                <a:sym typeface="BenchNine"/>
              </a:rPr>
              <a:t>Of the all the fitness trends you have researched, select one and try it out on your own or with a family member. </a:t>
            </a:r>
            <a:endParaRPr sz="2200">
              <a:solidFill>
                <a:srgbClr val="000000"/>
              </a:solidFill>
              <a:latin typeface="BenchNine"/>
              <a:ea typeface="BenchNine"/>
              <a:cs typeface="BenchNine"/>
              <a:sym typeface="BenchNine"/>
            </a:endParaRPr>
          </a:p>
          <a:p>
            <a:pPr indent="0" lvl="0" marL="0" rtl="0" algn="l">
              <a:spcBef>
                <a:spcPts val="1600"/>
              </a:spcBef>
              <a:spcAft>
                <a:spcPts val="0"/>
              </a:spcAft>
              <a:buNone/>
            </a:pPr>
            <a:r>
              <a:rPr b="1" lang="en-GB" sz="2200">
                <a:solidFill>
                  <a:srgbClr val="000000"/>
                </a:solidFill>
                <a:latin typeface="BenchNine"/>
                <a:ea typeface="BenchNine"/>
                <a:cs typeface="BenchNine"/>
                <a:sym typeface="BenchNine"/>
              </a:rPr>
              <a:t>Write a brief  compare and contrast about your experience trying a past fitness trend to one you do now.</a:t>
            </a:r>
            <a:endParaRPr b="1" sz="2200">
              <a:solidFill>
                <a:srgbClr val="000000"/>
              </a:solidFill>
              <a:latin typeface="BenchNine"/>
              <a:ea typeface="BenchNine"/>
              <a:cs typeface="BenchNine"/>
              <a:sym typeface="BenchNine"/>
            </a:endParaRPr>
          </a:p>
          <a:p>
            <a:pPr indent="0" lvl="0" marL="0" rtl="0" algn="l">
              <a:spcBef>
                <a:spcPts val="1600"/>
              </a:spcBef>
              <a:spcAft>
                <a:spcPts val="0"/>
              </a:spcAft>
              <a:buNone/>
            </a:pPr>
            <a:r>
              <a:t/>
            </a:r>
            <a:endParaRPr sz="2200">
              <a:solidFill>
                <a:srgbClr val="000000"/>
              </a:solidFill>
              <a:latin typeface="BenchNine"/>
              <a:ea typeface="BenchNine"/>
              <a:cs typeface="BenchNine"/>
              <a:sym typeface="BenchNine"/>
            </a:endParaRPr>
          </a:p>
          <a:p>
            <a:pPr indent="0" lvl="0" marL="0" rtl="0" algn="l">
              <a:spcBef>
                <a:spcPts val="1600"/>
              </a:spcBef>
              <a:spcAft>
                <a:spcPts val="1600"/>
              </a:spcAft>
              <a:buNone/>
            </a:pPr>
            <a:r>
              <a:t/>
            </a:r>
            <a:endParaRPr sz="2200">
              <a:solidFill>
                <a:srgbClr val="000000"/>
              </a:solidFill>
              <a:latin typeface="BenchNine"/>
              <a:ea typeface="BenchNine"/>
              <a:cs typeface="BenchNine"/>
              <a:sym typeface="BenchNi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nton"/>
                <a:ea typeface="Anton"/>
                <a:cs typeface="Anton"/>
                <a:sym typeface="Anton"/>
              </a:rPr>
              <a:t>Learning Objectives</a:t>
            </a:r>
            <a:endParaRPr>
              <a:latin typeface="Anton"/>
              <a:ea typeface="Anton"/>
              <a:cs typeface="Anton"/>
              <a:sym typeface="Anton"/>
            </a:endParaRPr>
          </a:p>
        </p:txBody>
      </p:sp>
      <p:sp>
        <p:nvSpPr>
          <p:cNvPr id="61" name="Google Shape;61;p14"/>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311700" y="1216650"/>
            <a:ext cx="81645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latin typeface="BenchNine"/>
                <a:ea typeface="BenchNine"/>
                <a:cs typeface="BenchNine"/>
                <a:sym typeface="BenchNine"/>
              </a:rPr>
              <a:t>G.C.O. 1.0 : </a:t>
            </a:r>
            <a:r>
              <a:rPr lang="en-GB" sz="2200">
                <a:latin typeface="BenchNine"/>
                <a:ea typeface="BenchNine"/>
                <a:cs typeface="BenchNine"/>
                <a:sym typeface="BenchNine"/>
              </a:rPr>
              <a:t>Students demonstrate an understanding of the concept of wellness.</a:t>
            </a:r>
            <a:endParaRPr sz="2200">
              <a:latin typeface="BenchNine"/>
              <a:ea typeface="BenchNine"/>
              <a:cs typeface="BenchNine"/>
              <a:sym typeface="BenchNine"/>
            </a:endParaRPr>
          </a:p>
          <a:p>
            <a:pPr indent="0" lvl="0" marL="0" rtl="0" algn="l">
              <a:spcBef>
                <a:spcPts val="0"/>
              </a:spcBef>
              <a:spcAft>
                <a:spcPts val="0"/>
              </a:spcAft>
              <a:buNone/>
            </a:pPr>
            <a:r>
              <a:t/>
            </a:r>
            <a:endParaRPr sz="2200">
              <a:latin typeface="BenchNine"/>
              <a:ea typeface="BenchNine"/>
              <a:cs typeface="BenchNine"/>
              <a:sym typeface="BenchNine"/>
            </a:endParaRPr>
          </a:p>
          <a:p>
            <a:pPr indent="0" lvl="0" marL="0" rtl="0" algn="l">
              <a:spcBef>
                <a:spcPts val="0"/>
              </a:spcBef>
              <a:spcAft>
                <a:spcPts val="0"/>
              </a:spcAft>
              <a:buNone/>
            </a:pPr>
            <a:r>
              <a:rPr b="1" lang="en-GB" sz="2200">
                <a:latin typeface="BenchNine"/>
                <a:ea typeface="BenchNine"/>
                <a:cs typeface="BenchNine"/>
                <a:sym typeface="BenchNine"/>
              </a:rPr>
              <a:t>S.C.O. 1.3 :</a:t>
            </a:r>
            <a:r>
              <a:rPr lang="en-GB" sz="2200">
                <a:latin typeface="BenchNine"/>
                <a:ea typeface="BenchNine"/>
                <a:cs typeface="BenchNine"/>
                <a:sym typeface="BenchNine"/>
              </a:rPr>
              <a:t> Students analyze how society, media and culture influence wellness.</a:t>
            </a:r>
            <a:endParaRPr sz="2200">
              <a:latin typeface="BenchNine"/>
              <a:ea typeface="BenchNine"/>
              <a:cs typeface="BenchNine"/>
              <a:sym typeface="BenchNine"/>
            </a:endParaRPr>
          </a:p>
          <a:p>
            <a:pPr indent="0" lvl="0" marL="0" rtl="0" algn="l">
              <a:spcBef>
                <a:spcPts val="0"/>
              </a:spcBef>
              <a:spcAft>
                <a:spcPts val="0"/>
              </a:spcAft>
              <a:buNone/>
            </a:pPr>
            <a:r>
              <a:t/>
            </a:r>
            <a:endParaRPr sz="2200">
              <a:latin typeface="BenchNine"/>
              <a:ea typeface="BenchNine"/>
              <a:cs typeface="BenchNine"/>
              <a:sym typeface="BenchNine"/>
            </a:endParaRPr>
          </a:p>
          <a:p>
            <a:pPr indent="-368300" lvl="0" marL="457200" rtl="0" algn="l">
              <a:spcBef>
                <a:spcPts val="0"/>
              </a:spcBef>
              <a:spcAft>
                <a:spcPts val="0"/>
              </a:spcAft>
              <a:buSzPts val="2200"/>
              <a:buFont typeface="BenchNine"/>
              <a:buChar char="❏"/>
            </a:pPr>
            <a:r>
              <a:rPr lang="en-GB" sz="2200">
                <a:latin typeface="BenchNine"/>
                <a:ea typeface="BenchNine"/>
                <a:cs typeface="BenchNine"/>
                <a:sym typeface="BenchNine"/>
              </a:rPr>
              <a:t>Students will research popular fitness trends.</a:t>
            </a:r>
            <a:endParaRPr sz="2200">
              <a:latin typeface="BenchNine"/>
              <a:ea typeface="BenchNine"/>
              <a:cs typeface="BenchNine"/>
              <a:sym typeface="BenchNine"/>
            </a:endParaRPr>
          </a:p>
          <a:p>
            <a:pPr indent="-368300" lvl="0" marL="457200" rtl="0" algn="l">
              <a:spcBef>
                <a:spcPts val="0"/>
              </a:spcBef>
              <a:spcAft>
                <a:spcPts val="0"/>
              </a:spcAft>
              <a:buSzPts val="2200"/>
              <a:buFont typeface="BenchNine"/>
              <a:buChar char="❏"/>
            </a:pPr>
            <a:r>
              <a:rPr lang="en-GB" sz="2200">
                <a:latin typeface="BenchNine"/>
                <a:ea typeface="BenchNine"/>
                <a:cs typeface="BenchNine"/>
                <a:sym typeface="BenchNine"/>
              </a:rPr>
              <a:t>Students will predict future fitness trends</a:t>
            </a:r>
            <a:endParaRPr sz="2200">
              <a:latin typeface="BenchNine"/>
              <a:ea typeface="BenchNine"/>
              <a:cs typeface="BenchNine"/>
              <a:sym typeface="BenchNine"/>
            </a:endParaRPr>
          </a:p>
          <a:p>
            <a:pPr indent="-368300" lvl="0" marL="457200" rtl="0" algn="l">
              <a:spcBef>
                <a:spcPts val="0"/>
              </a:spcBef>
              <a:spcAft>
                <a:spcPts val="0"/>
              </a:spcAft>
              <a:buSzPts val="2200"/>
              <a:buFont typeface="BenchNine"/>
              <a:buChar char="❏"/>
            </a:pPr>
            <a:r>
              <a:rPr lang="en-GB" sz="2200">
                <a:latin typeface="BenchNine"/>
                <a:ea typeface="BenchNine"/>
                <a:cs typeface="BenchNine"/>
                <a:sym typeface="BenchNine"/>
              </a:rPr>
              <a:t>Students will compare and contrast their experience trying a past fitness trend</a:t>
            </a:r>
            <a:endParaRPr sz="2200">
              <a:latin typeface="BenchNine"/>
              <a:ea typeface="BenchNine"/>
              <a:cs typeface="BenchNine"/>
              <a:sym typeface="BenchNine"/>
            </a:endParaRPr>
          </a:p>
          <a:p>
            <a:pPr indent="0" lvl="0" marL="0" rtl="0" algn="l">
              <a:spcBef>
                <a:spcPts val="0"/>
              </a:spcBef>
              <a:spcAft>
                <a:spcPts val="0"/>
              </a:spcAft>
              <a:buClr>
                <a:schemeClr val="dk1"/>
              </a:buClr>
              <a:buSzPts val="1100"/>
              <a:buFont typeface="Arial"/>
              <a:buNone/>
            </a:pPr>
            <a:r>
              <a:t/>
            </a:r>
            <a:endParaRPr sz="2200">
              <a:latin typeface="BenchNine"/>
              <a:ea typeface="BenchNine"/>
              <a:cs typeface="BenchNine"/>
              <a:sym typeface="BenchNine"/>
            </a:endParaRPr>
          </a:p>
          <a:p>
            <a:pPr indent="0" lvl="0" marL="0" rtl="0" algn="l">
              <a:spcBef>
                <a:spcPts val="0"/>
              </a:spcBef>
              <a:spcAft>
                <a:spcPts val="0"/>
              </a:spcAft>
              <a:buNone/>
            </a:pPr>
            <a:r>
              <a:t/>
            </a:r>
            <a:endParaRPr sz="2400">
              <a:latin typeface="BenchNine"/>
              <a:ea typeface="BenchNine"/>
              <a:cs typeface="BenchNine"/>
              <a:sym typeface="BenchNine"/>
            </a:endParaRPr>
          </a:p>
          <a:p>
            <a:pPr indent="0" lvl="0" marL="0" rtl="0" algn="l">
              <a:spcBef>
                <a:spcPts val="0"/>
              </a:spcBef>
              <a:spcAft>
                <a:spcPts val="0"/>
              </a:spcAft>
              <a:buNone/>
            </a:pPr>
            <a:r>
              <a:t/>
            </a:r>
            <a:endParaRPr sz="2400">
              <a:latin typeface="BenchNine"/>
              <a:ea typeface="BenchNine"/>
              <a:cs typeface="BenchNine"/>
              <a:sym typeface="BenchNi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Anton"/>
                <a:ea typeface="Anton"/>
                <a:cs typeface="Anton"/>
                <a:sym typeface="Anton"/>
              </a:rPr>
              <a:t>Overview</a:t>
            </a:r>
            <a:endParaRPr sz="3200">
              <a:latin typeface="Anton"/>
              <a:ea typeface="Anton"/>
              <a:cs typeface="Anton"/>
              <a:sym typeface="Anton"/>
            </a:endParaRPr>
          </a:p>
        </p:txBody>
      </p:sp>
      <p:sp>
        <p:nvSpPr>
          <p:cNvPr id="68" name="Google Shape;68;p15"/>
          <p:cNvSpPr txBox="1"/>
          <p:nvPr>
            <p:ph idx="1" type="body"/>
          </p:nvPr>
        </p:nvSpPr>
        <p:spPr>
          <a:xfrm>
            <a:off x="311700" y="1152475"/>
            <a:ext cx="8703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2000">
                <a:solidFill>
                  <a:srgbClr val="000000"/>
                </a:solidFill>
                <a:latin typeface="BenchNine"/>
                <a:ea typeface="BenchNine"/>
                <a:cs typeface="BenchNine"/>
                <a:sym typeface="BenchNine"/>
              </a:rPr>
              <a:t>Travel through time as you explore the evolution of fitness of trends. You will begin in the 1950s where you will progress through the decades until you reach 2020. </a:t>
            </a:r>
            <a:endParaRPr sz="2000">
              <a:solidFill>
                <a:srgbClr val="000000"/>
              </a:solidFill>
              <a:latin typeface="BenchNine"/>
              <a:ea typeface="BenchNine"/>
              <a:cs typeface="BenchNine"/>
              <a:sym typeface="BenchNine"/>
            </a:endParaRPr>
          </a:p>
          <a:p>
            <a:pPr indent="0" lvl="0" marL="0" rtl="0" algn="l">
              <a:lnSpc>
                <a:spcPct val="100000"/>
              </a:lnSpc>
              <a:spcBef>
                <a:spcPts val="1600"/>
              </a:spcBef>
              <a:spcAft>
                <a:spcPts val="0"/>
              </a:spcAft>
              <a:buNone/>
            </a:pPr>
            <a:r>
              <a:rPr lang="en-GB" sz="2000">
                <a:solidFill>
                  <a:schemeClr val="dk1"/>
                </a:solidFill>
                <a:latin typeface="BenchNine"/>
                <a:ea typeface="BenchNine"/>
                <a:cs typeface="BenchNine"/>
                <a:sym typeface="BenchNine"/>
              </a:rPr>
              <a:t>Many of the fitness trends you will research in this assignment have laid the foundation for some of the modern exercises we do today.</a:t>
            </a:r>
            <a:r>
              <a:rPr lang="en-GB" sz="2500">
                <a:latin typeface="BenchNine"/>
                <a:ea typeface="BenchNine"/>
                <a:cs typeface="BenchNine"/>
                <a:sym typeface="BenchNine"/>
              </a:rPr>
              <a:t> </a:t>
            </a:r>
            <a:br>
              <a:rPr lang="en-GB" sz="2000">
                <a:solidFill>
                  <a:srgbClr val="000000"/>
                </a:solidFill>
                <a:latin typeface="BenchNine"/>
                <a:ea typeface="BenchNine"/>
                <a:cs typeface="BenchNine"/>
                <a:sym typeface="BenchNine"/>
              </a:rPr>
            </a:br>
            <a:endParaRPr sz="2500">
              <a:latin typeface="BenchNine"/>
              <a:ea typeface="BenchNine"/>
              <a:cs typeface="BenchNine"/>
              <a:sym typeface="BenchNine"/>
            </a:endParaRPr>
          </a:p>
          <a:p>
            <a:pPr indent="0" lvl="0" marL="0" rtl="0" algn="l">
              <a:spcBef>
                <a:spcPts val="1600"/>
              </a:spcBef>
              <a:spcAft>
                <a:spcPts val="0"/>
              </a:spcAft>
              <a:buNone/>
            </a:pPr>
            <a:r>
              <a:t/>
            </a:r>
            <a:endParaRPr sz="2000">
              <a:latin typeface="BenchNine"/>
              <a:ea typeface="BenchNine"/>
              <a:cs typeface="BenchNine"/>
              <a:sym typeface="BenchNine"/>
            </a:endParaRPr>
          </a:p>
          <a:p>
            <a:pPr indent="0" lvl="0" marL="0" rtl="0" algn="l">
              <a:spcBef>
                <a:spcPts val="1600"/>
              </a:spcBef>
              <a:spcAft>
                <a:spcPts val="0"/>
              </a:spcAft>
              <a:buNone/>
            </a:pPr>
            <a:r>
              <a:t/>
            </a:r>
            <a:endParaRPr sz="2000">
              <a:solidFill>
                <a:srgbClr val="000000"/>
              </a:solidFill>
              <a:latin typeface="BenchNine"/>
              <a:ea typeface="BenchNine"/>
              <a:cs typeface="BenchNine"/>
              <a:sym typeface="BenchNine"/>
            </a:endParaRPr>
          </a:p>
          <a:p>
            <a:pPr indent="0" lvl="0" marL="0" rtl="0" algn="l">
              <a:spcBef>
                <a:spcPts val="1600"/>
              </a:spcBef>
              <a:spcAft>
                <a:spcPts val="0"/>
              </a:spcAft>
              <a:buNone/>
            </a:pPr>
            <a:r>
              <a:t/>
            </a:r>
            <a:endParaRPr sz="2000">
              <a:solidFill>
                <a:srgbClr val="000000"/>
              </a:solidFill>
              <a:latin typeface="BenchNine"/>
              <a:ea typeface="BenchNine"/>
              <a:cs typeface="BenchNine"/>
              <a:sym typeface="BenchNine"/>
            </a:endParaRPr>
          </a:p>
          <a:p>
            <a:pPr indent="0" lvl="0" marL="0" rtl="0" algn="l">
              <a:spcBef>
                <a:spcPts val="1600"/>
              </a:spcBef>
              <a:spcAft>
                <a:spcPts val="1600"/>
              </a:spcAft>
              <a:buNone/>
            </a:pPr>
            <a:r>
              <a:t/>
            </a:r>
            <a:endParaRPr sz="2000">
              <a:solidFill>
                <a:srgbClr val="000000"/>
              </a:solidFill>
              <a:latin typeface="BenchNine"/>
              <a:ea typeface="BenchNine"/>
              <a:cs typeface="BenchNine"/>
              <a:sym typeface="BenchNine"/>
            </a:endParaRPr>
          </a:p>
        </p:txBody>
      </p:sp>
      <p:pic>
        <p:nvPicPr>
          <p:cNvPr id="69" name="Google Shape;69;p15"/>
          <p:cNvPicPr preferRelativeResize="0"/>
          <p:nvPr/>
        </p:nvPicPr>
        <p:blipFill>
          <a:blip r:embed="rId3">
            <a:alphaModFix/>
          </a:blip>
          <a:stretch>
            <a:fillRect/>
          </a:stretch>
        </p:blipFill>
        <p:spPr>
          <a:xfrm>
            <a:off x="478925" y="3267800"/>
            <a:ext cx="1767024" cy="1767024"/>
          </a:xfrm>
          <a:prstGeom prst="rect">
            <a:avLst/>
          </a:prstGeom>
          <a:noFill/>
          <a:ln>
            <a:noFill/>
          </a:ln>
        </p:spPr>
      </p:pic>
      <p:pic>
        <p:nvPicPr>
          <p:cNvPr id="70" name="Google Shape;70;p15"/>
          <p:cNvPicPr preferRelativeResize="0"/>
          <p:nvPr/>
        </p:nvPicPr>
        <p:blipFill>
          <a:blip r:embed="rId4">
            <a:alphaModFix/>
          </a:blip>
          <a:stretch>
            <a:fillRect/>
          </a:stretch>
        </p:blipFill>
        <p:spPr>
          <a:xfrm>
            <a:off x="2245950" y="3115400"/>
            <a:ext cx="1767024" cy="1767024"/>
          </a:xfrm>
          <a:prstGeom prst="rect">
            <a:avLst/>
          </a:prstGeom>
          <a:noFill/>
          <a:ln>
            <a:noFill/>
          </a:ln>
        </p:spPr>
      </p:pic>
      <p:pic>
        <p:nvPicPr>
          <p:cNvPr id="71" name="Google Shape;71;p15"/>
          <p:cNvPicPr preferRelativeResize="0"/>
          <p:nvPr/>
        </p:nvPicPr>
        <p:blipFill>
          <a:blip r:embed="rId5">
            <a:alphaModFix/>
          </a:blip>
          <a:stretch>
            <a:fillRect/>
          </a:stretch>
        </p:blipFill>
        <p:spPr>
          <a:xfrm>
            <a:off x="4012975" y="3115400"/>
            <a:ext cx="1843226" cy="1843226"/>
          </a:xfrm>
          <a:prstGeom prst="rect">
            <a:avLst/>
          </a:prstGeom>
          <a:noFill/>
          <a:ln>
            <a:noFill/>
          </a:ln>
        </p:spPr>
      </p:pic>
      <p:pic>
        <p:nvPicPr>
          <p:cNvPr id="72" name="Google Shape;72;p15"/>
          <p:cNvPicPr preferRelativeResize="0"/>
          <p:nvPr/>
        </p:nvPicPr>
        <p:blipFill>
          <a:blip r:embed="rId6">
            <a:alphaModFix/>
          </a:blip>
          <a:stretch>
            <a:fillRect/>
          </a:stretch>
        </p:blipFill>
        <p:spPr>
          <a:xfrm>
            <a:off x="5946750" y="3275750"/>
            <a:ext cx="1522524" cy="1522525"/>
          </a:xfrm>
          <a:prstGeom prst="rect">
            <a:avLst/>
          </a:prstGeom>
          <a:noFill/>
          <a:ln>
            <a:noFill/>
          </a:ln>
        </p:spPr>
      </p:pic>
      <p:pic>
        <p:nvPicPr>
          <p:cNvPr id="73" name="Google Shape;73;p15"/>
          <p:cNvPicPr preferRelativeResize="0"/>
          <p:nvPr/>
        </p:nvPicPr>
        <p:blipFill>
          <a:blip r:embed="rId7">
            <a:alphaModFix/>
          </a:blip>
          <a:stretch>
            <a:fillRect/>
          </a:stretch>
        </p:blipFill>
        <p:spPr>
          <a:xfrm>
            <a:off x="7284425" y="3171612"/>
            <a:ext cx="1730799" cy="173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327400" y="1152475"/>
            <a:ext cx="4173300" cy="20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rgbClr val="000000"/>
                </a:solidFill>
                <a:latin typeface="BenchNine"/>
                <a:ea typeface="BenchNine"/>
                <a:cs typeface="BenchNine"/>
                <a:sym typeface="BenchNine"/>
              </a:rPr>
              <a:t>Step 1</a:t>
            </a:r>
            <a:r>
              <a:rPr lang="en-GB" sz="2200">
                <a:solidFill>
                  <a:srgbClr val="000000"/>
                </a:solidFill>
                <a:latin typeface="BenchNine"/>
                <a:ea typeface="BenchNine"/>
                <a:cs typeface="BenchNine"/>
                <a:sym typeface="BenchNine"/>
              </a:rPr>
              <a:t>:  The </a:t>
            </a:r>
            <a:r>
              <a:rPr b="1" lang="en-GB" sz="2200" u="sng">
                <a:solidFill>
                  <a:srgbClr val="000000"/>
                </a:solidFill>
                <a:latin typeface="BenchNine"/>
                <a:ea typeface="BenchNine"/>
                <a:cs typeface="BenchNine"/>
                <a:sym typeface="BenchNine"/>
              </a:rPr>
              <a:t>description </a:t>
            </a:r>
            <a:r>
              <a:rPr lang="en-GB" sz="2200">
                <a:solidFill>
                  <a:srgbClr val="000000"/>
                </a:solidFill>
                <a:latin typeface="BenchNine"/>
                <a:ea typeface="BenchNine"/>
                <a:cs typeface="BenchNine"/>
                <a:sym typeface="BenchNine"/>
              </a:rPr>
              <a:t>may include how this trend came to be and who was responsible for creating or popularizing the trend (e.g. </a:t>
            </a:r>
            <a:r>
              <a:rPr lang="en-GB" sz="2200" u="sng">
                <a:solidFill>
                  <a:schemeClr val="accent5"/>
                </a:solidFill>
                <a:latin typeface="BenchNine"/>
                <a:ea typeface="BenchNine"/>
                <a:cs typeface="BenchNine"/>
                <a:sym typeface="BenchNine"/>
                <a:hlinkClick r:id="rId3"/>
              </a:rPr>
              <a:t>Jane Fonda’s Workouts in the 1980</a:t>
            </a:r>
            <a:r>
              <a:rPr lang="en-GB" sz="2200" u="sng">
                <a:solidFill>
                  <a:schemeClr val="accent5"/>
                </a:solidFill>
                <a:latin typeface="BenchNine"/>
                <a:ea typeface="BenchNine"/>
                <a:cs typeface="BenchNine"/>
                <a:sym typeface="BenchNine"/>
                <a:hlinkClick r:id="rId4"/>
              </a:rPr>
              <a:t>s</a:t>
            </a:r>
            <a:r>
              <a:rPr lang="en-GB" sz="2200">
                <a:solidFill>
                  <a:srgbClr val="000000"/>
                </a:solidFill>
                <a:latin typeface="BenchNine"/>
                <a:ea typeface="BenchNine"/>
                <a:cs typeface="BenchNine"/>
                <a:sym typeface="BenchNine"/>
              </a:rPr>
              <a:t>). </a:t>
            </a:r>
            <a:endParaRPr sz="2200">
              <a:solidFill>
                <a:srgbClr val="000000"/>
              </a:solidFill>
              <a:latin typeface="BenchNine"/>
              <a:ea typeface="BenchNine"/>
              <a:cs typeface="BenchNine"/>
              <a:sym typeface="BenchNine"/>
            </a:endParaRPr>
          </a:p>
          <a:p>
            <a:pPr indent="0" lvl="0" marL="0" rtl="0" algn="l">
              <a:spcBef>
                <a:spcPts val="1600"/>
              </a:spcBef>
              <a:spcAft>
                <a:spcPts val="0"/>
              </a:spcAft>
              <a:buNone/>
            </a:pPr>
            <a:r>
              <a:rPr lang="en-GB" sz="2200">
                <a:solidFill>
                  <a:srgbClr val="000000"/>
                </a:solidFill>
                <a:latin typeface="BenchNine"/>
                <a:ea typeface="BenchNine"/>
                <a:cs typeface="BenchNine"/>
                <a:sym typeface="BenchNine"/>
              </a:rPr>
              <a:t>Your description may also include information regarding equipment, workout gear or music the trend introduced or popularized.</a:t>
            </a:r>
            <a:endParaRPr sz="2200">
              <a:solidFill>
                <a:srgbClr val="000000"/>
              </a:solidFill>
              <a:latin typeface="BenchNine"/>
              <a:ea typeface="BenchNine"/>
              <a:cs typeface="BenchNine"/>
              <a:sym typeface="BenchNine"/>
            </a:endParaRPr>
          </a:p>
          <a:p>
            <a:pPr indent="0" lvl="0" marL="0" rtl="0" algn="l">
              <a:spcBef>
                <a:spcPts val="1600"/>
              </a:spcBef>
              <a:spcAft>
                <a:spcPts val="0"/>
              </a:spcAft>
              <a:buNone/>
            </a:pPr>
            <a:r>
              <a:rPr b="1" lang="en-GB" sz="2200">
                <a:solidFill>
                  <a:srgbClr val="000000"/>
                </a:solidFill>
                <a:latin typeface="BenchNine"/>
                <a:ea typeface="BenchNine"/>
                <a:cs typeface="BenchNine"/>
                <a:sym typeface="BenchNine"/>
              </a:rPr>
              <a:t>Step 2: </a:t>
            </a:r>
            <a:r>
              <a:rPr lang="en-GB" sz="2200">
                <a:solidFill>
                  <a:srgbClr val="000000"/>
                </a:solidFill>
                <a:latin typeface="BenchNine"/>
                <a:ea typeface="BenchNine"/>
                <a:cs typeface="BenchNine"/>
                <a:sym typeface="BenchNine"/>
              </a:rPr>
              <a:t>Insert </a:t>
            </a:r>
            <a:r>
              <a:rPr b="1" lang="en-GB" sz="2200">
                <a:solidFill>
                  <a:srgbClr val="000000"/>
                </a:solidFill>
                <a:latin typeface="BenchNine"/>
                <a:ea typeface="BenchNine"/>
                <a:cs typeface="BenchNine"/>
                <a:sym typeface="BenchNine"/>
              </a:rPr>
              <a:t>a video or picture</a:t>
            </a:r>
            <a:r>
              <a:rPr lang="en-GB" sz="2200">
                <a:solidFill>
                  <a:srgbClr val="000000"/>
                </a:solidFill>
                <a:latin typeface="BenchNine"/>
                <a:ea typeface="BenchNine"/>
                <a:cs typeface="BenchNine"/>
                <a:sym typeface="BenchNine"/>
              </a:rPr>
              <a:t> of the trend . </a:t>
            </a:r>
            <a:endParaRPr sz="2200">
              <a:solidFill>
                <a:srgbClr val="000000"/>
              </a:solidFill>
              <a:latin typeface="BenchNine"/>
              <a:ea typeface="BenchNine"/>
              <a:cs typeface="BenchNine"/>
              <a:sym typeface="BenchNine"/>
            </a:endParaRPr>
          </a:p>
          <a:p>
            <a:pPr indent="0" lvl="0" marL="0" rtl="0" algn="l">
              <a:spcBef>
                <a:spcPts val="1600"/>
              </a:spcBef>
              <a:spcAft>
                <a:spcPts val="0"/>
              </a:spcAft>
              <a:buNone/>
            </a:pPr>
            <a:r>
              <a:t/>
            </a:r>
            <a:endParaRPr i="1" sz="2000">
              <a:solidFill>
                <a:srgbClr val="000000"/>
              </a:solidFill>
              <a:latin typeface="BenchNine"/>
              <a:ea typeface="BenchNine"/>
              <a:cs typeface="BenchNine"/>
              <a:sym typeface="BenchNine"/>
            </a:endParaRPr>
          </a:p>
          <a:p>
            <a:pPr indent="0" lvl="0" marL="0" rtl="0" algn="l">
              <a:spcBef>
                <a:spcPts val="1600"/>
              </a:spcBef>
              <a:spcAft>
                <a:spcPts val="0"/>
              </a:spcAft>
              <a:buNone/>
            </a:pPr>
            <a:r>
              <a:t/>
            </a:r>
            <a:endParaRPr sz="2000">
              <a:solidFill>
                <a:srgbClr val="000000"/>
              </a:solidFill>
              <a:highlight>
                <a:srgbClr val="FFFFFF"/>
              </a:highlight>
              <a:latin typeface="Oswald"/>
              <a:ea typeface="Oswald"/>
              <a:cs typeface="Oswald"/>
              <a:sym typeface="Oswald"/>
            </a:endParaRPr>
          </a:p>
          <a:p>
            <a:pPr indent="0" lvl="0" marL="0" rtl="0" algn="l">
              <a:spcBef>
                <a:spcPts val="1600"/>
              </a:spcBef>
              <a:spcAft>
                <a:spcPts val="0"/>
              </a:spcAft>
              <a:buNone/>
            </a:pPr>
            <a:r>
              <a:t/>
            </a:r>
            <a:endParaRPr i="1" sz="2000">
              <a:solidFill>
                <a:srgbClr val="000000"/>
              </a:solidFill>
              <a:latin typeface="BenchNine"/>
              <a:ea typeface="BenchNine"/>
              <a:cs typeface="BenchNine"/>
              <a:sym typeface="BenchNine"/>
            </a:endParaRPr>
          </a:p>
          <a:p>
            <a:pPr indent="0" lvl="0" marL="0" rtl="0" algn="l">
              <a:spcBef>
                <a:spcPts val="1600"/>
              </a:spcBef>
              <a:spcAft>
                <a:spcPts val="1600"/>
              </a:spcAft>
              <a:buNone/>
            </a:pPr>
            <a:r>
              <a:t/>
            </a:r>
            <a:endParaRPr sz="2000">
              <a:solidFill>
                <a:srgbClr val="000000"/>
              </a:solidFill>
            </a:endParaRPr>
          </a:p>
        </p:txBody>
      </p:sp>
      <p:pic>
        <p:nvPicPr>
          <p:cNvPr descr="100 Years of Fitness showcases 'keep fit' fads and movements from the 1910s to the current day, presents 100 years of women’s fitness in 100 seconds - See more: https://www.benenden.co.uk/100yrsfitness/index.html&#10;&#10;It’s a colourful history: from the gentle stretches of the 1910s and 1920s, designed to reduce ‘unfeminine’ perspiration, to the hula hoop and twister fads of the mid-20th century and today’s high-energy Zumba workouts.&#10;&#10;It begins with the 1910s, an era when women took to early exercise bikes and weights with gusto: ankle-length attire or not! Their main form of exercise was comprised of gentle stretches that were said to improve the hips and, believe it or not, ease constipation!&#10;&#10;1920s fitness included more of the same stretches, with a more energetic twist undoubtedly inspired by the popular dance routine, the Charleston. Glamour prevailed even during these workouts, with fitness clothes incorporating silk nightgowns and full makeup instead of sports bras!&#10;&#10;In the 1930s, fitness made a concerted leap forward. Enter the Women’s League of Health and Beauty, an organisation created by Mary Bagot Stack, aiming to bring fitness to the masses. ‘Movement is life’ was her motto, and her fitness exercises were revolutionary, incorporating, for the first time, things like star jumps in large group classes.&#10;&#10;Next, the 1940s marked another departure for women’s fitness. The Women’s League of Health and Beauty maintained a large membership, but with the onset of war, many women began exercising in their own homes. Genteel, sweat-minimising exercises were the order of the day, including an early form of sit-up.&#10;&#10;1950s fitness is the epitome of retro fitness, with the hula hoop taking centre stage. Both children and adults were swept up in the craze, and with a little clever marketing, people saw the hula hoop as a fully-fledged exercise tool! Who knew you could have so much fun while burning calories?&#10;&#10;Hula hoop fitness was later cast aside when the 1960s introduced the world to the Trim Twist. Made from a square of pressed board mounted on top of a metal turning mechanism, this portable piece of kit became a hit with housewives and office workers alike. Simply stand on top and get twisting to firm the stomach, bottom, arms and legs.&#10;&#10;1970s fitness took a jauntier turn when former Broadway star, Judi Sheppard Missett, introduced her new phenomenon… Jazzercise! This combination of aerobic exercise and jazz dancing was designed to slim and tone, and proved so much fun that it’s still practised in 32 countries!&#10;&#10;When we reach the 1980s, it’s all about aerobics. Day-glo leotards and big hair dominated the fitness industry, with physical fitness becoming something of a status symbol. High-energy routines and high kicks provided an intense cardiovascular workout, and Jane Fonda dominated television screens.&#10;&#10;1990s fitness was less Jane Fonda and more Billy Blanks, an American taekwondo instructor who brought Tae Bo to the nation. His exercise trend combined taekwondo and boxing to create movements designed to promote fitness and work every area of the body.&#10;&#10;The 2000s, however, were the decade in which fitness through dance returned. ‘Street dance’ passed through school yards and local neighbourhoods into dance studios and gyms, becoming the fitness trend of choice. ‘Locking’ and ‘popping’ the body, bobbing and weaving, and grabbing or punching through the air are the hallmarks of almost every routine.&#10;&#10;Today, in the 2010s, fitness is even more fast-paced: say hello to Zumba! Incorporating elements of hip-hop, soca, salsa, samba, merengue and mambo, it feels more like a trip to a nightclub with friends than an effort to get fit! From the old to the young, everybody is welcome at classes. Health and fitness has never been more accessible!&#10;&#10;This video has been brought to you by Benenden Health, a healthcare service with a difference. Founded in 1905 to provide affordable treatment to postal workers suffering from tuberculosis, Benenden has grown to encompass both physical and mental wellbeing. Today it provides a wide variety of services to almost 900,000 members.&#10;&#10;For more information or to register, find us here: https://www.benenden.co.uk/" id="79" name="Google Shape;79;p16" title="100 Years of Fitness in 100 Seconds">
            <a:hlinkClick r:id="rId5"/>
          </p:cNvPr>
          <p:cNvPicPr preferRelativeResize="0"/>
          <p:nvPr/>
        </p:nvPicPr>
        <p:blipFill>
          <a:blip r:embed="rId6">
            <a:alphaModFix/>
          </a:blip>
          <a:stretch>
            <a:fillRect/>
          </a:stretch>
        </p:blipFill>
        <p:spPr>
          <a:xfrm>
            <a:off x="4924250" y="1369788"/>
            <a:ext cx="3782626" cy="3083025"/>
          </a:xfrm>
          <a:prstGeom prst="rect">
            <a:avLst/>
          </a:prstGeom>
          <a:noFill/>
          <a:ln>
            <a:noFill/>
          </a:ln>
        </p:spPr>
      </p:pic>
      <p:sp>
        <p:nvSpPr>
          <p:cNvPr id="80" name="Google Shape;80;p16"/>
          <p:cNvSpPr txBox="1"/>
          <p:nvPr/>
        </p:nvSpPr>
        <p:spPr>
          <a:xfrm>
            <a:off x="407975" y="298975"/>
            <a:ext cx="8298900" cy="6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200">
                <a:solidFill>
                  <a:schemeClr val="accent1"/>
                </a:solidFill>
                <a:latin typeface="Titan One"/>
                <a:ea typeface="Titan One"/>
                <a:cs typeface="Titan One"/>
                <a:sym typeface="Titan One"/>
              </a:rPr>
              <a:t>Getting Started: 100 Years of Fitness</a:t>
            </a:r>
            <a:endParaRPr sz="3200">
              <a:solidFill>
                <a:schemeClr val="accent1"/>
              </a:solidFill>
              <a:latin typeface="Titan One"/>
              <a:ea typeface="Titan One"/>
              <a:cs typeface="Titan One"/>
              <a:sym typeface="Titan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19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1950s</a:t>
            </a:r>
            <a:endParaRPr sz="3600">
              <a:latin typeface="Titan One"/>
              <a:ea typeface="Titan One"/>
              <a:cs typeface="Titan One"/>
              <a:sym typeface="Titan One"/>
            </a:endParaRPr>
          </a:p>
        </p:txBody>
      </p:sp>
      <p:sp>
        <p:nvSpPr>
          <p:cNvPr id="86" name="Google Shape;86;p17"/>
          <p:cNvSpPr txBox="1"/>
          <p:nvPr>
            <p:ph idx="1" type="body"/>
          </p:nvPr>
        </p:nvSpPr>
        <p:spPr>
          <a:xfrm>
            <a:off x="311700" y="1403375"/>
            <a:ext cx="44400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GB">
                <a:latin typeface="BenchNine"/>
                <a:ea typeface="BenchNine"/>
                <a:cs typeface="BenchNine"/>
                <a:sym typeface="BenchNine"/>
              </a:rPr>
              <a:t>Description of Trend</a:t>
            </a:r>
            <a:endParaRPr>
              <a:latin typeface="BenchNine"/>
              <a:ea typeface="BenchNine"/>
              <a:cs typeface="BenchNine"/>
              <a:sym typeface="BenchNine"/>
            </a:endParaRPr>
          </a:p>
        </p:txBody>
      </p:sp>
      <p:sp>
        <p:nvSpPr>
          <p:cNvPr id="87" name="Google Shape;87;p17"/>
          <p:cNvSpPr txBox="1"/>
          <p:nvPr>
            <p:ph type="title"/>
          </p:nvPr>
        </p:nvSpPr>
        <p:spPr>
          <a:xfrm>
            <a:off x="3098575" y="445025"/>
            <a:ext cx="566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Trend:</a:t>
            </a:r>
            <a:endParaRPr sz="3600">
              <a:latin typeface="Titan One"/>
              <a:ea typeface="Titan One"/>
              <a:cs typeface="Titan One"/>
              <a:sym typeface="Titan One"/>
            </a:endParaRPr>
          </a:p>
        </p:txBody>
      </p:sp>
      <p:sp>
        <p:nvSpPr>
          <p:cNvPr id="88" name="Google Shape;88;p17"/>
          <p:cNvSpPr txBox="1"/>
          <p:nvPr/>
        </p:nvSpPr>
        <p:spPr>
          <a:xfrm>
            <a:off x="5033875" y="1490750"/>
            <a:ext cx="3732300" cy="3042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rPr lang="en-GB" sz="2000">
                <a:latin typeface="Anton"/>
                <a:ea typeface="Anton"/>
                <a:cs typeface="Anton"/>
                <a:sym typeface="Anton"/>
              </a:rPr>
              <a:t>Delete this text box and insert Video or Picture.</a:t>
            </a:r>
            <a:endParaRPr sz="2000">
              <a:latin typeface="Anton"/>
              <a:ea typeface="Anton"/>
              <a:cs typeface="Anton"/>
              <a:sym typeface="Anto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19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1960s</a:t>
            </a:r>
            <a:endParaRPr sz="3600">
              <a:latin typeface="Titan One"/>
              <a:ea typeface="Titan One"/>
              <a:cs typeface="Titan One"/>
              <a:sym typeface="Titan One"/>
            </a:endParaRPr>
          </a:p>
        </p:txBody>
      </p:sp>
      <p:sp>
        <p:nvSpPr>
          <p:cNvPr id="94" name="Google Shape;94;p18"/>
          <p:cNvSpPr txBox="1"/>
          <p:nvPr>
            <p:ph idx="1" type="body"/>
          </p:nvPr>
        </p:nvSpPr>
        <p:spPr>
          <a:xfrm>
            <a:off x="311700" y="1403375"/>
            <a:ext cx="44400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GB">
                <a:latin typeface="BenchNine"/>
                <a:ea typeface="BenchNine"/>
                <a:cs typeface="BenchNine"/>
                <a:sym typeface="BenchNine"/>
              </a:rPr>
              <a:t>Description of Trend</a:t>
            </a:r>
            <a:endParaRPr>
              <a:latin typeface="BenchNine"/>
              <a:ea typeface="BenchNine"/>
              <a:cs typeface="BenchNine"/>
              <a:sym typeface="BenchNine"/>
            </a:endParaRPr>
          </a:p>
        </p:txBody>
      </p:sp>
      <p:sp>
        <p:nvSpPr>
          <p:cNvPr id="95" name="Google Shape;95;p18"/>
          <p:cNvSpPr txBox="1"/>
          <p:nvPr>
            <p:ph type="title"/>
          </p:nvPr>
        </p:nvSpPr>
        <p:spPr>
          <a:xfrm>
            <a:off x="3098575" y="445025"/>
            <a:ext cx="566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Trend:</a:t>
            </a:r>
            <a:endParaRPr sz="3600">
              <a:latin typeface="Titan One"/>
              <a:ea typeface="Titan One"/>
              <a:cs typeface="Titan One"/>
              <a:sym typeface="Titan One"/>
            </a:endParaRPr>
          </a:p>
        </p:txBody>
      </p:sp>
      <p:sp>
        <p:nvSpPr>
          <p:cNvPr id="96" name="Google Shape;96;p18"/>
          <p:cNvSpPr txBox="1"/>
          <p:nvPr/>
        </p:nvSpPr>
        <p:spPr>
          <a:xfrm>
            <a:off x="5033875" y="1490750"/>
            <a:ext cx="3732300" cy="3042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rPr lang="en-GB" sz="2000">
                <a:latin typeface="Anton"/>
                <a:ea typeface="Anton"/>
                <a:cs typeface="Anton"/>
                <a:sym typeface="Anton"/>
              </a:rPr>
              <a:t>Delete this text box and insert Video or Picture.</a:t>
            </a:r>
            <a:endParaRPr sz="2000">
              <a:latin typeface="Anton"/>
              <a:ea typeface="Anton"/>
              <a:cs typeface="Anton"/>
              <a:sym typeface="Anto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19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1970s</a:t>
            </a:r>
            <a:endParaRPr sz="3600">
              <a:latin typeface="Titan One"/>
              <a:ea typeface="Titan One"/>
              <a:cs typeface="Titan One"/>
              <a:sym typeface="Titan One"/>
            </a:endParaRPr>
          </a:p>
        </p:txBody>
      </p:sp>
      <p:sp>
        <p:nvSpPr>
          <p:cNvPr id="102" name="Google Shape;102;p19"/>
          <p:cNvSpPr txBox="1"/>
          <p:nvPr>
            <p:ph idx="1" type="body"/>
          </p:nvPr>
        </p:nvSpPr>
        <p:spPr>
          <a:xfrm>
            <a:off x="311700" y="1403375"/>
            <a:ext cx="44400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GB">
                <a:latin typeface="BenchNine"/>
                <a:ea typeface="BenchNine"/>
                <a:cs typeface="BenchNine"/>
                <a:sym typeface="BenchNine"/>
              </a:rPr>
              <a:t>Description of Trend</a:t>
            </a:r>
            <a:endParaRPr>
              <a:latin typeface="BenchNine"/>
              <a:ea typeface="BenchNine"/>
              <a:cs typeface="BenchNine"/>
              <a:sym typeface="BenchNine"/>
            </a:endParaRPr>
          </a:p>
        </p:txBody>
      </p:sp>
      <p:sp>
        <p:nvSpPr>
          <p:cNvPr id="103" name="Google Shape;103;p19"/>
          <p:cNvSpPr txBox="1"/>
          <p:nvPr>
            <p:ph type="title"/>
          </p:nvPr>
        </p:nvSpPr>
        <p:spPr>
          <a:xfrm>
            <a:off x="3098575" y="445025"/>
            <a:ext cx="566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Trend:</a:t>
            </a:r>
            <a:endParaRPr sz="3600">
              <a:latin typeface="Titan One"/>
              <a:ea typeface="Titan One"/>
              <a:cs typeface="Titan One"/>
              <a:sym typeface="Titan One"/>
            </a:endParaRPr>
          </a:p>
        </p:txBody>
      </p:sp>
      <p:sp>
        <p:nvSpPr>
          <p:cNvPr id="104" name="Google Shape;104;p19"/>
          <p:cNvSpPr txBox="1"/>
          <p:nvPr/>
        </p:nvSpPr>
        <p:spPr>
          <a:xfrm>
            <a:off x="5033875" y="1490750"/>
            <a:ext cx="3732300" cy="3042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rPr lang="en-GB" sz="2000">
                <a:latin typeface="Anton"/>
                <a:ea typeface="Anton"/>
                <a:cs typeface="Anton"/>
                <a:sym typeface="Anton"/>
              </a:rPr>
              <a:t>Delete this text box and insert Video or Picture.</a:t>
            </a:r>
            <a:endParaRPr sz="2000">
              <a:latin typeface="Anton"/>
              <a:ea typeface="Anton"/>
              <a:cs typeface="Anton"/>
              <a:sym typeface="Anto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19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1980s</a:t>
            </a:r>
            <a:endParaRPr sz="3600">
              <a:latin typeface="Titan One"/>
              <a:ea typeface="Titan One"/>
              <a:cs typeface="Titan One"/>
              <a:sym typeface="Titan One"/>
            </a:endParaRPr>
          </a:p>
        </p:txBody>
      </p:sp>
      <p:sp>
        <p:nvSpPr>
          <p:cNvPr id="110" name="Google Shape;110;p20"/>
          <p:cNvSpPr txBox="1"/>
          <p:nvPr>
            <p:ph idx="1" type="body"/>
          </p:nvPr>
        </p:nvSpPr>
        <p:spPr>
          <a:xfrm>
            <a:off x="311700" y="1403375"/>
            <a:ext cx="44400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GB">
                <a:latin typeface="BenchNine"/>
                <a:ea typeface="BenchNine"/>
                <a:cs typeface="BenchNine"/>
                <a:sym typeface="BenchNine"/>
              </a:rPr>
              <a:t>Description of Trend</a:t>
            </a:r>
            <a:endParaRPr>
              <a:latin typeface="BenchNine"/>
              <a:ea typeface="BenchNine"/>
              <a:cs typeface="BenchNine"/>
              <a:sym typeface="BenchNine"/>
            </a:endParaRPr>
          </a:p>
        </p:txBody>
      </p:sp>
      <p:sp>
        <p:nvSpPr>
          <p:cNvPr id="111" name="Google Shape;111;p20"/>
          <p:cNvSpPr txBox="1"/>
          <p:nvPr>
            <p:ph type="title"/>
          </p:nvPr>
        </p:nvSpPr>
        <p:spPr>
          <a:xfrm>
            <a:off x="3098575" y="445025"/>
            <a:ext cx="566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Trend:</a:t>
            </a:r>
            <a:endParaRPr sz="3600">
              <a:latin typeface="Titan One"/>
              <a:ea typeface="Titan One"/>
              <a:cs typeface="Titan One"/>
              <a:sym typeface="Titan One"/>
            </a:endParaRPr>
          </a:p>
        </p:txBody>
      </p:sp>
      <p:sp>
        <p:nvSpPr>
          <p:cNvPr id="112" name="Google Shape;112;p20"/>
          <p:cNvSpPr txBox="1"/>
          <p:nvPr/>
        </p:nvSpPr>
        <p:spPr>
          <a:xfrm>
            <a:off x="5033875" y="1490750"/>
            <a:ext cx="3732300" cy="3042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rPr lang="en-GB" sz="2000">
                <a:latin typeface="Anton"/>
                <a:ea typeface="Anton"/>
                <a:cs typeface="Anton"/>
                <a:sym typeface="Anton"/>
              </a:rPr>
              <a:t>Delete this text box and insert Video or Picture.</a:t>
            </a:r>
            <a:endParaRPr sz="2000">
              <a:latin typeface="Anton"/>
              <a:ea typeface="Anton"/>
              <a:cs typeface="Anton"/>
              <a:sym typeface="Ant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191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1990s</a:t>
            </a:r>
            <a:endParaRPr sz="3600">
              <a:latin typeface="Titan One"/>
              <a:ea typeface="Titan One"/>
              <a:cs typeface="Titan One"/>
              <a:sym typeface="Titan One"/>
            </a:endParaRPr>
          </a:p>
        </p:txBody>
      </p:sp>
      <p:sp>
        <p:nvSpPr>
          <p:cNvPr id="118" name="Google Shape;118;p21"/>
          <p:cNvSpPr txBox="1"/>
          <p:nvPr>
            <p:ph idx="1" type="body"/>
          </p:nvPr>
        </p:nvSpPr>
        <p:spPr>
          <a:xfrm>
            <a:off x="311700" y="1403375"/>
            <a:ext cx="44400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GB">
                <a:latin typeface="BenchNine"/>
                <a:ea typeface="BenchNine"/>
                <a:cs typeface="BenchNine"/>
                <a:sym typeface="BenchNine"/>
              </a:rPr>
              <a:t>Description of Trend</a:t>
            </a:r>
            <a:endParaRPr>
              <a:latin typeface="BenchNine"/>
              <a:ea typeface="BenchNine"/>
              <a:cs typeface="BenchNine"/>
              <a:sym typeface="BenchNine"/>
            </a:endParaRPr>
          </a:p>
        </p:txBody>
      </p:sp>
      <p:sp>
        <p:nvSpPr>
          <p:cNvPr id="119" name="Google Shape;119;p21"/>
          <p:cNvSpPr txBox="1"/>
          <p:nvPr>
            <p:ph type="title"/>
          </p:nvPr>
        </p:nvSpPr>
        <p:spPr>
          <a:xfrm>
            <a:off x="3098575" y="445025"/>
            <a:ext cx="566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itan One"/>
                <a:ea typeface="Titan One"/>
                <a:cs typeface="Titan One"/>
                <a:sym typeface="Titan One"/>
              </a:rPr>
              <a:t>Trend:</a:t>
            </a:r>
            <a:endParaRPr sz="3600">
              <a:latin typeface="Titan One"/>
              <a:ea typeface="Titan One"/>
              <a:cs typeface="Titan One"/>
              <a:sym typeface="Titan One"/>
            </a:endParaRPr>
          </a:p>
        </p:txBody>
      </p:sp>
      <p:sp>
        <p:nvSpPr>
          <p:cNvPr id="120" name="Google Shape;120;p21"/>
          <p:cNvSpPr txBox="1"/>
          <p:nvPr/>
        </p:nvSpPr>
        <p:spPr>
          <a:xfrm>
            <a:off x="5033875" y="1490750"/>
            <a:ext cx="3732300" cy="3042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l">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t/>
            </a:r>
            <a:endParaRPr sz="2000">
              <a:latin typeface="Anton"/>
              <a:ea typeface="Anton"/>
              <a:cs typeface="Anton"/>
              <a:sym typeface="Anton"/>
            </a:endParaRPr>
          </a:p>
          <a:p>
            <a:pPr indent="0" lvl="0" marL="0" rtl="0" algn="ctr">
              <a:spcBef>
                <a:spcPts val="0"/>
              </a:spcBef>
              <a:spcAft>
                <a:spcPts val="0"/>
              </a:spcAft>
              <a:buNone/>
            </a:pPr>
            <a:r>
              <a:rPr lang="en-GB" sz="2000">
                <a:latin typeface="Anton"/>
                <a:ea typeface="Anton"/>
                <a:cs typeface="Anton"/>
                <a:sym typeface="Anton"/>
              </a:rPr>
              <a:t>Delete this text box and insert Video or Picture.</a:t>
            </a:r>
            <a:endParaRPr sz="2000">
              <a:latin typeface="Anton"/>
              <a:ea typeface="Anton"/>
              <a:cs typeface="Anton"/>
              <a:sym typeface="Anto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