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50" r:id="rId3"/>
    <p:sldId id="351" r:id="rId4"/>
    <p:sldId id="354" r:id="rId5"/>
    <p:sldId id="355" r:id="rId6"/>
    <p:sldId id="356" r:id="rId7"/>
    <p:sldId id="357" r:id="rId8"/>
    <p:sldId id="358" r:id="rId9"/>
    <p:sldId id="360" r:id="rId10"/>
    <p:sldId id="362" r:id="rId11"/>
    <p:sldId id="371" r:id="rId12"/>
    <p:sldId id="372" r:id="rId13"/>
    <p:sldId id="361" r:id="rId14"/>
    <p:sldId id="363" r:id="rId15"/>
    <p:sldId id="368" r:id="rId16"/>
    <p:sldId id="364" r:id="rId17"/>
    <p:sldId id="365" r:id="rId18"/>
    <p:sldId id="366" r:id="rId19"/>
    <p:sldId id="373" r:id="rId20"/>
    <p:sldId id="374" r:id="rId21"/>
    <p:sldId id="375" r:id="rId22"/>
    <p:sldId id="376" r:id="rId23"/>
    <p:sldId id="377" r:id="rId24"/>
    <p:sldId id="378" r:id="rId25"/>
    <p:sldId id="3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49D4-D811-4EAA-93C0-592BED373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3B6A3-7A1B-4322-A2AF-E1341C7BC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6F508-BB6D-43AB-A37B-653C67A9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DB004-9CE9-4021-B894-CF1FE366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3CDC3-EF15-49CE-9A13-07EFBF32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4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F2BF-17C7-47C1-9AF2-B464372D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C3FC4-87AE-4D1D-A652-D85D204CA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E1DC7-EEA0-431D-A5B2-9590B06C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66C6A-5362-487A-9945-A053A237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6B9EF-AFD3-4A59-AC90-7FDE06A0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3F260-73A9-4B3C-A118-9E3B749E5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911E5-B5D9-471B-B0C7-3468AFE6E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2E318-584E-4C2D-90C3-529E6F0B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505C3-6B88-4322-A248-233314FC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15FA3-4F51-4BD2-AB63-92164414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8C6B-9C28-46F6-B805-2EFD0E52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D12-3579-4C08-991D-11C6A245C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01C0C-95AC-42EA-865A-24E5EFC4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30819-D2FA-45ED-B840-008E6679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8F288-656F-4E79-9E2F-F1605735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5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CD84-B0FF-48E0-A4AA-263E7E28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3B28F-09F5-4189-BFCF-3313DF314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B0EA3-CC22-45AA-A38E-38D2C6E09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5FCDB-40D9-4864-AC55-8864CABF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F04B8-F2C0-4187-8AA3-90005BB0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ED546-8397-4FA2-945A-400B95AB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BABA-0C7A-400F-8CBA-DEAFF674A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445EB-2A38-462D-A4AB-E11393F2C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A4802-9E65-4F2D-8DBC-92274FE31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1F6CC-EB0D-4B48-BF09-6664E276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A197A-960A-4716-84C7-6BF5CAB8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039A-E880-4C0B-BF51-0466A4FE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99792-5EFA-43F0-BEB9-379D9BDC2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E701E-E268-4E47-85D0-2734861D9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46A3-360B-48A9-B503-B5EE0B3FA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421F1-EE6C-4CCC-8EAD-5CDC77C05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4E117-57A3-4E4E-B209-59A52FBD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EF1C3-0E34-4B3E-8679-0A9B6123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37134-EC0C-4716-B725-BC423BC3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C0B4-3C7A-4E59-B493-A29B5E75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471CA-3498-4AF0-8009-A6177228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B17F0-D2E3-4F58-9646-12939A16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0660E-FD7E-437C-B341-D2B5FD8D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0DEE8-83B8-4716-83B9-31DD1282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86B08-E6FA-496A-8A74-D2A6F48A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3EF47-D8F5-440C-B097-7F3F7B03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1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14D9-40E9-4616-8203-60C795BE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418F5-50E6-4735-802B-94C2EED65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50DEC-C5B2-4C5E-924C-44652417C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B08F3-F204-4126-9A5B-8F2198EC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C0A2F-A083-4C6A-83D3-E7B86974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BBE71-E025-4958-A708-5218692B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2B860-5CBF-449B-8A65-7A2EBCB6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1A340-C47F-41BB-A02E-66F9A64A0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B23F7-E2A3-47B9-BED6-5DBEB0F88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0FE76-CD3B-4B95-81D2-D626E504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73655-C1CF-47CC-A897-8867635F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81627-BEEA-4C0E-BF28-927DA0D8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E2764-471C-4075-A8DE-9746889C1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1878-F3C4-45AD-9741-7760BE474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F1286-5D11-47BF-862A-8B5C2B26B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CB24-286C-444F-9E73-B0A9AB062A2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2A8A-573D-4645-8FD4-7008CCE7A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4F02-0D37-49FB-AEF4-420CD13B9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C8788-726B-43B0-8E82-53ADE52D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het.colorado.edu/sims/html/balancing-chemical-equations/latest/balancing-chemical-equations_e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166204" cy="3329581"/>
          </a:xfrm>
        </p:spPr>
        <p:txBody>
          <a:bodyPr/>
          <a:lstStyle/>
          <a:p>
            <a:r>
              <a:rPr lang="en-US" b="1" dirty="0"/>
              <a:t>Chemical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992" y="4659051"/>
            <a:ext cx="9144000" cy="634402"/>
          </a:xfrm>
        </p:spPr>
        <p:txBody>
          <a:bodyPr/>
          <a:lstStyle/>
          <a:p>
            <a:r>
              <a:rPr lang="en-US" b="1" dirty="0"/>
              <a:t>Chemical changes, factors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214285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9" y="126903"/>
            <a:ext cx="8035434" cy="1400530"/>
          </a:xfrm>
        </p:spPr>
        <p:txBody>
          <a:bodyPr/>
          <a:lstStyle/>
          <a:p>
            <a:r>
              <a:rPr lang="en-US" b="1" dirty="0"/>
              <a:t>Types of Chemical Reactions:</a:t>
            </a:r>
            <a:br>
              <a:rPr lang="en-US" b="1" dirty="0"/>
            </a:br>
            <a:r>
              <a:rPr lang="en-US" b="1" dirty="0"/>
              <a:t>Combination and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40" y="1629103"/>
            <a:ext cx="11687777" cy="509751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Combination</a:t>
            </a:r>
            <a:r>
              <a:rPr lang="en-US" sz="4000" dirty="0"/>
              <a:t> (synthesis): The combination of smaller atoms and/or molecules into larger molecules.</a:t>
            </a:r>
          </a:p>
          <a:p>
            <a:pPr lvl="1"/>
            <a:r>
              <a:rPr lang="en-US" sz="3600" dirty="0"/>
              <a:t>Two or more reactants combine to create one product.</a:t>
            </a:r>
          </a:p>
          <a:p>
            <a:r>
              <a:rPr lang="en-US" sz="4000" dirty="0"/>
              <a:t>Example: 2H</a:t>
            </a:r>
            <a:r>
              <a:rPr lang="en-US" sz="4000" baseline="-25000" dirty="0"/>
              <a:t>2</a:t>
            </a:r>
            <a:r>
              <a:rPr lang="en-US" sz="4000" dirty="0"/>
              <a:t> + O</a:t>
            </a:r>
            <a:r>
              <a:rPr lang="en-US" sz="4000" baseline="-25000" dirty="0"/>
              <a:t>2</a:t>
            </a:r>
            <a:r>
              <a:rPr lang="en-US" sz="4000" dirty="0"/>
              <a:t> → 2H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Decomposition</a:t>
            </a:r>
            <a:r>
              <a:rPr lang="en-US" sz="4000" dirty="0"/>
              <a:t>: Splitting a large molecule into elements or smaller compounds.</a:t>
            </a:r>
          </a:p>
          <a:p>
            <a:pPr lvl="1"/>
            <a:r>
              <a:rPr lang="en-US" sz="3600" dirty="0"/>
              <a:t>One reactant produces two or more products.</a:t>
            </a:r>
          </a:p>
          <a:p>
            <a:pPr lvl="1"/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dirty="0"/>
              <a:t>NO</a:t>
            </a:r>
            <a:r>
              <a:rPr lang="en-US" sz="3600" baseline="-25000" dirty="0"/>
              <a:t>3</a:t>
            </a:r>
            <a:r>
              <a:rPr lang="en-US" sz="3600" dirty="0"/>
              <a:t> </a:t>
            </a:r>
            <a:r>
              <a:rPr lang="en-US" sz="4000" dirty="0"/>
              <a:t>→</a:t>
            </a:r>
            <a:r>
              <a:rPr lang="en-US" sz="3200" dirty="0"/>
              <a:t> </a:t>
            </a:r>
            <a:r>
              <a:rPr lang="en-US" sz="4000" dirty="0"/>
              <a:t>N</a:t>
            </a:r>
            <a:r>
              <a:rPr lang="en-US" sz="4000" baseline="-25000" dirty="0"/>
              <a:t>2</a:t>
            </a:r>
            <a:r>
              <a:rPr lang="en-US" sz="4000" dirty="0"/>
              <a:t>O + 2H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59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9" y="126903"/>
            <a:ext cx="8035434" cy="1400530"/>
          </a:xfrm>
        </p:spPr>
        <p:txBody>
          <a:bodyPr/>
          <a:lstStyle/>
          <a:p>
            <a:r>
              <a:rPr lang="en-US" b="1" dirty="0"/>
              <a:t>Types of Chemical Reactions:</a:t>
            </a:r>
            <a:br>
              <a:rPr lang="en-US" b="1" dirty="0"/>
            </a:br>
            <a:r>
              <a:rPr lang="en-US" b="1" dirty="0"/>
              <a:t>Single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40" y="1629103"/>
            <a:ext cx="8114263" cy="481422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Single Replacement</a:t>
            </a:r>
            <a:r>
              <a:rPr lang="en-US" sz="4000" dirty="0"/>
              <a:t>: One element replaces another element in a compound.</a:t>
            </a:r>
          </a:p>
          <a:p>
            <a:pPr lvl="1"/>
            <a:r>
              <a:rPr lang="en-US" sz="3600" dirty="0"/>
              <a:t>Below, lithium replaces calcium.</a:t>
            </a:r>
          </a:p>
          <a:p>
            <a:r>
              <a:rPr lang="en-US" sz="4000" dirty="0"/>
              <a:t>Example: Ca(OH)</a:t>
            </a:r>
            <a:r>
              <a:rPr lang="en-US" sz="4000" baseline="-25000" dirty="0"/>
              <a:t>2</a:t>
            </a:r>
            <a:r>
              <a:rPr lang="en-US" sz="4000" dirty="0"/>
              <a:t> + 2Li → 2LiOH + Ca</a:t>
            </a:r>
          </a:p>
          <a:p>
            <a:r>
              <a:rPr lang="en-US" sz="4000" dirty="0"/>
              <a:t>Such reactions will only occur if the single element is more reactive than what is would replace.</a:t>
            </a:r>
          </a:p>
        </p:txBody>
      </p:sp>
      <p:pic>
        <p:nvPicPr>
          <p:cNvPr id="5" name="Picture 4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93E7DE42-A734-48B0-9457-CBD5609DE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74" y="126903"/>
            <a:ext cx="3981286" cy="645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9" y="126903"/>
            <a:ext cx="6770157" cy="1400530"/>
          </a:xfrm>
        </p:spPr>
        <p:txBody>
          <a:bodyPr/>
          <a:lstStyle/>
          <a:p>
            <a:r>
              <a:rPr lang="en-US" b="1" dirty="0"/>
              <a:t>Types of Chemical Reactions:</a:t>
            </a:r>
            <a:br>
              <a:rPr lang="en-US" b="1" dirty="0"/>
            </a:br>
            <a:r>
              <a:rPr lang="en-US" b="1" dirty="0"/>
              <a:t>Double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40" y="1629103"/>
            <a:ext cx="11687777" cy="273024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Double Replacement</a:t>
            </a:r>
            <a:r>
              <a:rPr lang="en-US" sz="4800" dirty="0"/>
              <a:t>: The exchange of positive ions between two ionic compounds.</a:t>
            </a:r>
          </a:p>
          <a:p>
            <a:r>
              <a:rPr lang="en-US" sz="4400" dirty="0"/>
              <a:t>Na</a:t>
            </a:r>
            <a:r>
              <a:rPr lang="en-US" sz="4400" baseline="-25000" dirty="0"/>
              <a:t>2</a:t>
            </a:r>
            <a:r>
              <a:rPr lang="en-US" sz="4400" dirty="0"/>
              <a:t>S + Cd(NO</a:t>
            </a:r>
            <a:r>
              <a:rPr lang="en-US" sz="4400" baseline="-25000" dirty="0"/>
              <a:t>3</a:t>
            </a:r>
            <a:r>
              <a:rPr lang="en-US" sz="4400" dirty="0"/>
              <a:t>)</a:t>
            </a:r>
            <a:r>
              <a:rPr lang="en-US" sz="4400" baseline="-25000" dirty="0"/>
              <a:t>2</a:t>
            </a:r>
            <a:r>
              <a:rPr lang="en-US" sz="4800" dirty="0"/>
              <a:t>→</a:t>
            </a:r>
            <a:r>
              <a:rPr lang="en-US" sz="4000" dirty="0"/>
              <a:t> </a:t>
            </a:r>
            <a:r>
              <a:rPr lang="en-US" sz="4800" dirty="0" err="1"/>
              <a:t>CdS</a:t>
            </a:r>
            <a:r>
              <a:rPr lang="en-US" sz="4800" dirty="0"/>
              <a:t> + 2NaNO</a:t>
            </a:r>
            <a:r>
              <a:rPr lang="en-US" sz="48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9482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34" y="200470"/>
            <a:ext cx="6416841" cy="798013"/>
          </a:xfrm>
        </p:spPr>
        <p:txBody>
          <a:bodyPr/>
          <a:lstStyle/>
          <a:p>
            <a:r>
              <a:rPr lang="en-US" b="1" dirty="0"/>
              <a:t>Combustion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94" y="1059713"/>
            <a:ext cx="11519612" cy="5423338"/>
          </a:xfrm>
        </p:spPr>
        <p:txBody>
          <a:bodyPr>
            <a:normAutofit/>
          </a:bodyPr>
          <a:lstStyle/>
          <a:p>
            <a:r>
              <a:rPr lang="en-US" sz="3600" dirty="0"/>
              <a:t>The very rapid reaction of a substance with oxygen that produces oxides and heat.</a:t>
            </a:r>
          </a:p>
          <a:p>
            <a:pPr lvl="1"/>
            <a:r>
              <a:rPr lang="en-US" sz="3200" dirty="0"/>
              <a:t>Many substances do this, but we will focus on the combustion of </a:t>
            </a:r>
            <a:r>
              <a:rPr lang="en-US" sz="3200" b="1" i="1" dirty="0">
                <a:solidFill>
                  <a:srgbClr val="FF0000"/>
                </a:solidFill>
              </a:rPr>
              <a:t>hydrocarbons</a:t>
            </a:r>
            <a:r>
              <a:rPr lang="en-US" sz="3200" dirty="0"/>
              <a:t>.</a:t>
            </a:r>
          </a:p>
          <a:p>
            <a:r>
              <a:rPr lang="en-US" sz="3600" dirty="0"/>
              <a:t>Hydrocarbons are compounds of carbon and hydrogen and sometimes oxygen. For example:</a:t>
            </a:r>
          </a:p>
          <a:p>
            <a:pPr lvl="1"/>
            <a:r>
              <a:rPr lang="en-US" sz="3200" dirty="0"/>
              <a:t>Butane: C</a:t>
            </a:r>
            <a:r>
              <a:rPr lang="en-US" sz="3200" baseline="-25000" dirty="0"/>
              <a:t>4</a:t>
            </a:r>
            <a:r>
              <a:rPr lang="en-US" sz="3200" dirty="0"/>
              <a:t>H</a:t>
            </a:r>
            <a:r>
              <a:rPr lang="en-US" sz="3200" baseline="-25000" dirty="0"/>
              <a:t>10</a:t>
            </a:r>
            <a:r>
              <a:rPr lang="en-US" sz="3200" dirty="0"/>
              <a:t>, Butanol: C</a:t>
            </a:r>
            <a:r>
              <a:rPr lang="en-US" sz="3200" baseline="-25000" dirty="0"/>
              <a:t>4</a:t>
            </a:r>
            <a:r>
              <a:rPr lang="en-US" sz="3200" dirty="0"/>
              <a:t>H</a:t>
            </a:r>
            <a:r>
              <a:rPr lang="en-US" sz="3200" baseline="-25000" dirty="0"/>
              <a:t>9</a:t>
            </a:r>
            <a:r>
              <a:rPr lang="en-US" sz="3200" dirty="0"/>
              <a:t>OH</a:t>
            </a:r>
            <a:endParaRPr lang="en-US" sz="3200" baseline="-25000" dirty="0"/>
          </a:p>
          <a:p>
            <a:pPr lvl="1"/>
            <a:r>
              <a:rPr lang="en-US" sz="3200" dirty="0"/>
              <a:t>Propane: C</a:t>
            </a:r>
            <a:r>
              <a:rPr lang="en-US" sz="3200" baseline="-25000" dirty="0"/>
              <a:t>3</a:t>
            </a:r>
            <a:r>
              <a:rPr lang="en-US" sz="3200" dirty="0"/>
              <a:t>H</a:t>
            </a:r>
            <a:r>
              <a:rPr lang="en-US" sz="3200" baseline="-25000" dirty="0"/>
              <a:t>8</a:t>
            </a:r>
            <a:r>
              <a:rPr lang="en-US" sz="3200" dirty="0"/>
              <a:t>, Propanol: C</a:t>
            </a:r>
            <a:r>
              <a:rPr lang="en-US" sz="3200" baseline="-25000" dirty="0"/>
              <a:t>3</a:t>
            </a:r>
            <a:r>
              <a:rPr lang="en-US" sz="3200" dirty="0"/>
              <a:t>H</a:t>
            </a:r>
            <a:r>
              <a:rPr lang="en-US" sz="3200" baseline="-25000" dirty="0"/>
              <a:t>7</a:t>
            </a:r>
            <a:r>
              <a:rPr lang="en-US" sz="3200" dirty="0"/>
              <a:t>OH</a:t>
            </a:r>
            <a:endParaRPr lang="en-US" sz="3200" baseline="-25000" dirty="0"/>
          </a:p>
          <a:p>
            <a:pPr lvl="1"/>
            <a:r>
              <a:rPr lang="en-US" sz="3200" dirty="0"/>
              <a:t>Methane: CH</a:t>
            </a:r>
            <a:r>
              <a:rPr lang="en-US" sz="3200" baseline="-25000" dirty="0"/>
              <a:t>4</a:t>
            </a:r>
            <a:r>
              <a:rPr lang="en-US" sz="3200" dirty="0"/>
              <a:t>, Methanol: CH</a:t>
            </a:r>
            <a:r>
              <a:rPr lang="en-US" sz="3200" baseline="-25000" dirty="0"/>
              <a:t>3</a:t>
            </a:r>
            <a:r>
              <a:rPr lang="en-US" sz="3200" dirty="0"/>
              <a:t>OH</a:t>
            </a:r>
          </a:p>
          <a:p>
            <a:pPr lvl="1"/>
            <a:r>
              <a:rPr lang="en-US" sz="3200" dirty="0"/>
              <a:t>Glucose: 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12</a:t>
            </a:r>
            <a:r>
              <a:rPr lang="en-US" sz="3200" dirty="0"/>
              <a:t>O</a:t>
            </a:r>
            <a:r>
              <a:rPr lang="en-US" sz="3200" baseline="-25000" dirty="0"/>
              <a:t>6</a:t>
            </a:r>
            <a:r>
              <a:rPr lang="en-US" sz="3200" dirty="0"/>
              <a:t>, Sucrose: C</a:t>
            </a:r>
            <a:r>
              <a:rPr lang="en-US" sz="3200" baseline="-25000" dirty="0"/>
              <a:t>12</a:t>
            </a:r>
            <a:r>
              <a:rPr lang="en-US" sz="3200" dirty="0"/>
              <a:t>H</a:t>
            </a:r>
            <a:r>
              <a:rPr lang="en-US" sz="3200" baseline="-25000" dirty="0"/>
              <a:t>22</a:t>
            </a:r>
            <a:r>
              <a:rPr lang="en-US" sz="3200" dirty="0"/>
              <a:t>O</a:t>
            </a:r>
            <a:r>
              <a:rPr lang="en-US" sz="3200" baseline="-250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462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04" y="168938"/>
            <a:ext cx="6122551" cy="776992"/>
          </a:xfrm>
        </p:spPr>
        <p:txBody>
          <a:bodyPr/>
          <a:lstStyle/>
          <a:p>
            <a:r>
              <a:rPr lang="en-US" b="1" dirty="0"/>
              <a:t>Combustion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264"/>
            <a:ext cx="11966303" cy="5157179"/>
          </a:xfrm>
        </p:spPr>
        <p:txBody>
          <a:bodyPr>
            <a:noAutofit/>
          </a:bodyPr>
          <a:lstStyle/>
          <a:p>
            <a:r>
              <a:rPr lang="en-US" sz="3800" b="1" dirty="0"/>
              <a:t>Complete Combustion:  </a:t>
            </a:r>
          </a:p>
          <a:p>
            <a:pPr lvl="1"/>
            <a:r>
              <a:rPr lang="en-US" sz="3800" dirty="0"/>
              <a:t>hydrocarbon + oxygen → carbon dioxide + water</a:t>
            </a:r>
          </a:p>
          <a:p>
            <a:pPr lvl="1"/>
            <a:r>
              <a:rPr lang="en-US" sz="3800" dirty="0"/>
              <a:t>CH</a:t>
            </a:r>
            <a:r>
              <a:rPr lang="en-US" sz="3800" baseline="-25000" dirty="0"/>
              <a:t>4</a:t>
            </a:r>
            <a:r>
              <a:rPr lang="en-US" sz="3800" dirty="0"/>
              <a:t> + O</a:t>
            </a:r>
            <a:r>
              <a:rPr lang="en-US" sz="3800" baseline="-25000" dirty="0"/>
              <a:t>2</a:t>
            </a:r>
            <a:r>
              <a:rPr lang="en-US" sz="3800" dirty="0"/>
              <a:t> → CO</a:t>
            </a:r>
            <a:r>
              <a:rPr lang="en-US" sz="3800" baseline="-25000" dirty="0"/>
              <a:t>2</a:t>
            </a:r>
            <a:r>
              <a:rPr lang="en-US" sz="3800" dirty="0"/>
              <a:t> + H</a:t>
            </a:r>
            <a:r>
              <a:rPr lang="en-US" sz="3800" baseline="-25000" dirty="0"/>
              <a:t>2</a:t>
            </a:r>
            <a:r>
              <a:rPr lang="en-US" sz="3800" dirty="0"/>
              <a:t>O</a:t>
            </a:r>
          </a:p>
          <a:p>
            <a:r>
              <a:rPr lang="en-US" sz="3800" b="1" dirty="0"/>
              <a:t>Incomplete Combustion (low O</a:t>
            </a:r>
            <a:r>
              <a:rPr lang="en-US" sz="3800" b="1" baseline="-25000" dirty="0"/>
              <a:t>2</a:t>
            </a:r>
            <a:r>
              <a:rPr lang="en-US" sz="3800" b="1" dirty="0"/>
              <a:t> levels or cold) – 2 Types:</a:t>
            </a:r>
          </a:p>
          <a:p>
            <a:pPr lvl="1"/>
            <a:r>
              <a:rPr lang="en-US" sz="3800" dirty="0"/>
              <a:t>hydrocarbon + oxygen → carbon monoxide + water</a:t>
            </a:r>
          </a:p>
          <a:p>
            <a:pPr lvl="1"/>
            <a:r>
              <a:rPr lang="en-US" sz="3800" dirty="0"/>
              <a:t>CH</a:t>
            </a:r>
            <a:r>
              <a:rPr lang="en-US" sz="3800" baseline="-25000" dirty="0"/>
              <a:t>4</a:t>
            </a:r>
            <a:r>
              <a:rPr lang="en-US" sz="3800" dirty="0"/>
              <a:t> + O</a:t>
            </a:r>
            <a:r>
              <a:rPr lang="en-US" sz="3800" baseline="-25000" dirty="0"/>
              <a:t>2</a:t>
            </a:r>
            <a:r>
              <a:rPr lang="en-US" sz="3800" dirty="0"/>
              <a:t> → CO + H</a:t>
            </a:r>
            <a:r>
              <a:rPr lang="en-US" sz="3800" baseline="-25000" dirty="0"/>
              <a:t>2</a:t>
            </a:r>
            <a:r>
              <a:rPr lang="en-US" sz="3800" dirty="0"/>
              <a:t>O</a:t>
            </a:r>
          </a:p>
          <a:p>
            <a:pPr lvl="1"/>
            <a:r>
              <a:rPr lang="en-US" sz="3800" dirty="0"/>
              <a:t>hydrocarbon + oxygen → carbon + water</a:t>
            </a:r>
          </a:p>
          <a:p>
            <a:pPr lvl="1"/>
            <a:r>
              <a:rPr lang="en-US" sz="3800" dirty="0"/>
              <a:t>CH</a:t>
            </a:r>
            <a:r>
              <a:rPr lang="en-US" sz="3800" baseline="-25000" dirty="0"/>
              <a:t>4</a:t>
            </a:r>
            <a:r>
              <a:rPr lang="en-US" sz="3800" dirty="0"/>
              <a:t> + O</a:t>
            </a:r>
            <a:r>
              <a:rPr lang="en-US" sz="3800" baseline="-25000" dirty="0"/>
              <a:t>2</a:t>
            </a:r>
            <a:r>
              <a:rPr lang="en-US" sz="3800" dirty="0"/>
              <a:t> → C + H</a:t>
            </a:r>
            <a:r>
              <a:rPr lang="en-US" sz="3800" baseline="-25000" dirty="0"/>
              <a:t>2</a:t>
            </a:r>
            <a:r>
              <a:rPr lang="en-US" sz="38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78849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12" y="108474"/>
            <a:ext cx="11818230" cy="773654"/>
          </a:xfrm>
        </p:spPr>
        <p:txBody>
          <a:bodyPr/>
          <a:lstStyle/>
          <a:p>
            <a:r>
              <a:rPr lang="en-US" sz="4000" b="1" dirty="0"/>
              <a:t>Incomplete vs Complete Combustion: Butane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79" y="989705"/>
            <a:ext cx="5493384" cy="5493384"/>
          </a:xfrm>
        </p:spPr>
      </p:pic>
      <p:sp>
        <p:nvSpPr>
          <p:cNvPr id="5" name="TextBox 4"/>
          <p:cNvSpPr txBox="1"/>
          <p:nvPr/>
        </p:nvSpPr>
        <p:spPr>
          <a:xfrm>
            <a:off x="142713" y="1262842"/>
            <a:ext cx="2675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Incomplete: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Orange flame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Releases CO or 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Releases less heat</a:t>
            </a: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1480609" y="4802272"/>
            <a:ext cx="238346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65298" y="1376712"/>
            <a:ext cx="35285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Complete: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Blue flame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Releases CO</a:t>
            </a:r>
            <a:r>
              <a:rPr lang="en-US" sz="3200" baseline="-25000" dirty="0"/>
              <a:t>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Releases more heat</a:t>
            </a:r>
          </a:p>
        </p:txBody>
      </p:sp>
      <p:cxnSp>
        <p:nvCxnSpPr>
          <p:cNvPr id="10" name="Straight Arrow Connector 9"/>
          <p:cNvCxnSpPr>
            <a:cxnSpLocks/>
            <a:stCxn id="9" idx="2"/>
          </p:cNvCxnSpPr>
          <p:nvPr/>
        </p:nvCxnSpPr>
        <p:spPr>
          <a:xfrm flipH="1">
            <a:off x="6493079" y="3992813"/>
            <a:ext cx="3836473" cy="11748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3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93" y="137413"/>
            <a:ext cx="9012896" cy="766482"/>
          </a:xfrm>
        </p:spPr>
        <p:txBody>
          <a:bodyPr/>
          <a:lstStyle/>
          <a:p>
            <a:r>
              <a:rPr lang="en-US" b="1" dirty="0"/>
              <a:t>Balancing Combustion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3" y="1143492"/>
            <a:ext cx="11871710" cy="1552131"/>
          </a:xfrm>
        </p:spPr>
        <p:txBody>
          <a:bodyPr>
            <a:noAutofit/>
          </a:bodyPr>
          <a:lstStyle/>
          <a:p>
            <a:r>
              <a:rPr lang="en-US" sz="3600" dirty="0"/>
              <a:t>These can be tricky as there are a high number of atoms.  One strategy is to balance the O</a:t>
            </a:r>
            <a:r>
              <a:rPr lang="en-US" sz="3600" baseline="-25000" dirty="0"/>
              <a:t>2</a:t>
            </a:r>
            <a:r>
              <a:rPr lang="en-US" sz="3600" dirty="0"/>
              <a:t> term last by using a fraction coefficient (if necessary), then multiplying to remove the fraction.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615" y="3326186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Complete Combustion of Propane:</a:t>
            </a:r>
          </a:p>
          <a:p>
            <a:r>
              <a:rPr lang="en-US" sz="3600" dirty="0"/>
              <a:t>C</a:t>
            </a:r>
            <a:r>
              <a:rPr lang="en-US" sz="3600" baseline="-25000" dirty="0"/>
              <a:t>3</a:t>
            </a:r>
            <a:r>
              <a:rPr lang="en-US" sz="3600" dirty="0"/>
              <a:t>H</a:t>
            </a:r>
            <a:r>
              <a:rPr lang="en-US" sz="3600" baseline="-25000" dirty="0"/>
              <a:t>8</a:t>
            </a:r>
            <a:r>
              <a:rPr lang="en-US" sz="3600" dirty="0"/>
              <a:t>   + 	O</a:t>
            </a:r>
            <a:r>
              <a:rPr lang="en-US" sz="3600" baseline="-25000" dirty="0"/>
              <a:t>2</a:t>
            </a:r>
            <a:r>
              <a:rPr lang="en-US" sz="3600" dirty="0"/>
              <a:t> 	→ 	CO</a:t>
            </a:r>
            <a:r>
              <a:rPr lang="en-US" sz="3600" baseline="-25000" dirty="0"/>
              <a:t>2</a:t>
            </a:r>
            <a:r>
              <a:rPr lang="en-US" sz="3600" dirty="0"/>
              <a:t> 	+ 	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  <p:sp>
        <p:nvSpPr>
          <p:cNvPr id="5" name="Rectangle 4"/>
          <p:cNvSpPr/>
          <p:nvPr/>
        </p:nvSpPr>
        <p:spPr>
          <a:xfrm>
            <a:off x="3687525" y="383473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390391" y="4518680"/>
            <a:ext cx="304800" cy="763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2068" y="385084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982" y="385084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27748 -1.85185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03516 0.0020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42539 -0.0023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12813 -0.002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6" grpId="1" animBg="1"/>
      <p:bldP spid="6" grpId="2" animBg="1"/>
      <p:bldP spid="6" grpId="3" animBg="1"/>
      <p:bldP spid="6" grpId="4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15" y="168939"/>
            <a:ext cx="8771158" cy="819034"/>
          </a:xfrm>
        </p:spPr>
        <p:txBody>
          <a:bodyPr/>
          <a:lstStyle/>
          <a:p>
            <a:r>
              <a:rPr lang="en-US" b="1" dirty="0"/>
              <a:t>Balancing Combustion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15" y="1159538"/>
            <a:ext cx="7320730" cy="595689"/>
          </a:xfrm>
        </p:spPr>
        <p:txBody>
          <a:bodyPr>
            <a:normAutofit/>
          </a:bodyPr>
          <a:lstStyle/>
          <a:p>
            <a:r>
              <a:rPr lang="en-US" sz="3200" dirty="0"/>
              <a:t>Complete Combustion of Ethane: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6282" y="2126844"/>
            <a:ext cx="930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600" baseline="-25000" dirty="0"/>
              <a:t>2</a:t>
            </a:r>
            <a:r>
              <a:rPr lang="en-US" sz="3600" dirty="0"/>
              <a:t>H</a:t>
            </a:r>
            <a:r>
              <a:rPr lang="en-US" sz="3600" baseline="-25000" dirty="0"/>
              <a:t>6</a:t>
            </a:r>
            <a:r>
              <a:rPr lang="en-US" sz="3600" dirty="0"/>
              <a:t>    + 	  O</a:t>
            </a:r>
            <a:r>
              <a:rPr lang="en-US" sz="3600" baseline="-25000" dirty="0"/>
              <a:t>2</a:t>
            </a:r>
            <a:r>
              <a:rPr lang="en-US" sz="3600" dirty="0"/>
              <a:t> 	 → 	 CO</a:t>
            </a:r>
            <a:r>
              <a:rPr lang="en-US" sz="3600" baseline="-25000" dirty="0"/>
              <a:t>2</a:t>
            </a:r>
            <a:r>
              <a:rPr lang="en-US" sz="3600" dirty="0"/>
              <a:t> 	   + 	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  <p:sp>
        <p:nvSpPr>
          <p:cNvPr id="7" name="Rectangle 6"/>
          <p:cNvSpPr/>
          <p:nvPr/>
        </p:nvSpPr>
        <p:spPr>
          <a:xfrm>
            <a:off x="4738477" y="213849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4351" y="211436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32867" y="2035809"/>
            <a:ext cx="418704" cy="1200329"/>
            <a:chOff x="4949057" y="3502526"/>
            <a:chExt cx="418704" cy="1200329"/>
          </a:xfrm>
        </p:grpSpPr>
        <p:sp>
          <p:nvSpPr>
            <p:cNvPr id="9" name="Rectangle 8"/>
            <p:cNvSpPr/>
            <p:nvPr/>
          </p:nvSpPr>
          <p:spPr>
            <a:xfrm>
              <a:off x="4949057" y="3502526"/>
              <a:ext cx="41870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11" name="Straight Connector 10"/>
            <p:cNvCxnSpPr>
              <a:stCxn id="9" idx="1"/>
              <a:endCxn id="9" idx="3"/>
            </p:cNvCxnSpPr>
            <p:nvPr/>
          </p:nvCxnSpPr>
          <p:spPr>
            <a:xfrm>
              <a:off x="4949057" y="4102691"/>
              <a:ext cx="41870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34510" y="4064867"/>
            <a:ext cx="762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600" baseline="-25000" dirty="0"/>
              <a:t>2</a:t>
            </a:r>
            <a:r>
              <a:rPr lang="en-US" sz="3600" dirty="0"/>
              <a:t>H</a:t>
            </a:r>
            <a:r>
              <a:rPr lang="en-US" sz="3600" baseline="-25000" dirty="0"/>
              <a:t>6</a:t>
            </a:r>
            <a:r>
              <a:rPr lang="en-US" sz="3600" dirty="0"/>
              <a:t>   + 	O</a:t>
            </a:r>
            <a:r>
              <a:rPr lang="en-US" sz="3600" baseline="-25000" dirty="0"/>
              <a:t>2</a:t>
            </a:r>
            <a:r>
              <a:rPr lang="en-US" sz="3600" dirty="0"/>
              <a:t> 	→ 	CO</a:t>
            </a:r>
            <a:r>
              <a:rPr lang="en-US" sz="3600" baseline="-25000" dirty="0"/>
              <a:t>2</a:t>
            </a:r>
            <a:r>
              <a:rPr lang="en-US" sz="3600" dirty="0"/>
              <a:t> 	+ 	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  <p:sp>
        <p:nvSpPr>
          <p:cNvPr id="16" name="Double Brace 15"/>
          <p:cNvSpPr/>
          <p:nvPr/>
        </p:nvSpPr>
        <p:spPr>
          <a:xfrm>
            <a:off x="998484" y="2115197"/>
            <a:ext cx="7045473" cy="735724"/>
          </a:xfrm>
          <a:prstGeom prst="bracePair">
            <a:avLst>
              <a:gd name="adj" fmla="val 2500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8349701" y="2071263"/>
            <a:ext cx="825061" cy="886579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03505" y="195382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B0F0"/>
                </a:solidFill>
              </a:rPr>
              <a:t>2</a:t>
            </a:r>
            <a:endParaRPr lang="en-US" sz="6000" dirty="0">
              <a:solidFill>
                <a:srgbClr val="00B0F0"/>
              </a:solidFill>
            </a:endParaRPr>
          </a:p>
        </p:txBody>
      </p:sp>
      <p:cxnSp>
        <p:nvCxnSpPr>
          <p:cNvPr id="20" name="Straight Arrow Connector 19"/>
          <p:cNvCxnSpPr>
            <a:cxnSpLocks/>
            <a:stCxn id="8" idx="2"/>
            <a:endCxn id="21" idx="0"/>
          </p:cNvCxnSpPr>
          <p:nvPr/>
        </p:nvCxnSpPr>
        <p:spPr>
          <a:xfrm>
            <a:off x="6693703" y="2760698"/>
            <a:ext cx="341200" cy="130416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25551" y="40648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6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25214" y="40648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cxnSpLocks/>
            <a:endCxn id="22" idx="0"/>
          </p:cNvCxnSpPr>
          <p:nvPr/>
        </p:nvCxnSpPr>
        <p:spPr>
          <a:xfrm>
            <a:off x="4947829" y="2635973"/>
            <a:ext cx="186737" cy="1428893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34511" y="2749514"/>
            <a:ext cx="0" cy="130903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67065" y="407806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3142219" y="3110762"/>
            <a:ext cx="103826" cy="96730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096139" y="407806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5065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6" grpId="0" animBg="1"/>
      <p:bldP spid="17" grpId="0" animBg="1"/>
      <p:bldP spid="18" grpId="0"/>
      <p:bldP spid="21" grpId="0"/>
      <p:bldP spid="22" grpId="0"/>
      <p:bldP spid="25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35" y="126897"/>
            <a:ext cx="8918303" cy="755972"/>
          </a:xfrm>
        </p:spPr>
        <p:txBody>
          <a:bodyPr/>
          <a:lstStyle/>
          <a:p>
            <a:r>
              <a:rPr lang="en-US" b="1" dirty="0"/>
              <a:t>Balancing Combustion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35" y="937121"/>
            <a:ext cx="11640483" cy="2319387"/>
          </a:xfrm>
        </p:spPr>
        <p:txBody>
          <a:bodyPr>
            <a:noAutofit/>
          </a:bodyPr>
          <a:lstStyle/>
          <a:p>
            <a:r>
              <a:rPr lang="en-US" sz="4000" dirty="0"/>
              <a:t>Incomplete combustions of methane: Same Strategy</a:t>
            </a:r>
          </a:p>
          <a:p>
            <a:pPr lvl="1"/>
            <a:r>
              <a:rPr lang="en-US" sz="3600" dirty="0"/>
              <a:t>Carbon atoms</a:t>
            </a:r>
          </a:p>
          <a:p>
            <a:pPr lvl="1"/>
            <a:r>
              <a:rPr lang="en-US" sz="3600" dirty="0"/>
              <a:t>Hydrogen atoms</a:t>
            </a:r>
          </a:p>
          <a:p>
            <a:pPr lvl="1"/>
            <a:r>
              <a:rPr lang="en-US" sz="3600" dirty="0"/>
              <a:t>Oxygen atoms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6056" y="3372182"/>
            <a:ext cx="884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</a:t>
            </a:r>
            <a:r>
              <a:rPr lang="en-US" sz="4000" baseline="-25000" dirty="0"/>
              <a:t>4</a:t>
            </a:r>
            <a:r>
              <a:rPr lang="en-US" sz="4000" dirty="0"/>
              <a:t> 	+ 	O</a:t>
            </a:r>
            <a:r>
              <a:rPr lang="en-US" sz="4000" baseline="-25000" dirty="0"/>
              <a:t>2</a:t>
            </a:r>
            <a:r>
              <a:rPr lang="en-US" sz="4000" dirty="0"/>
              <a:t> 	→ 	CO 	  + 	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5844773" y="3424915"/>
            <a:ext cx="372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41920" y="3216522"/>
            <a:ext cx="418704" cy="1200329"/>
            <a:chOff x="4949057" y="3502526"/>
            <a:chExt cx="498180" cy="1200329"/>
          </a:xfrm>
        </p:grpSpPr>
        <p:sp>
          <p:nvSpPr>
            <p:cNvPr id="8" name="Rectangle 7"/>
            <p:cNvSpPr/>
            <p:nvPr/>
          </p:nvSpPr>
          <p:spPr>
            <a:xfrm>
              <a:off x="4949057" y="3502526"/>
              <a:ext cx="49818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9" name="Straight Connector 8"/>
            <p:cNvCxnSpPr>
              <a:stCxn id="8" idx="1"/>
              <a:endCxn id="8" idx="3"/>
            </p:cNvCxnSpPr>
            <p:nvPr/>
          </p:nvCxnSpPr>
          <p:spPr>
            <a:xfrm>
              <a:off x="4949057" y="4102691"/>
              <a:ext cx="49818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1131693" y="530509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40754" y="530509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1739" y="4399925"/>
            <a:ext cx="6240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7030A0"/>
                </a:solidFill>
              </a:rPr>
              <a:t>Double Every Coefficient!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9848" y="531273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21137" y="528532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1045" y="5296269"/>
            <a:ext cx="8482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</a:t>
            </a:r>
            <a:r>
              <a:rPr lang="en-US" sz="3600" baseline="-25000" dirty="0"/>
              <a:t>4</a:t>
            </a:r>
            <a:r>
              <a:rPr lang="en-US" sz="3600" dirty="0"/>
              <a:t> 	+      O</a:t>
            </a:r>
            <a:r>
              <a:rPr lang="en-US" sz="3600" baseline="-25000" dirty="0"/>
              <a:t>2</a:t>
            </a:r>
            <a:r>
              <a:rPr lang="en-US" sz="3600" dirty="0"/>
              <a:t> 	→ 	 CO 	  + 		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064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25B0-4837-43AE-95B4-E7408020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1" y="152475"/>
            <a:ext cx="6360042" cy="804456"/>
          </a:xfrm>
        </p:spPr>
        <p:txBody>
          <a:bodyPr/>
          <a:lstStyle/>
          <a:p>
            <a:r>
              <a:rPr lang="en-US" b="1" dirty="0"/>
              <a:t>Stoichiometric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76B4A-7400-4EA9-B18D-EFCD0354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307" y="956931"/>
            <a:ext cx="11660616" cy="5041198"/>
          </a:xfrm>
        </p:spPr>
        <p:txBody>
          <a:bodyPr>
            <a:normAutofit/>
          </a:bodyPr>
          <a:lstStyle/>
          <a:p>
            <a:r>
              <a:rPr lang="en-US" sz="4000" dirty="0"/>
              <a:t>In a balanced chemical equation, the coefficients are the minimum number of atoms/molecules necessary.</a:t>
            </a:r>
          </a:p>
          <a:p>
            <a:r>
              <a:rPr lang="en-US" sz="4000" dirty="0"/>
              <a:t>Chemistry calculates in moles, so the coefficients are the number of moles of each reactant and product.</a:t>
            </a:r>
          </a:p>
          <a:p>
            <a:r>
              <a:rPr lang="en-US" sz="4000" dirty="0"/>
              <a:t>This gives </a:t>
            </a:r>
            <a:r>
              <a:rPr lang="en-US" sz="4000" b="1" i="1" dirty="0">
                <a:solidFill>
                  <a:srgbClr val="FF0000"/>
                </a:solidFill>
              </a:rPr>
              <a:t>mole ratios</a:t>
            </a:r>
            <a:r>
              <a:rPr lang="en-US" sz="4000" dirty="0"/>
              <a:t> between all chemicals in the reaction.</a:t>
            </a:r>
          </a:p>
          <a:p>
            <a:r>
              <a:rPr lang="en-US" sz="4000" dirty="0"/>
              <a:t>Mole ratios are used to calculate the amount of any chemical knowing how much of another is used.</a:t>
            </a:r>
          </a:p>
        </p:txBody>
      </p:sp>
    </p:spTree>
    <p:extLst>
      <p:ext uri="{BB962C8B-B14F-4D97-AF65-F5344CB8AC3E}">
        <p14:creationId xmlns:p14="http://schemas.microsoft.com/office/powerpoint/2010/main" val="225174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6" y="210980"/>
            <a:ext cx="5681117" cy="745461"/>
          </a:xfrm>
        </p:spPr>
        <p:txBody>
          <a:bodyPr/>
          <a:lstStyle/>
          <a:p>
            <a:r>
              <a:rPr lang="en-US" b="1" dirty="0"/>
              <a:t>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66" y="1264642"/>
            <a:ext cx="11766606" cy="3840352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rgbClr val="00B0F0"/>
                </a:solidFill>
              </a:rPr>
              <a:t>Chemical Reactions </a:t>
            </a:r>
            <a:r>
              <a:rPr lang="en-US" sz="4400" dirty="0"/>
              <a:t>are what happens when new compounds are produced.</a:t>
            </a:r>
          </a:p>
          <a:p>
            <a:r>
              <a:rPr lang="en-US" sz="4400" dirty="0"/>
              <a:t>They are represented by a </a:t>
            </a:r>
            <a:r>
              <a:rPr lang="en-US" sz="4400" b="1" i="1" dirty="0">
                <a:solidFill>
                  <a:srgbClr val="00B0F0"/>
                </a:solidFill>
              </a:rPr>
              <a:t>chemical equation</a:t>
            </a:r>
            <a:r>
              <a:rPr lang="en-US" sz="4400" dirty="0"/>
              <a:t>.</a:t>
            </a:r>
          </a:p>
          <a:p>
            <a:r>
              <a:rPr lang="en-US" sz="4400" dirty="0"/>
              <a:t>A chemical equations summarizes what compounds are reacting and what compounds are produced.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77747" y="5413195"/>
            <a:ext cx="5781027" cy="735935"/>
            <a:chOff x="2732690" y="4459041"/>
            <a:chExt cx="4566662" cy="1323439"/>
          </a:xfrm>
        </p:grpSpPr>
        <p:sp>
          <p:nvSpPr>
            <p:cNvPr id="4" name="TextBox 3"/>
            <p:cNvSpPr txBox="1"/>
            <p:nvPr/>
          </p:nvSpPr>
          <p:spPr>
            <a:xfrm>
              <a:off x="2732690" y="4459041"/>
              <a:ext cx="45666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Reactants		Products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631638" y="5184952"/>
              <a:ext cx="68317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577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05AD-821B-4173-9644-94D18771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59" y="222411"/>
            <a:ext cx="3163349" cy="64155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Mole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E034-E35D-426B-B447-469BF0E94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5" y="1166071"/>
            <a:ext cx="11945923" cy="746619"/>
          </a:xfrm>
        </p:spPr>
        <p:txBody>
          <a:bodyPr>
            <a:normAutofit/>
          </a:bodyPr>
          <a:lstStyle/>
          <a:p>
            <a:r>
              <a:rPr lang="en-US" sz="4000" dirty="0"/>
              <a:t>Take the complete combustion of ethane, for example: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FC2D8F-6C6A-4F1A-8333-63CF6C032D13}"/>
              </a:ext>
            </a:extLst>
          </p:cNvPr>
          <p:cNvGrpSpPr/>
          <p:nvPr/>
        </p:nvGrpSpPr>
        <p:grpSpPr>
          <a:xfrm>
            <a:off x="2231799" y="2009563"/>
            <a:ext cx="6845090" cy="659534"/>
            <a:chOff x="1267065" y="4064866"/>
            <a:chExt cx="6845090" cy="6595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F8AE1A-C262-4111-9070-0DEC80C444CF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E74DA48-73A8-40FA-A9EC-38B3E25F4C3A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027A14-EFBF-42AA-87EB-27ECA8584BD2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C13382-AEB7-4CC1-A539-F959D2A49198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43B036-D793-40B0-9D7E-1F6A6FAEAAED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30355D2-D31B-48F7-9928-CCB8FE32BAB9}"/>
              </a:ext>
            </a:extLst>
          </p:cNvPr>
          <p:cNvSpPr txBox="1">
            <a:spLocks/>
          </p:cNvSpPr>
          <p:nvPr/>
        </p:nvSpPr>
        <p:spPr>
          <a:xfrm>
            <a:off x="117445" y="2927678"/>
            <a:ext cx="11652308" cy="2548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In the above, there exists six unique mole ratios between all the chemicals being used.</a:t>
            </a:r>
          </a:p>
          <a:p>
            <a:r>
              <a:rPr lang="en-US" sz="4000" dirty="0"/>
              <a:t>When solving a problem, use the ratio involving the chemicals in the question. (examples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286447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22B9-60E0-46F1-A33B-9D5B64CC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48" y="163789"/>
            <a:ext cx="6359554" cy="733833"/>
          </a:xfrm>
        </p:spPr>
        <p:txBody>
          <a:bodyPr/>
          <a:lstStyle/>
          <a:p>
            <a:r>
              <a:rPr lang="en-US" b="1" dirty="0"/>
              <a:t>Stoichiometric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007D-77D1-4CC8-BB51-0FEAA213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04" y="2083841"/>
            <a:ext cx="10515600" cy="2630772"/>
          </a:xfrm>
        </p:spPr>
        <p:txBody>
          <a:bodyPr>
            <a:normAutofit/>
          </a:bodyPr>
          <a:lstStyle/>
          <a:p>
            <a:r>
              <a:rPr lang="en-US" sz="4000" dirty="0"/>
              <a:t>Calculate the number of moles of water if 3.5 moles of ethane react with an excess of oxygen.</a:t>
            </a:r>
          </a:p>
          <a:p>
            <a:r>
              <a:rPr lang="en-US" sz="4000" dirty="0"/>
              <a:t>Calculate the number of moles of oxygen required to react with 8.35 moles of ethane.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DE1660-64B9-4B0C-A057-CEA32B13F244}"/>
              </a:ext>
            </a:extLst>
          </p:cNvPr>
          <p:cNvGrpSpPr/>
          <p:nvPr/>
        </p:nvGrpSpPr>
        <p:grpSpPr>
          <a:xfrm>
            <a:off x="2136559" y="1036440"/>
            <a:ext cx="6845090" cy="659534"/>
            <a:chOff x="1267065" y="4064866"/>
            <a:chExt cx="6845090" cy="6595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412FE0-8000-4105-9802-7F0E0FD6DB5F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58501-0A53-464B-8559-C07154930F4A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469350-8198-47B2-8660-D43405517962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659E2C-949A-4D6B-87B8-6363155D8946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21728A-594E-4133-B5FA-2E6FE123C27F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8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22B9-60E0-46F1-A33B-9D5B64CC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47" y="163789"/>
            <a:ext cx="10515601" cy="733833"/>
          </a:xfrm>
        </p:spPr>
        <p:txBody>
          <a:bodyPr/>
          <a:lstStyle/>
          <a:p>
            <a:r>
              <a:rPr lang="en-US" b="1" dirty="0"/>
              <a:t>Stoichiometric Calculations: Mass of a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007D-77D1-4CC8-BB51-0FEAA213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12" y="2145094"/>
            <a:ext cx="11678175" cy="3853034"/>
          </a:xfrm>
        </p:spPr>
        <p:txBody>
          <a:bodyPr>
            <a:normAutofit/>
          </a:bodyPr>
          <a:lstStyle/>
          <a:p>
            <a:r>
              <a:rPr lang="en-US" sz="4000" dirty="0"/>
              <a:t>Calculate the mass of (a) carbon dioxide and (b) water produced by burning 785 g of ethane in excess oxygen.</a:t>
            </a:r>
          </a:p>
          <a:p>
            <a:r>
              <a:rPr lang="en-US" sz="4000" dirty="0"/>
              <a:t>Calculate the mass of oxygen used up in the reaction.</a:t>
            </a:r>
          </a:p>
          <a:p>
            <a:endParaRPr lang="en-US" sz="4000" dirty="0"/>
          </a:p>
          <a:p>
            <a:r>
              <a:rPr lang="en-US" sz="4000" dirty="0"/>
              <a:t>It is possible to measure other quantities, such as # of particles or volume, using mole ratios.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DE1660-64B9-4B0C-A057-CEA32B13F244}"/>
              </a:ext>
            </a:extLst>
          </p:cNvPr>
          <p:cNvGrpSpPr/>
          <p:nvPr/>
        </p:nvGrpSpPr>
        <p:grpSpPr>
          <a:xfrm>
            <a:off x="2136559" y="1036440"/>
            <a:ext cx="6845090" cy="659534"/>
            <a:chOff x="1267065" y="4064866"/>
            <a:chExt cx="6845090" cy="6595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412FE0-8000-4105-9802-7F0E0FD6DB5F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58501-0A53-464B-8559-C07154930F4A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469350-8198-47B2-8660-D43405517962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659E2C-949A-4D6B-87B8-6363155D8946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21728A-594E-4133-B5FA-2E6FE123C27F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2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3E93-FF60-40F7-BE3F-C77358CD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91" y="130233"/>
            <a:ext cx="7768905" cy="784167"/>
          </a:xfrm>
        </p:spPr>
        <p:txBody>
          <a:bodyPr/>
          <a:lstStyle/>
          <a:p>
            <a:r>
              <a:rPr lang="en-US" b="1" dirty="0"/>
              <a:t>Calculating # Molecules &amp; Volume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98A75B-0261-42B6-A2A3-38ACB26FEE00}"/>
              </a:ext>
            </a:extLst>
          </p:cNvPr>
          <p:cNvSpPr txBox="1">
            <a:spLocks/>
          </p:cNvSpPr>
          <p:nvPr/>
        </p:nvSpPr>
        <p:spPr>
          <a:xfrm>
            <a:off x="256912" y="2145094"/>
            <a:ext cx="11678175" cy="3131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Calculate the number water molecules when 321 g of ethane are completely combusted.</a:t>
            </a:r>
          </a:p>
          <a:p>
            <a:r>
              <a:rPr lang="en-US" sz="4000" dirty="0"/>
              <a:t>Calculate the volume of carbon dioxide produced if 143 L of oxygen gas is burned when reacting with ethane at STP.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B51223-44DA-4AF3-B137-EF8F3A68A342}"/>
              </a:ext>
            </a:extLst>
          </p:cNvPr>
          <p:cNvGrpSpPr/>
          <p:nvPr/>
        </p:nvGrpSpPr>
        <p:grpSpPr>
          <a:xfrm>
            <a:off x="2035891" y="1199980"/>
            <a:ext cx="6845090" cy="659534"/>
            <a:chOff x="1267065" y="4064866"/>
            <a:chExt cx="6845090" cy="659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3E55858-D07F-46FE-BE2F-EF45E493F55D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77F67E-B8A0-4D66-A668-8F0233F961C7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25DCD0-6046-44F7-AA82-4CE199662404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19683-0864-4193-AA8E-D3AB9049A039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0124817-C5C6-426B-9854-767CD4BD87A0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10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A243-0DCF-40B7-91DF-16206360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03" y="180568"/>
            <a:ext cx="4086138" cy="826112"/>
          </a:xfrm>
        </p:spPr>
        <p:txBody>
          <a:bodyPr/>
          <a:lstStyle/>
          <a:p>
            <a:r>
              <a:rPr lang="en-US" b="1" dirty="0"/>
              <a:t>Limiting Reagent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4A3A-06F0-4364-B973-B5A767BC7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637" y="1368327"/>
            <a:ext cx="11536063" cy="3203673"/>
          </a:xfrm>
        </p:spPr>
        <p:txBody>
          <a:bodyPr>
            <a:normAutofit/>
          </a:bodyPr>
          <a:lstStyle/>
          <a:p>
            <a:r>
              <a:rPr lang="en-US" sz="4000" dirty="0"/>
              <a:t>Limiting Reagent: Determines the amount of product that can be formed by a reaction.</a:t>
            </a:r>
          </a:p>
          <a:p>
            <a:r>
              <a:rPr lang="en-US" sz="4000" dirty="0"/>
              <a:t>Excess Reagent: The reactant not completely used up in a reaction.</a:t>
            </a:r>
          </a:p>
          <a:p>
            <a:pPr lvl="1"/>
            <a:r>
              <a:rPr lang="en-US" sz="3600" dirty="0"/>
              <a:t>We will again use the ethane combustion as an example.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969279-50EC-49B2-9A5D-5C0DB62A6715}"/>
              </a:ext>
            </a:extLst>
          </p:cNvPr>
          <p:cNvGrpSpPr/>
          <p:nvPr/>
        </p:nvGrpSpPr>
        <p:grpSpPr>
          <a:xfrm>
            <a:off x="2455341" y="4677262"/>
            <a:ext cx="6845090" cy="659534"/>
            <a:chOff x="1267065" y="4064866"/>
            <a:chExt cx="6845090" cy="6595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88971DB-6CC4-4E78-82EE-7C2947DAE742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ACB3F0-369A-48FF-AB6F-9B6891A1FD64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6C8A44-05C0-44F1-88E9-5DBA5636DBF7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536CC5-C71E-4E7D-B048-BA61E574B273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D613E95-5CF5-43F7-9FCE-0F50EDDBFEF2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4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7CD7-BA03-4D27-A8E3-F0D37257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79" y="121845"/>
            <a:ext cx="7089396" cy="826112"/>
          </a:xfrm>
        </p:spPr>
        <p:txBody>
          <a:bodyPr/>
          <a:lstStyle/>
          <a:p>
            <a:r>
              <a:rPr lang="en-US" b="1" dirty="0"/>
              <a:t>Determining Limiting Reagents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8888-9439-4841-8E4F-B3684F56D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19" y="1813109"/>
            <a:ext cx="11493616" cy="475547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Suppose you have </a:t>
            </a:r>
            <a:r>
              <a:rPr lang="en-US" sz="4000" b="1" dirty="0">
                <a:solidFill>
                  <a:srgbClr val="FF0000"/>
                </a:solidFill>
              </a:rPr>
              <a:t>835 g</a:t>
            </a:r>
            <a:r>
              <a:rPr lang="en-US" sz="4000" dirty="0"/>
              <a:t> of ethane and </a:t>
            </a:r>
            <a:r>
              <a:rPr lang="en-US" sz="4000" b="1" dirty="0">
                <a:solidFill>
                  <a:srgbClr val="FF0000"/>
                </a:solidFill>
              </a:rPr>
              <a:t>3250 g</a:t>
            </a:r>
            <a:r>
              <a:rPr lang="en-US" sz="4000" dirty="0"/>
              <a:t> of oxygen. Determine the limiting reagent.</a:t>
            </a:r>
          </a:p>
          <a:p>
            <a:pPr lvl="1"/>
            <a:r>
              <a:rPr lang="en-US" sz="3600" dirty="0"/>
              <a:t>Convert each mass into moles.</a:t>
            </a:r>
          </a:p>
          <a:p>
            <a:pPr lvl="1"/>
            <a:r>
              <a:rPr lang="en-US" sz="3600" dirty="0"/>
              <a:t>Determine how many moles of oxygen are required to react with the number of moles of ethane (stoichiometric calculation).</a:t>
            </a:r>
          </a:p>
          <a:p>
            <a:pPr lvl="1"/>
            <a:r>
              <a:rPr lang="en-US" sz="3600" dirty="0"/>
              <a:t>If # moles required is less than we have, then it is the excess reagent and ethane is the limiting reagent and vice-versa.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6DE5EC-9F52-40CC-9309-BC142F6E8542}"/>
              </a:ext>
            </a:extLst>
          </p:cNvPr>
          <p:cNvGrpSpPr/>
          <p:nvPr/>
        </p:nvGrpSpPr>
        <p:grpSpPr>
          <a:xfrm>
            <a:off x="2413395" y="947957"/>
            <a:ext cx="6845090" cy="659534"/>
            <a:chOff x="1267065" y="4064866"/>
            <a:chExt cx="6845090" cy="6595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FD31E-0E5E-4E03-9EAC-716197BA935C}"/>
                </a:ext>
              </a:extLst>
            </p:cNvPr>
            <p:cNvSpPr txBox="1"/>
            <p:nvPr/>
          </p:nvSpPr>
          <p:spPr>
            <a:xfrm>
              <a:off x="1534511" y="4064867"/>
              <a:ext cx="6577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  <a:r>
                <a:rPr lang="en-US" sz="3600" baseline="-25000" dirty="0"/>
                <a:t>2</a:t>
              </a:r>
              <a:r>
                <a:rPr lang="en-US" sz="3600" dirty="0"/>
                <a:t>H</a:t>
              </a:r>
              <a:r>
                <a:rPr lang="en-US" sz="3600" baseline="-25000" dirty="0"/>
                <a:t>6</a:t>
              </a:r>
              <a:r>
                <a:rPr lang="en-US" sz="3600" dirty="0"/>
                <a:t>   + 	O</a:t>
              </a:r>
              <a:r>
                <a:rPr lang="en-US" sz="3600" baseline="-25000" dirty="0"/>
                <a:t>2</a:t>
              </a:r>
              <a:r>
                <a:rPr lang="en-US" sz="3600" dirty="0"/>
                <a:t> 	→ 	CO</a:t>
              </a:r>
              <a:r>
                <a:rPr lang="en-US" sz="3600" baseline="-25000" dirty="0"/>
                <a:t>2</a:t>
              </a:r>
              <a:r>
                <a:rPr lang="en-US" sz="3600" dirty="0"/>
                <a:t> 	+ 	H</a:t>
              </a:r>
              <a:r>
                <a:rPr lang="en-US" sz="3600" baseline="-25000" dirty="0"/>
                <a:t>2</a:t>
              </a:r>
              <a:r>
                <a:rPr lang="en-US" sz="3600" dirty="0"/>
                <a:t>O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DB2C7C-9CDE-40B9-B262-00EE543CD80D}"/>
                </a:ext>
              </a:extLst>
            </p:cNvPr>
            <p:cNvSpPr/>
            <p:nvPr/>
          </p:nvSpPr>
          <p:spPr>
            <a:xfrm>
              <a:off x="678784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6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E4FE1E-7F1B-4706-9ABE-75D3F91EEDB0}"/>
                </a:ext>
              </a:extLst>
            </p:cNvPr>
            <p:cNvSpPr/>
            <p:nvPr/>
          </p:nvSpPr>
          <p:spPr>
            <a:xfrm>
              <a:off x="4925214" y="4064866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2A6A0D-8D7A-471F-BE58-D7F8BE83AB8A}"/>
                </a:ext>
              </a:extLst>
            </p:cNvPr>
            <p:cNvSpPr/>
            <p:nvPr/>
          </p:nvSpPr>
          <p:spPr>
            <a:xfrm>
              <a:off x="1267065" y="4078069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2D209E-A4A9-4339-8708-F8DB986B3314}"/>
                </a:ext>
              </a:extLst>
            </p:cNvPr>
            <p:cNvSpPr/>
            <p:nvPr/>
          </p:nvSpPr>
          <p:spPr>
            <a:xfrm>
              <a:off x="3096139" y="4078068"/>
              <a:ext cx="4187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1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26" y="221491"/>
            <a:ext cx="5533972" cy="745461"/>
          </a:xfrm>
        </p:spPr>
        <p:txBody>
          <a:bodyPr/>
          <a:lstStyle/>
          <a:p>
            <a:r>
              <a:rPr lang="en-US" b="1" dirty="0"/>
              <a:t>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26" y="1195505"/>
            <a:ext cx="11645736" cy="4962014"/>
          </a:xfrm>
        </p:spPr>
        <p:txBody>
          <a:bodyPr>
            <a:noAutofit/>
          </a:bodyPr>
          <a:lstStyle/>
          <a:p>
            <a:r>
              <a:rPr lang="en-US" sz="4000" dirty="0"/>
              <a:t>Represented by three types of chemical equations:</a:t>
            </a:r>
          </a:p>
          <a:p>
            <a:pPr lvl="1"/>
            <a:r>
              <a:rPr lang="en-US" sz="3600" dirty="0"/>
              <a:t>Word Equation – uses the chemical names</a:t>
            </a:r>
          </a:p>
          <a:p>
            <a:pPr lvl="1"/>
            <a:r>
              <a:rPr lang="en-US" sz="3600" dirty="0"/>
              <a:t>Skeleton Equation – uses the chemical formulas</a:t>
            </a:r>
          </a:p>
          <a:p>
            <a:pPr lvl="1"/>
            <a:r>
              <a:rPr lang="en-US" sz="3600" dirty="0"/>
              <a:t>Balanced Equation – upholds the law of conservation of mass</a:t>
            </a:r>
          </a:p>
          <a:p>
            <a:r>
              <a:rPr lang="en-US" sz="3600" dirty="0"/>
              <a:t>Law of Conservation of Mass</a:t>
            </a:r>
          </a:p>
          <a:p>
            <a:pPr lvl="1"/>
            <a:r>
              <a:rPr lang="en-US" sz="3600" dirty="0"/>
              <a:t>Atoms in a chemical reaction can not be created nor destroyed, but they can be transferred to, or exchanged, with other atoms to produce new compounds.</a:t>
            </a:r>
          </a:p>
        </p:txBody>
      </p:sp>
    </p:spTree>
    <p:extLst>
      <p:ext uri="{BB962C8B-B14F-4D97-AF65-F5344CB8AC3E}">
        <p14:creationId xmlns:p14="http://schemas.microsoft.com/office/powerpoint/2010/main" val="41881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57" y="158428"/>
            <a:ext cx="7741144" cy="755972"/>
          </a:xfrm>
        </p:spPr>
        <p:txBody>
          <a:bodyPr/>
          <a:lstStyle/>
          <a:p>
            <a:r>
              <a:rPr lang="en-US" b="1" dirty="0"/>
              <a:t>Law of 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85" y="1201579"/>
            <a:ext cx="11863176" cy="5521950"/>
          </a:xfrm>
        </p:spPr>
        <p:txBody>
          <a:bodyPr>
            <a:noAutofit/>
          </a:bodyPr>
          <a:lstStyle/>
          <a:p>
            <a:r>
              <a:rPr lang="en-US" sz="3600" dirty="0"/>
              <a:t>In a non-nuclear chemical reaction, the total mass of the reactants is always equal to the total mass of the products.</a:t>
            </a:r>
          </a:p>
          <a:p>
            <a:r>
              <a:rPr lang="en-US" sz="3600" dirty="0"/>
              <a:t>Atoms are not destroyed, just rearranged.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Not possible to “lose” two hydrogen atoms and gain a third oxygen.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6162" y="2829394"/>
            <a:ext cx="10131973" cy="584775"/>
            <a:chOff x="662152" y="3939477"/>
            <a:chExt cx="10131973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662152" y="3939477"/>
              <a:ext cx="101319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Methane + Oxygen			Water + Carbon Dioxide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748244" y="4284414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9172" y="3293316"/>
            <a:ext cx="9280564" cy="707886"/>
            <a:chOff x="1891589" y="4245977"/>
            <a:chExt cx="6606626" cy="1453028"/>
          </a:xfrm>
        </p:grpSpPr>
        <p:sp>
          <p:nvSpPr>
            <p:cNvPr id="10" name="Rectangle 9"/>
            <p:cNvSpPr/>
            <p:nvPr/>
          </p:nvSpPr>
          <p:spPr>
            <a:xfrm>
              <a:off x="1891589" y="4245977"/>
              <a:ext cx="6606626" cy="1453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/>
                <a:t>CH</a:t>
              </a:r>
              <a:r>
                <a:rPr lang="en-US" sz="4000" b="1" baseline="-25000" dirty="0"/>
                <a:t>4</a:t>
              </a:r>
              <a:r>
                <a:rPr lang="en-US" sz="4000" b="1" dirty="0"/>
                <a:t>     +      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                  H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O       +        CO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502555" y="4967799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62" y="4028606"/>
            <a:ext cx="10566666" cy="135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94" y="126897"/>
            <a:ext cx="7772675" cy="766482"/>
          </a:xfrm>
        </p:spPr>
        <p:txBody>
          <a:bodyPr/>
          <a:lstStyle/>
          <a:p>
            <a:r>
              <a:rPr lang="en-US" b="1" dirty="0"/>
              <a:t>Law of 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4" y="1202127"/>
            <a:ext cx="10200565" cy="721813"/>
          </a:xfrm>
        </p:spPr>
        <p:txBody>
          <a:bodyPr>
            <a:normAutofit/>
          </a:bodyPr>
          <a:lstStyle/>
          <a:p>
            <a:r>
              <a:rPr lang="en-US" sz="4000" dirty="0"/>
              <a:t>To conserve mass we need more molecules!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616"/>
          <a:stretch/>
        </p:blipFill>
        <p:spPr>
          <a:xfrm>
            <a:off x="469764" y="2941756"/>
            <a:ext cx="1328737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548" y="2668971"/>
            <a:ext cx="1905000" cy="781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354" y="3614281"/>
            <a:ext cx="1905000" cy="781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839"/>
          <a:stretch/>
        </p:blipFill>
        <p:spPr>
          <a:xfrm>
            <a:off x="5940980" y="2591574"/>
            <a:ext cx="1692329" cy="962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534"/>
          <a:stretch/>
        </p:blipFill>
        <p:spPr>
          <a:xfrm>
            <a:off x="5940980" y="3627556"/>
            <a:ext cx="1697584" cy="962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0654" y="3151792"/>
            <a:ext cx="3371850" cy="857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3790" y="3072586"/>
            <a:ext cx="638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25033" y="3116604"/>
            <a:ext cx="638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+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96480" y="3624436"/>
            <a:ext cx="84879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89186" y="1932842"/>
            <a:ext cx="11698014" cy="584775"/>
            <a:chOff x="662152" y="3939477"/>
            <a:chExt cx="10131973" cy="584775"/>
          </a:xfrm>
        </p:grpSpPr>
        <p:sp>
          <p:nvSpPr>
            <p:cNvPr id="15" name="TextBox 14"/>
            <p:cNvSpPr txBox="1"/>
            <p:nvPr/>
          </p:nvSpPr>
          <p:spPr>
            <a:xfrm>
              <a:off x="662152" y="3939477"/>
              <a:ext cx="101319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Methane +    Oxygen			    Water    +    Carbon Dioxide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748244" y="4284414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134132" y="5114747"/>
            <a:ext cx="9317696" cy="707886"/>
            <a:chOff x="1316647" y="4240768"/>
            <a:chExt cx="7232317" cy="1213981"/>
          </a:xfrm>
        </p:grpSpPr>
        <p:sp>
          <p:nvSpPr>
            <p:cNvPr id="18" name="Rectangle 17"/>
            <p:cNvSpPr/>
            <p:nvPr/>
          </p:nvSpPr>
          <p:spPr>
            <a:xfrm>
              <a:off x="1316647" y="4240768"/>
              <a:ext cx="7232317" cy="1213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/>
                <a:t>CH</a:t>
              </a:r>
              <a:r>
                <a:rPr lang="en-US" sz="4000" b="1" baseline="-25000" dirty="0"/>
                <a:t>4</a:t>
              </a:r>
              <a:r>
                <a:rPr lang="en-US" sz="4000" b="1" dirty="0"/>
                <a:t>     +      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                  H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O       +        CO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076779" y="4940136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139832" y="511474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2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16017" y="51309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2</a:t>
            </a:r>
            <a:endParaRPr lang="en-US" sz="4000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endCxn id="20" idx="0"/>
          </p:cNvCxnSpPr>
          <p:nvPr/>
        </p:nvCxnSpPr>
        <p:spPr>
          <a:xfrm flipH="1">
            <a:off x="3362008" y="4589581"/>
            <a:ext cx="191720" cy="525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038193" y="4708634"/>
            <a:ext cx="635876" cy="5164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>
          <a:xfrm>
            <a:off x="251263" y="5890693"/>
            <a:ext cx="10200565" cy="721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4000" dirty="0"/>
              <a:t>This chemical equation is now </a:t>
            </a:r>
            <a:r>
              <a:rPr lang="en-US" sz="4000" b="1" i="1" dirty="0">
                <a:solidFill>
                  <a:srgbClr val="00B0F0"/>
                </a:solidFill>
              </a:rPr>
              <a:t>balanced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0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56" y="221491"/>
            <a:ext cx="8434827" cy="829544"/>
          </a:xfrm>
        </p:spPr>
        <p:txBody>
          <a:bodyPr/>
          <a:lstStyle/>
          <a:p>
            <a:r>
              <a:rPr lang="en-US" b="1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6" y="1046057"/>
            <a:ext cx="11577420" cy="2485968"/>
          </a:xfrm>
        </p:spPr>
        <p:txBody>
          <a:bodyPr>
            <a:noAutofit/>
          </a:bodyPr>
          <a:lstStyle/>
          <a:p>
            <a:r>
              <a:rPr lang="en-US" sz="4000" dirty="0"/>
              <a:t>Refers to the act of conserving mass.</a:t>
            </a:r>
          </a:p>
          <a:p>
            <a:r>
              <a:rPr lang="en-US" sz="4000" dirty="0"/>
              <a:t>We use a </a:t>
            </a:r>
            <a:r>
              <a:rPr lang="en-US" sz="4000" b="1" i="1" dirty="0">
                <a:solidFill>
                  <a:srgbClr val="00B0F0"/>
                </a:solidFill>
              </a:rPr>
              <a:t>skeleton equation</a:t>
            </a:r>
            <a:r>
              <a:rPr lang="en-US" sz="4000" dirty="0"/>
              <a:t> to represent the reaction.</a:t>
            </a:r>
          </a:p>
          <a:p>
            <a:r>
              <a:rPr lang="en-US" sz="4000" dirty="0"/>
              <a:t>Skeleton equations are balanced by changing the coefficients until mass is conserved.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63206" y="3968132"/>
            <a:ext cx="10172520" cy="707886"/>
            <a:chOff x="1316647" y="4240768"/>
            <a:chExt cx="9042967" cy="707886"/>
          </a:xfrm>
        </p:grpSpPr>
        <p:sp>
          <p:nvSpPr>
            <p:cNvPr id="5" name="Rectangle 4"/>
            <p:cNvSpPr/>
            <p:nvPr/>
          </p:nvSpPr>
          <p:spPr>
            <a:xfrm>
              <a:off x="1316647" y="4240768"/>
              <a:ext cx="904296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/>
                <a:t>CH</a:t>
              </a:r>
              <a:r>
                <a:rPr lang="en-US" sz="4000" b="1" baseline="-25000" dirty="0"/>
                <a:t>4</a:t>
              </a:r>
              <a:r>
                <a:rPr lang="en-US" sz="4000" b="1" dirty="0"/>
                <a:t>     +      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                  H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O       +        CO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461512" y="4537310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83656" y="3477435"/>
            <a:ext cx="327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Skeleton Equation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656" y="4602428"/>
            <a:ext cx="407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Balanced Equation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63206" y="5081091"/>
            <a:ext cx="10172520" cy="707886"/>
            <a:chOff x="1304850" y="4196211"/>
            <a:chExt cx="9042967" cy="707886"/>
          </a:xfrm>
        </p:grpSpPr>
        <p:sp>
          <p:nvSpPr>
            <p:cNvPr id="10" name="Rectangle 9"/>
            <p:cNvSpPr/>
            <p:nvPr/>
          </p:nvSpPr>
          <p:spPr>
            <a:xfrm>
              <a:off x="1304850" y="4196211"/>
              <a:ext cx="904296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/>
                <a:t>CH</a:t>
              </a:r>
              <a:r>
                <a:rPr lang="en-US" sz="4000" b="1" baseline="-25000" dirty="0"/>
                <a:t>4</a:t>
              </a:r>
              <a:r>
                <a:rPr lang="en-US" sz="4000" b="1" dirty="0"/>
                <a:t>     +      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                  H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O       +        CO</a:t>
              </a:r>
              <a:r>
                <a:rPr lang="en-US" sz="4000" b="1" baseline="-25000" dirty="0"/>
                <a:t>2</a:t>
              </a:r>
              <a:r>
                <a:rPr lang="en-US" sz="4000" b="1" dirty="0"/>
                <a:t>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461512" y="4537310"/>
              <a:ext cx="77212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982177" y="508422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2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9044" y="51046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2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2973" y="5849499"/>
            <a:ext cx="238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coefficients</a:t>
            </a:r>
          </a:p>
        </p:txBody>
      </p:sp>
      <p:cxnSp>
        <p:nvCxnSpPr>
          <p:cNvPr id="16" name="Straight Arrow Connector 15"/>
          <p:cNvCxnSpPr>
            <a:cxnSpLocks/>
            <a:stCxn id="14" idx="3"/>
            <a:endCxn id="13" idx="2"/>
          </p:cNvCxnSpPr>
          <p:nvPr/>
        </p:nvCxnSpPr>
        <p:spPr>
          <a:xfrm flipV="1">
            <a:off x="5777216" y="5812520"/>
            <a:ext cx="94004" cy="3601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14" idx="1"/>
            <a:endCxn id="12" idx="2"/>
          </p:cNvCxnSpPr>
          <p:nvPr/>
        </p:nvCxnSpPr>
        <p:spPr>
          <a:xfrm flipH="1" flipV="1">
            <a:off x="3204353" y="5792115"/>
            <a:ext cx="188620" cy="3805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35" y="179449"/>
            <a:ext cx="8014413" cy="840054"/>
          </a:xfrm>
        </p:spPr>
        <p:txBody>
          <a:bodyPr/>
          <a:lstStyle/>
          <a:p>
            <a:r>
              <a:rPr lang="en-US" b="1" dirty="0"/>
              <a:t>Balancing Chemical Equations</a:t>
            </a:r>
          </a:p>
        </p:txBody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42701" y="1660635"/>
            <a:ext cx="5812415" cy="418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8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7" y="87784"/>
            <a:ext cx="9436490" cy="941762"/>
          </a:xfrm>
        </p:spPr>
        <p:txBody>
          <a:bodyPr/>
          <a:lstStyle/>
          <a:p>
            <a:r>
              <a:rPr lang="en-US" b="1" dirty="0"/>
              <a:t>Balancing Chemical Equations: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9509" y="1559691"/>
            <a:ext cx="8615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Fe 	  + 	S 	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→ 	Fe</a:t>
            </a:r>
            <a:r>
              <a:rPr lang="en-US" sz="5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5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MgO 	→ 	  Mg 	+ 	O</a:t>
            </a:r>
            <a:r>
              <a:rPr lang="en-US" sz="5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US" sz="5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5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	+ 	C 	→ 	  Fe 	+ 	CO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29279" y="1661310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3616" y="1661309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3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279" y="3298630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9196" y="3298628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68602" y="4937834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15478" y="4937834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3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7199" y="4921977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3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0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97" y="210981"/>
            <a:ext cx="9404723" cy="1400530"/>
          </a:xfrm>
        </p:spPr>
        <p:txBody>
          <a:bodyPr/>
          <a:lstStyle/>
          <a:p>
            <a:r>
              <a:rPr lang="en-US" b="1" dirty="0"/>
              <a:t>Balancing Chemical Equations:</a:t>
            </a:r>
            <a:br>
              <a:rPr lang="en-US" b="1" dirty="0"/>
            </a:br>
            <a:r>
              <a:rPr lang="en-US" b="1" dirty="0"/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9499" y="2376056"/>
            <a:ext cx="11030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Na</a:t>
            </a:r>
            <a:r>
              <a:rPr lang="en-US" sz="4000" baseline="-25000" dirty="0"/>
              <a:t>2</a:t>
            </a:r>
            <a:r>
              <a:rPr lang="en-US" sz="4000" dirty="0"/>
              <a:t>CO</a:t>
            </a:r>
            <a:r>
              <a:rPr lang="en-US" sz="4000" baseline="-25000" dirty="0"/>
              <a:t>3</a:t>
            </a:r>
            <a:r>
              <a:rPr lang="en-US" sz="4000" dirty="0"/>
              <a:t> + 	Ca(OH)</a:t>
            </a:r>
            <a:r>
              <a:rPr lang="en-US" sz="4000" baseline="-25000" dirty="0"/>
              <a:t>2</a:t>
            </a:r>
            <a:r>
              <a:rPr lang="en-US" sz="4000" dirty="0"/>
              <a:t> → 	</a:t>
            </a:r>
            <a:r>
              <a:rPr lang="en-US" sz="4000" dirty="0" err="1"/>
              <a:t>NaOH</a:t>
            </a:r>
            <a:r>
              <a:rPr lang="en-US" sz="4000" dirty="0"/>
              <a:t> + 		CaCO</a:t>
            </a:r>
            <a:r>
              <a:rPr lang="en-US" sz="4000" baseline="-25000" dirty="0"/>
              <a:t>3</a:t>
            </a:r>
          </a:p>
          <a:p>
            <a:endParaRPr lang="en-US" sz="4000" dirty="0"/>
          </a:p>
          <a:p>
            <a:r>
              <a:rPr lang="en-US" sz="4000" dirty="0"/>
              <a:t>BaBr</a:t>
            </a:r>
            <a:r>
              <a:rPr lang="en-US" sz="4000" baseline="-25000" dirty="0"/>
              <a:t>2</a:t>
            </a:r>
            <a:r>
              <a:rPr lang="en-US" sz="4000" dirty="0"/>
              <a:t> + 	 Na</a:t>
            </a:r>
            <a:r>
              <a:rPr lang="en-US" sz="4000" baseline="-25000" dirty="0"/>
              <a:t>3</a:t>
            </a:r>
            <a:r>
              <a:rPr lang="en-US" sz="4000" dirty="0"/>
              <a:t>PO</a:t>
            </a:r>
            <a:r>
              <a:rPr lang="en-US" sz="4000" baseline="-25000" dirty="0"/>
              <a:t>4</a:t>
            </a:r>
            <a:r>
              <a:rPr lang="en-US" sz="4000" dirty="0"/>
              <a:t> 		→ 	Ba</a:t>
            </a:r>
            <a:r>
              <a:rPr lang="en-US" sz="4000" baseline="-25000" dirty="0"/>
              <a:t>3</a:t>
            </a:r>
            <a:r>
              <a:rPr lang="en-US" sz="4000" dirty="0"/>
              <a:t>(PO</a:t>
            </a:r>
            <a:r>
              <a:rPr lang="en-US" sz="4000" baseline="-25000" dirty="0"/>
              <a:t>4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dirty="0"/>
              <a:t> + 		</a:t>
            </a:r>
            <a:r>
              <a:rPr lang="en-US" sz="4000" dirty="0" err="1"/>
              <a:t>NaBr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722088" y="2365548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221" y="3545607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3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0095" y="3553179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2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90701" y="3556115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6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1318</Words>
  <Application>Microsoft Office PowerPoint</Application>
  <PresentationFormat>Widescreen</PresentationFormat>
  <Paragraphs>201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 3</vt:lpstr>
      <vt:lpstr>Office Theme</vt:lpstr>
      <vt:lpstr>Chemical Reactions</vt:lpstr>
      <vt:lpstr>Chemical Reactions</vt:lpstr>
      <vt:lpstr>Chemical Reactions</vt:lpstr>
      <vt:lpstr>Law of Conservation of Mass</vt:lpstr>
      <vt:lpstr>Law of Conservation of Mass</vt:lpstr>
      <vt:lpstr>Balancing Chemical Equations</vt:lpstr>
      <vt:lpstr>Balancing Chemical Equations</vt:lpstr>
      <vt:lpstr>Balancing Chemical Equations: Examples</vt:lpstr>
      <vt:lpstr>Balancing Chemical Equations: Examples</vt:lpstr>
      <vt:lpstr>Types of Chemical Reactions: Combination and Decomposition</vt:lpstr>
      <vt:lpstr>Types of Chemical Reactions: Single Replacement</vt:lpstr>
      <vt:lpstr>Types of Chemical Reactions: Double Replacement</vt:lpstr>
      <vt:lpstr>Combustion Reactions</vt:lpstr>
      <vt:lpstr>Combustion Reactions</vt:lpstr>
      <vt:lpstr>Incomplete vs Complete Combustion: Butane</vt:lpstr>
      <vt:lpstr>Balancing Combustion Reactions</vt:lpstr>
      <vt:lpstr>Balancing Combustion Equations</vt:lpstr>
      <vt:lpstr>Balancing Combustion Reactions</vt:lpstr>
      <vt:lpstr>Stoichiometric Calculations</vt:lpstr>
      <vt:lpstr>Mole Ratios</vt:lpstr>
      <vt:lpstr>Stoichiometric Calculations</vt:lpstr>
      <vt:lpstr>Stoichiometric Calculations: Mass of a Product</vt:lpstr>
      <vt:lpstr>Calculating # Molecules &amp; Volume</vt:lpstr>
      <vt:lpstr>Limiting Reagent</vt:lpstr>
      <vt:lpstr>Determining Limiting Reagents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MacDonald, Peter (ASD-N)</dc:creator>
  <cp:lastModifiedBy>MacDonald, Peter (ASD-N)</cp:lastModifiedBy>
  <cp:revision>28</cp:revision>
  <dcterms:created xsi:type="dcterms:W3CDTF">2019-12-16T00:19:19Z</dcterms:created>
  <dcterms:modified xsi:type="dcterms:W3CDTF">2020-01-07T12:27:13Z</dcterms:modified>
</cp:coreProperties>
</file>