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160000" cy="11696700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19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914253"/>
            <a:ext cx="7620000" cy="4072184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6143476"/>
            <a:ext cx="7620000" cy="2823994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FA7-791D-49B6-8F1A-9BCC2020CDF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8084-0953-4984-88D2-8E16257B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FA7-791D-49B6-8F1A-9BCC2020CDF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8084-0953-4984-88D2-8E16257B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622741"/>
            <a:ext cx="2190750" cy="991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622741"/>
            <a:ext cx="6445250" cy="991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FA7-791D-49B6-8F1A-9BCC2020CDF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8084-0953-4984-88D2-8E16257B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2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FA7-791D-49B6-8F1A-9BCC2020CDF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8084-0953-4984-88D2-8E16257B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2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916056"/>
            <a:ext cx="8763000" cy="486550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7827587"/>
            <a:ext cx="8763000" cy="255865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FA7-791D-49B6-8F1A-9BCC2020CDF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8084-0953-4984-88D2-8E16257B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3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3113705"/>
            <a:ext cx="4318000" cy="74214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3113705"/>
            <a:ext cx="4318000" cy="74214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FA7-791D-49B6-8F1A-9BCC2020CDF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8084-0953-4984-88D2-8E16257B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9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622744"/>
            <a:ext cx="8763000" cy="2260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867317"/>
            <a:ext cx="4298156" cy="140522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4272544"/>
            <a:ext cx="4298156" cy="62842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867317"/>
            <a:ext cx="4319323" cy="140522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4272544"/>
            <a:ext cx="4319323" cy="62842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FA7-791D-49B6-8F1A-9BCC2020CDF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8084-0953-4984-88D2-8E16257B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1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FA7-791D-49B6-8F1A-9BCC2020CDF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8084-0953-4984-88D2-8E16257B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FA7-791D-49B6-8F1A-9BCC2020CDF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8084-0953-4984-88D2-8E16257B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779780"/>
            <a:ext cx="3276864" cy="272923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684111"/>
            <a:ext cx="5143500" cy="8312238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509010"/>
            <a:ext cx="3276864" cy="6500875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FA7-791D-49B6-8F1A-9BCC2020CDF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8084-0953-4984-88D2-8E16257B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779780"/>
            <a:ext cx="3276864" cy="272923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684111"/>
            <a:ext cx="5143500" cy="8312238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509010"/>
            <a:ext cx="3276864" cy="6500875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FA7-791D-49B6-8F1A-9BCC2020CDF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8084-0953-4984-88D2-8E16257B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4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622744"/>
            <a:ext cx="8763000" cy="2260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3113705"/>
            <a:ext cx="8763000" cy="7421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10841111"/>
            <a:ext cx="2286000" cy="622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CCFA7-791D-49B6-8F1A-9BCC2020CDF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10841111"/>
            <a:ext cx="3429000" cy="622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10841111"/>
            <a:ext cx="2286000" cy="622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8084-0953-4984-88D2-8E16257B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5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419100"/>
            <a:ext cx="8102600" cy="6083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708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398" y="343163"/>
            <a:ext cx="7909402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Learning: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 A relativity permanent change in behavior caused by experience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8978" y="2237635"/>
            <a:ext cx="9099122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Stimulus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: Anything in the environment that one can respond to.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237" y="3742223"/>
            <a:ext cx="7090147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Response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: Any behavior or action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2495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79400"/>
            <a:ext cx="653070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u="sng" smtClean="0">
                <a:solidFill>
                  <a:srgbClr val="0000FF"/>
                </a:solidFill>
                <a:latin typeface="Arial - 36"/>
              </a:rPr>
              <a:t>What is Classical Conditioning?</a:t>
            </a:r>
            <a:endParaRPr lang="en-US" sz="2700" u="sng">
              <a:solidFill>
                <a:srgbClr val="0000FF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" y="1257300"/>
            <a:ext cx="9131300" cy="28623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Candara - 32"/>
              </a:rPr>
              <a:t>It is learning by </a:t>
            </a:r>
            <a:r>
              <a:rPr lang="en-US" sz="2400" b="1" u="sng" smtClean="0">
                <a:solidFill>
                  <a:srgbClr val="0000FF"/>
                </a:solidFill>
                <a:latin typeface="Candara - 32"/>
              </a:rPr>
              <a:t>associating two events</a:t>
            </a:r>
            <a:r>
              <a:rPr lang="en-US" sz="2400" smtClean="0">
                <a:solidFill>
                  <a:srgbClr val="000000"/>
                </a:solidFill>
                <a:latin typeface="Candara - 32"/>
              </a:rPr>
              <a:t> that occur together in time and space.</a:t>
            </a:r>
          </a:p>
          <a:p>
            <a:endParaRPr lang="en-US" sz="2400" smtClean="0">
              <a:solidFill>
                <a:srgbClr val="000000"/>
              </a:solidFill>
              <a:latin typeface="Candara - 32"/>
            </a:endParaRPr>
          </a:p>
          <a:p>
            <a:pPr algn="ctr"/>
            <a:r>
              <a:rPr lang="en-US" sz="2400" smtClean="0">
                <a:solidFill>
                  <a:srgbClr val="000000"/>
                </a:solidFill>
                <a:latin typeface="Candara - 32"/>
              </a:rPr>
              <a:t> T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his means that two stimuli appear together in such a consistent and reliable way that one stimulus gains the power to predict the response that the other stimulus already produces.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700" y="6045200"/>
            <a:ext cx="2909697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Times - 16"/>
              </a:rPr>
              <a:t>•</a:t>
            </a:r>
            <a:r>
              <a:rPr lang="en-US" sz="1200" i="1" smtClean="0">
                <a:solidFill>
                  <a:srgbClr val="323399"/>
                </a:solidFill>
                <a:latin typeface="Arial - 16"/>
              </a:rPr>
              <a:t>  We associate LIGHTNING   </a:t>
            </a:r>
          </a:p>
          <a:p>
            <a:r>
              <a:rPr lang="en-US" sz="1200" i="1" smtClean="0">
                <a:solidFill>
                  <a:srgbClr val="323399"/>
                </a:solidFill>
                <a:latin typeface="Arial - 16"/>
              </a:rPr>
              <a:t>   and THUNDER as being </a:t>
            </a:r>
          </a:p>
          <a:p>
            <a:r>
              <a:rPr lang="en-US" sz="1200" i="1" smtClean="0">
                <a:solidFill>
                  <a:srgbClr val="323399"/>
                </a:solidFill>
                <a:latin typeface="Arial - 16"/>
              </a:rPr>
              <a:t>   related events because they </a:t>
            </a:r>
          </a:p>
          <a:p>
            <a:r>
              <a:rPr lang="en-US" sz="1200" i="1" smtClean="0">
                <a:solidFill>
                  <a:srgbClr val="323399"/>
                </a:solidFill>
                <a:latin typeface="Arial - 16"/>
              </a:rPr>
              <a:t>   occur together</a:t>
            </a:r>
          </a:p>
          <a:p>
            <a:endParaRPr lang="en-US" sz="1200" i="1">
              <a:solidFill>
                <a:srgbClr val="323399"/>
              </a:solidFill>
              <a:latin typeface="Arial - 1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0700" y="6032500"/>
            <a:ext cx="2751963" cy="9387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 smtClean="0">
                <a:solidFill>
                  <a:srgbClr val="000000"/>
                </a:solidFill>
                <a:latin typeface="Times - 15"/>
              </a:rPr>
              <a:t>•</a:t>
            </a:r>
            <a:r>
              <a:rPr lang="en-US" sz="1100" i="1" smtClean="0">
                <a:solidFill>
                  <a:srgbClr val="323399"/>
                </a:solidFill>
                <a:latin typeface="Arial - 15"/>
              </a:rPr>
              <a:t>  After awhile, you will begin </a:t>
            </a:r>
          </a:p>
          <a:p>
            <a:r>
              <a:rPr lang="en-US" sz="1100" i="1" smtClean="0">
                <a:solidFill>
                  <a:srgbClr val="323399"/>
                </a:solidFill>
                <a:latin typeface="Arial - 15"/>
              </a:rPr>
              <a:t>   to wince when you see </a:t>
            </a:r>
          </a:p>
          <a:p>
            <a:r>
              <a:rPr lang="en-US" sz="1100" i="1" smtClean="0">
                <a:solidFill>
                  <a:srgbClr val="323399"/>
                </a:solidFill>
                <a:latin typeface="Arial - 15"/>
              </a:rPr>
              <a:t>   lightning because you’re </a:t>
            </a:r>
          </a:p>
          <a:p>
            <a:r>
              <a:rPr lang="en-US" sz="1100" i="1" smtClean="0">
                <a:solidFill>
                  <a:srgbClr val="323399"/>
                </a:solidFill>
                <a:latin typeface="Arial - 15"/>
              </a:rPr>
              <a:t>   anticipating thunder next</a:t>
            </a:r>
          </a:p>
          <a:p>
            <a:endParaRPr lang="en-US" sz="1100" i="1">
              <a:solidFill>
                <a:srgbClr val="323399"/>
              </a:solidFill>
              <a:latin typeface="Arial - 15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5600700"/>
            <a:ext cx="2329688" cy="23896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486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72143" y="6147888"/>
            <a:ext cx="9753601" cy="638630"/>
          </a:xfrm>
          <a:custGeom>
            <a:avLst/>
            <a:gdLst/>
            <a:ahLst/>
            <a:cxnLst/>
            <a:rect l="0" t="0" r="0" b="0"/>
            <a:pathLst>
              <a:path w="9753601" h="638630">
                <a:moveTo>
                  <a:pt x="0" y="0"/>
                </a:moveTo>
                <a:lnTo>
                  <a:pt x="9753600" y="0"/>
                </a:lnTo>
                <a:lnTo>
                  <a:pt x="9753600" y="638629"/>
                </a:lnTo>
                <a:lnTo>
                  <a:pt x="0" y="638629"/>
                </a:lnTo>
                <a:close/>
              </a:path>
            </a:pathLst>
          </a:custGeom>
          <a:solidFill>
            <a:srgbClr val="98FB98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16100" y="368300"/>
            <a:ext cx="6845427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5400" b="1" smtClean="0">
                <a:solidFill>
                  <a:srgbClr val="000000"/>
                </a:solidFill>
                <a:latin typeface="Times - 72"/>
              </a:rPr>
              <a:t>How it All Began</a:t>
            </a:r>
            <a:r>
              <a:rPr lang="en-US" sz="900" smtClean="0">
                <a:solidFill>
                  <a:srgbClr val="000000"/>
                </a:solidFill>
                <a:latin typeface="Times - 12"/>
              </a:rPr>
              <a:t> </a:t>
            </a:r>
            <a:endParaRPr lang="en-US" sz="900">
              <a:solidFill>
                <a:srgbClr val="000000"/>
              </a:solidFill>
              <a:latin typeface="Times - 1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500" y="1358900"/>
            <a:ext cx="7848600" cy="440120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400" b="1" u="sng" smtClean="0">
                <a:solidFill>
                  <a:srgbClr val="032EED"/>
                </a:solidFill>
                <a:latin typeface="Candara - 59"/>
              </a:rPr>
              <a:t>Ivan Pavlov</a:t>
            </a:r>
          </a:p>
          <a:p>
            <a:r>
              <a:rPr lang="en-US" sz="4400" b="1" u="sng" smtClean="0">
                <a:solidFill>
                  <a:srgbClr val="032EED"/>
                </a:solidFill>
                <a:latin typeface="Candara - 59"/>
              </a:rPr>
              <a:t>R</a:t>
            </a:r>
            <a:r>
              <a:rPr lang="en-US" sz="2400" i="1" smtClean="0">
                <a:solidFill>
                  <a:srgbClr val="000000"/>
                </a:solidFill>
                <a:latin typeface="Candara - 32"/>
              </a:rPr>
              <a:t>ussian </a:t>
            </a:r>
          </a:p>
          <a:p>
            <a:r>
              <a:rPr lang="en-US" sz="2400" i="1" smtClean="0">
                <a:solidFill>
                  <a:srgbClr val="000000"/>
                </a:solidFill>
                <a:latin typeface="Candara - 32"/>
              </a:rPr>
              <a:t>Psychologist</a:t>
            </a:r>
          </a:p>
          <a:p>
            <a:r>
              <a:rPr lang="en-US" sz="2400" i="1" smtClean="0">
                <a:solidFill>
                  <a:srgbClr val="000000"/>
                </a:solidFill>
                <a:latin typeface="Candara - 32"/>
              </a:rPr>
              <a:t>1849-1936</a:t>
            </a:r>
          </a:p>
          <a:p>
            <a:endParaRPr lang="en-US" sz="2400" i="1" smtClean="0">
              <a:solidFill>
                <a:srgbClr val="000000"/>
              </a:solidFill>
              <a:latin typeface="Candara - 32"/>
            </a:endParaRPr>
          </a:p>
          <a:p>
            <a:r>
              <a:rPr lang="en-US" sz="2400" i="1" smtClean="0">
                <a:solidFill>
                  <a:srgbClr val="000000"/>
                </a:solidFill>
                <a:latin typeface="Candara - 32"/>
              </a:rPr>
              <a:t>Di</a:t>
            </a:r>
            <a:r>
              <a:rPr lang="en-US" sz="2400" smtClean="0">
                <a:solidFill>
                  <a:srgbClr val="000000"/>
                </a:solidFill>
                <a:latin typeface="Candara - 32"/>
              </a:rPr>
              <a:t>scovered classical conditioning </a:t>
            </a:r>
          </a:p>
          <a:p>
            <a:r>
              <a:rPr lang="en-US" sz="2400" smtClean="0">
                <a:solidFill>
                  <a:srgbClr val="000000"/>
                </a:solidFill>
                <a:latin typeface="Candara - 32"/>
              </a:rPr>
              <a:t>o</a:t>
            </a:r>
            <a:r>
              <a:rPr lang="en-US" sz="2400" b="1" u="sng" smtClean="0">
                <a:solidFill>
                  <a:srgbClr val="0000FF"/>
                </a:solidFill>
                <a:latin typeface="Candara - 32"/>
              </a:rPr>
              <a:t>n accident</a:t>
            </a:r>
            <a:r>
              <a:rPr lang="en-US" sz="2400" smtClean="0">
                <a:solidFill>
                  <a:srgbClr val="000000"/>
                </a:solidFill>
                <a:latin typeface="Candara - 32"/>
              </a:rPr>
              <a:t>; he was just measuring </a:t>
            </a:r>
          </a:p>
          <a:p>
            <a:r>
              <a:rPr lang="en-US" sz="2400" smtClean="0">
                <a:solidFill>
                  <a:srgbClr val="000000"/>
                </a:solidFill>
                <a:latin typeface="Candara - 32"/>
              </a:rPr>
              <a:t>how much dogs salivated</a:t>
            </a:r>
          </a:p>
          <a:p>
            <a:endParaRPr lang="en-US" sz="2400" smtClean="0">
              <a:solidFill>
                <a:srgbClr val="000000"/>
              </a:solidFill>
              <a:latin typeface="Candara - 32"/>
            </a:endParaRPr>
          </a:p>
          <a:p>
            <a:endParaRPr lang="en-US" sz="2400">
              <a:solidFill>
                <a:srgbClr val="000000"/>
              </a:solidFill>
              <a:latin typeface="Candara - 32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0" y="1854200"/>
            <a:ext cx="2120900" cy="2819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1892300"/>
            <a:ext cx="2678938" cy="17990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292100" y="6197600"/>
            <a:ext cx="9794240" cy="6924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b="1" u="sng" smtClean="0">
                <a:solidFill>
                  <a:srgbClr val="000000"/>
                </a:solidFill>
                <a:latin typeface="Arial - 18"/>
              </a:rPr>
              <a:t>Did You Know?</a:t>
            </a:r>
            <a:r>
              <a:rPr lang="en-US" sz="1300" smtClean="0">
                <a:solidFill>
                  <a:srgbClr val="000000"/>
                </a:solidFill>
                <a:latin typeface="Arial - 18"/>
              </a:rPr>
              <a:t>  Pavlov won the Nobel Prize in 1904 for his work with studying digestive systems…. years before he even worked on classical conditioning!</a:t>
            </a:r>
          </a:p>
          <a:p>
            <a:endParaRPr lang="en-US" sz="1300">
              <a:solidFill>
                <a:srgbClr val="000000"/>
              </a:solidFill>
              <a:latin typeface="Arial - 18"/>
            </a:endParaRPr>
          </a:p>
        </p:txBody>
      </p:sp>
    </p:spTree>
    <p:extLst>
      <p:ext uri="{BB962C8B-B14F-4D97-AF65-F5344CB8AC3E}">
        <p14:creationId xmlns:p14="http://schemas.microsoft.com/office/powerpoint/2010/main" val="31371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347" y="682049"/>
            <a:ext cx="8814853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Unconditional Stimulus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: A Stimulus that triggers a response reflexively and automatically.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595" y="2581522"/>
            <a:ext cx="9499205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Unconditioned Response: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 An automatic response to the unconditioned stimulus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480" y="3994512"/>
            <a:ext cx="939392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Conditioned Stimulus: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 A previously neutral stimulus that through learning, gains the power to cause a response.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738" y="5888720"/>
            <a:ext cx="9520262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Conditioned Response: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 The response to the conditioned stimulus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36499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400" y="368300"/>
            <a:ext cx="785274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u="sng" smtClean="0">
                <a:solidFill>
                  <a:srgbClr val="0000FF"/>
                </a:solidFill>
                <a:latin typeface="Arial - 36"/>
              </a:rPr>
              <a:t>Components of Classical Conditioning</a:t>
            </a:r>
            <a:endParaRPr lang="en-US" sz="2700" u="sng">
              <a:solidFill>
                <a:srgbClr val="0000FF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5500" y="1168400"/>
            <a:ext cx="8706358" cy="258532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In a classically conditioned response, the </a:t>
            </a:r>
            <a:r>
              <a:rPr lang="en-US" sz="2700" u="sng" smtClean="0">
                <a:solidFill>
                  <a:srgbClr val="0000FF"/>
                </a:solidFill>
                <a:latin typeface="Arial - 36"/>
              </a:rPr>
              <a:t>unconditioned stimulus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 (US) triggers the </a:t>
            </a:r>
            <a:r>
              <a:rPr lang="en-US" sz="2700" u="sng" smtClean="0">
                <a:solidFill>
                  <a:srgbClr val="0000FF"/>
                </a:solidFill>
                <a:latin typeface="Arial - 36"/>
              </a:rPr>
              <a:t>unconditioned response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 (UR) automatically. The previously neutral </a:t>
            </a:r>
            <a:r>
              <a:rPr lang="en-US" sz="2700" u="sng" smtClean="0">
                <a:solidFill>
                  <a:srgbClr val="0000FF"/>
                </a:solidFill>
                <a:latin typeface="Arial - 36"/>
              </a:rPr>
              <a:t>conditioned stimulus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 (CS) is repeatedly paired with UR, and eventually the CS triggers the </a:t>
            </a:r>
            <a:r>
              <a:rPr lang="en-US" sz="2700" u="sng" smtClean="0">
                <a:solidFill>
                  <a:srgbClr val="0000FF"/>
                </a:solidFill>
                <a:latin typeface="Arial - 36"/>
              </a:rPr>
              <a:t>conditioned response 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(CR).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70725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66700"/>
            <a:ext cx="494032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u="sng" smtClean="0">
                <a:solidFill>
                  <a:srgbClr val="0000FF"/>
                </a:solidFill>
                <a:latin typeface="Arial - 36"/>
              </a:rPr>
              <a:t>Ivan Pavlov's Discovery</a:t>
            </a:r>
            <a:endParaRPr lang="en-US" sz="2700" u="sng">
              <a:solidFill>
                <a:srgbClr val="0000FF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104900"/>
            <a:ext cx="6562725" cy="37886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Pavlov discovered the basic principles of classical conditioning during his research on the </a:t>
            </a:r>
            <a:r>
              <a:rPr lang="en-US" u="sng" smtClean="0">
                <a:solidFill>
                  <a:srgbClr val="0000FF"/>
                </a:solidFill>
                <a:latin typeface="Arial - 24"/>
              </a:rPr>
              <a:t>digestive process</a:t>
            </a:r>
            <a:r>
              <a:rPr lang="en-US" smtClean="0">
                <a:solidFill>
                  <a:srgbClr val="000000"/>
                </a:solidFill>
                <a:latin typeface="Arial - 24"/>
              </a:rPr>
              <a:t>. </a:t>
            </a:r>
          </a:p>
          <a:p>
            <a:endParaRPr lang="en-US" smtClean="0">
              <a:solidFill>
                <a:srgbClr val="000000"/>
              </a:solidFill>
              <a:latin typeface="Arial - 24"/>
            </a:endParaRP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Pavlov would ring a bell to capture the dog's attention, present its food, and then collect its saliva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He began noticing that sometimes the dog would start salivating when it heard the bell or even when it saw Pavlov...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This was classical conditioning! the dog learned to </a:t>
            </a:r>
            <a:r>
              <a:rPr lang="en-US" u="sng" smtClean="0">
                <a:solidFill>
                  <a:srgbClr val="0000FF"/>
                </a:solidFill>
                <a:latin typeface="Arial - 24"/>
              </a:rPr>
              <a:t>associate the food with the sound of the bell!</a:t>
            </a:r>
          </a:p>
          <a:p>
            <a:r>
              <a:rPr lang="en-US" u="sng" smtClean="0">
                <a:solidFill>
                  <a:srgbClr val="0000FF"/>
                </a:solidFill>
                <a:latin typeface="Arial - 24"/>
              </a:rPr>
              <a:t>H</a:t>
            </a:r>
            <a:r>
              <a:rPr lang="en-US" smtClean="0">
                <a:solidFill>
                  <a:srgbClr val="000000"/>
                </a:solidFill>
                <a:latin typeface="Arial - 24"/>
              </a:rPr>
              <a:t>e found that he could classically condition dogs to salivate </a:t>
            </a:r>
            <a:r>
              <a:rPr lang="en-US" u="sng" smtClean="0">
                <a:solidFill>
                  <a:srgbClr val="0000FF"/>
                </a:solidFill>
                <a:latin typeface="Arial - 24"/>
              </a:rPr>
              <a:t>(CR)</a:t>
            </a:r>
            <a:r>
              <a:rPr lang="en-US" smtClean="0">
                <a:solidFill>
                  <a:srgbClr val="000000"/>
                </a:solidFill>
                <a:latin typeface="Arial - 24"/>
              </a:rPr>
              <a:t> to the sound of a tuning fork </a:t>
            </a:r>
            <a:r>
              <a:rPr lang="en-US" u="sng" smtClean="0">
                <a:solidFill>
                  <a:srgbClr val="0000FF"/>
                </a:solidFill>
                <a:latin typeface="Arial - 24"/>
              </a:rPr>
              <a:t>(CS)</a:t>
            </a:r>
            <a:r>
              <a:rPr lang="en-US" smtClean="0">
                <a:solidFill>
                  <a:srgbClr val="000000"/>
                </a:solidFill>
                <a:latin typeface="Arial - 24"/>
              </a:rPr>
              <a:t> by pairing the tuning fork with meat </a:t>
            </a:r>
            <a:r>
              <a:rPr lang="en-US" u="sng" smtClean="0">
                <a:solidFill>
                  <a:srgbClr val="0000FF"/>
                </a:solidFill>
                <a:latin typeface="Arial - 24"/>
              </a:rPr>
              <a:t>(US)</a:t>
            </a:r>
            <a:r>
              <a:rPr lang="en-US" smtClean="0">
                <a:solidFill>
                  <a:srgbClr val="000000"/>
                </a:solidFill>
                <a:latin typeface="Arial - 24"/>
              </a:rPr>
              <a:t>, a stimulus that produced salivation automatically </a:t>
            </a:r>
            <a:r>
              <a:rPr lang="en-US" u="sng" smtClean="0">
                <a:solidFill>
                  <a:srgbClr val="0000FF"/>
                </a:solidFill>
                <a:latin typeface="Arial - 24"/>
              </a:rPr>
              <a:t>(UR)</a:t>
            </a:r>
            <a:r>
              <a:rPr lang="en-US" smtClean="0">
                <a:solidFill>
                  <a:srgbClr val="000000"/>
                </a:solidFill>
                <a:latin typeface="Arial - 24"/>
              </a:rPr>
              <a:t>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1358900"/>
            <a:ext cx="3200400" cy="4864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70618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876300"/>
            <a:ext cx="9067800" cy="6019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079500" y="330200"/>
            <a:ext cx="7877556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- 48"/>
              </a:rPr>
              <a:t>A </a:t>
            </a:r>
            <a:r>
              <a:rPr lang="en-US" sz="3600" b="1" u="sng" smtClean="0">
                <a:solidFill>
                  <a:srgbClr val="0000FF"/>
                </a:solidFill>
                <a:latin typeface="Times - 48"/>
              </a:rPr>
              <a:t>Stimulus</a:t>
            </a:r>
            <a:r>
              <a:rPr lang="en-US" sz="3600" b="1" smtClean="0">
                <a:solidFill>
                  <a:srgbClr val="0000FF"/>
                </a:solidFill>
                <a:latin typeface="Times - 48"/>
              </a:rPr>
              <a:t> elicits a </a:t>
            </a:r>
            <a:r>
              <a:rPr lang="en-US" sz="3600" b="1" u="sng" smtClean="0">
                <a:solidFill>
                  <a:srgbClr val="0000FF"/>
                </a:solidFill>
                <a:latin typeface="Times - 48"/>
              </a:rPr>
              <a:t>Response</a:t>
            </a:r>
          </a:p>
          <a:p>
            <a:pPr algn="ctr"/>
            <a:endParaRPr lang="en-US" sz="3600" b="1" u="sng">
              <a:solidFill>
                <a:srgbClr val="0000FF"/>
              </a:solidFill>
              <a:latin typeface="Times - 48"/>
            </a:endParaRPr>
          </a:p>
        </p:txBody>
      </p:sp>
    </p:spTree>
    <p:extLst>
      <p:ext uri="{BB962C8B-B14F-4D97-AF65-F5344CB8AC3E}">
        <p14:creationId xmlns:p14="http://schemas.microsoft.com/office/powerpoint/2010/main" val="80360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0" y="1358900"/>
            <a:ext cx="9845802" cy="38318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andara - 37"/>
              </a:rPr>
              <a:t>Come up with your own examples of Classical Conditioning!</a:t>
            </a:r>
          </a:p>
          <a:p>
            <a:endParaRPr lang="en-US" sz="2700" smtClean="0">
              <a:solidFill>
                <a:srgbClr val="000000"/>
              </a:solidFill>
              <a:latin typeface="Candara - 37"/>
            </a:endParaRPr>
          </a:p>
          <a:p>
            <a:r>
              <a:rPr lang="en-US" sz="2700" smtClean="0">
                <a:solidFill>
                  <a:srgbClr val="000000"/>
                </a:solidFill>
                <a:latin typeface="Candara - 37"/>
              </a:rPr>
              <a:t>Re</a:t>
            </a:r>
            <a:r>
              <a:rPr lang="en-US" sz="2700" b="1" smtClean="0">
                <a:solidFill>
                  <a:srgbClr val="0000FF"/>
                </a:solidFill>
                <a:latin typeface="Candara - 37"/>
              </a:rPr>
              <a:t>member:  the US and UR needs to start out as an UNLEARNED, NATURALLY OCCURRING, BIOLOGICAL STIMULUS/RESPONSE</a:t>
            </a:r>
          </a:p>
          <a:p>
            <a:r>
              <a:rPr lang="en-US" sz="2700" b="1" smtClean="0">
                <a:solidFill>
                  <a:srgbClr val="0000FF"/>
                </a:solidFill>
                <a:latin typeface="Candara - 37"/>
              </a:rPr>
              <a:t> </a:t>
            </a:r>
            <a:r>
              <a:rPr lang="en-US" sz="2700" smtClean="0">
                <a:solidFill>
                  <a:srgbClr val="000000"/>
                </a:solidFill>
                <a:latin typeface="Candara - 37"/>
              </a:rPr>
              <a:t> </a:t>
            </a:r>
          </a:p>
          <a:p>
            <a:r>
              <a:rPr lang="en-US" sz="2700" smtClean="0">
                <a:solidFill>
                  <a:srgbClr val="000000"/>
                </a:solidFill>
                <a:latin typeface="Candara - 37"/>
              </a:rPr>
              <a:t>Write it out (paragraph) AND try to label it in the diagram.</a:t>
            </a:r>
          </a:p>
          <a:p>
            <a:endParaRPr lang="en-US" sz="2700" smtClean="0">
              <a:solidFill>
                <a:srgbClr val="000000"/>
              </a:solidFill>
              <a:latin typeface="Candara - 37"/>
            </a:endParaRPr>
          </a:p>
          <a:p>
            <a:r>
              <a:rPr lang="en-US" sz="2700" smtClean="0">
                <a:solidFill>
                  <a:srgbClr val="000000"/>
                </a:solidFill>
                <a:latin typeface="Candara - 37"/>
              </a:rPr>
              <a:t>I</a:t>
            </a:r>
            <a:r>
              <a:rPr lang="en-US" sz="2700" smtClean="0">
                <a:solidFill>
                  <a:srgbClr val="000000"/>
                </a:solidFill>
                <a:latin typeface="Arial - 37"/>
              </a:rPr>
              <a:t>’</a:t>
            </a:r>
            <a:r>
              <a:rPr lang="en-US" sz="2700" smtClean="0">
                <a:solidFill>
                  <a:srgbClr val="000000"/>
                </a:solidFill>
                <a:latin typeface="Candara - 37"/>
              </a:rPr>
              <a:t>ll ask you to report out in five minutes.</a:t>
            </a:r>
            <a:r>
              <a:rPr lang="en-US" sz="900" smtClean="0">
                <a:solidFill>
                  <a:srgbClr val="000000"/>
                </a:solidFill>
                <a:latin typeface="Times - 12"/>
              </a:rPr>
              <a:t> </a:t>
            </a:r>
            <a:endParaRPr lang="en-US" sz="900">
              <a:solidFill>
                <a:srgbClr val="000000"/>
              </a:solidFill>
              <a:latin typeface="Times - 1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266700"/>
            <a:ext cx="7718171" cy="19389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00FF"/>
                </a:solidFill>
                <a:latin typeface="Times - 80"/>
              </a:rPr>
              <a:t>Other Examples?</a:t>
            </a:r>
          </a:p>
          <a:p>
            <a:pPr algn="ctr"/>
            <a:endParaRPr lang="en-US" sz="6000" b="1">
              <a:solidFill>
                <a:srgbClr val="0000FF"/>
              </a:solidFill>
              <a:latin typeface="Times - 80"/>
            </a:endParaRPr>
          </a:p>
        </p:txBody>
      </p:sp>
    </p:spTree>
    <p:extLst>
      <p:ext uri="{BB962C8B-B14F-4D97-AF65-F5344CB8AC3E}">
        <p14:creationId xmlns:p14="http://schemas.microsoft.com/office/powerpoint/2010/main" val="1917572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353</Words>
  <Application>Microsoft Office PowerPoint</Application>
  <PresentationFormat>Custom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Times - 15</vt:lpstr>
      <vt:lpstr>Arial - 18</vt:lpstr>
      <vt:lpstr>Arial</vt:lpstr>
      <vt:lpstr>Arial - 24</vt:lpstr>
      <vt:lpstr>Candara - 37</vt:lpstr>
      <vt:lpstr>Calibri Light</vt:lpstr>
      <vt:lpstr>Arial - 37</vt:lpstr>
      <vt:lpstr>Candara - 32</vt:lpstr>
      <vt:lpstr>Candara - 59</vt:lpstr>
      <vt:lpstr>Arial - 16</vt:lpstr>
      <vt:lpstr>Times - 12</vt:lpstr>
      <vt:lpstr>Calibri</vt:lpstr>
      <vt:lpstr>Times - 48</vt:lpstr>
      <vt:lpstr>Arial - 36</vt:lpstr>
      <vt:lpstr>Times - 16</vt:lpstr>
      <vt:lpstr>Times - 80</vt:lpstr>
      <vt:lpstr>Times - 72</vt:lpstr>
      <vt:lpstr>Arial - 15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Anglophone South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Gopee, David (ASD-N)</dc:creator>
  <cp:lastModifiedBy>Gopee, David (ASD-N)</cp:lastModifiedBy>
  <cp:revision>5</cp:revision>
  <dcterms:created xsi:type="dcterms:W3CDTF">2016-04-04T17:30:27Z</dcterms:created>
  <dcterms:modified xsi:type="dcterms:W3CDTF">2016-04-12T16:47:35Z</dcterms:modified>
</cp:coreProperties>
</file>