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160000" cy="12217400"/>
  <p:notesSz cx="6858000" cy="9144000"/>
  <p:embeddedFontLs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999469"/>
            <a:ext cx="7620000" cy="4253465"/>
          </a:xfrm>
        </p:spPr>
        <p:txBody>
          <a:bodyPr anchor="b"/>
          <a:lstStyle>
            <a:lvl1pPr algn="ctr">
              <a:defRPr sz="5000"/>
            </a:lvl1pPr>
          </a:lstStyle>
          <a:p>
            <a:r>
              <a:rPr lang="en-US" smtClean="0"/>
              <a:t>Click to edit Master title style</a:t>
            </a:r>
            <a:endParaRPr lang="en-US"/>
          </a:p>
        </p:txBody>
      </p:sp>
      <p:sp>
        <p:nvSpPr>
          <p:cNvPr id="3" name="Subtitle 2"/>
          <p:cNvSpPr>
            <a:spLocks noGrp="1"/>
          </p:cNvSpPr>
          <p:nvPr>
            <p:ph type="subTitle" idx="1"/>
          </p:nvPr>
        </p:nvSpPr>
        <p:spPr>
          <a:xfrm>
            <a:off x="1270000" y="6416964"/>
            <a:ext cx="7620000" cy="2949709"/>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1A802C-E478-457D-8856-52CED61BE93F}"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427797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A802C-E478-457D-8856-52CED61BE93F}"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377205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650463"/>
            <a:ext cx="2190750" cy="10353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650463"/>
            <a:ext cx="6445250" cy="10353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A802C-E478-457D-8856-52CED61BE93F}"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160539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A802C-E478-457D-8856-52CED61BE93F}"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193093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3045869"/>
            <a:ext cx="8763000" cy="5082098"/>
          </a:xfrm>
        </p:spPr>
        <p:txBody>
          <a:bodyPr anchor="b"/>
          <a:lstStyle>
            <a:lvl1pPr>
              <a:defRPr sz="5000"/>
            </a:lvl1pPr>
          </a:lstStyle>
          <a:p>
            <a:r>
              <a:rPr lang="en-US" smtClean="0"/>
              <a:t>Click to edit Master title style</a:t>
            </a:r>
            <a:endParaRPr lang="en-US"/>
          </a:p>
        </p:txBody>
      </p:sp>
      <p:sp>
        <p:nvSpPr>
          <p:cNvPr id="3" name="Text Placeholder 2"/>
          <p:cNvSpPr>
            <a:spLocks noGrp="1"/>
          </p:cNvSpPr>
          <p:nvPr>
            <p:ph type="body" idx="1"/>
          </p:nvPr>
        </p:nvSpPr>
        <p:spPr>
          <a:xfrm>
            <a:off x="693208" y="8176046"/>
            <a:ext cx="8763000" cy="2672555"/>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1A802C-E478-457D-8856-52CED61BE93F}"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41276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3252317"/>
            <a:ext cx="4318000" cy="7751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3252317"/>
            <a:ext cx="4318000" cy="7751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1A802C-E478-457D-8856-52CED61BE93F}"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17008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650466"/>
            <a:ext cx="8763000" cy="236146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9824" y="2994961"/>
            <a:ext cx="4298156" cy="1467784"/>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4462745"/>
            <a:ext cx="4298156" cy="656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1" y="2994961"/>
            <a:ext cx="4319323" cy="1467784"/>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1" y="4462745"/>
            <a:ext cx="4319323" cy="656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1A802C-E478-457D-8856-52CED61BE93F}"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117330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1A802C-E478-457D-8856-52CED61BE93F}"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241494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A802C-E478-457D-8856-52CED61BE93F}"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135901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814493"/>
            <a:ext cx="3276864" cy="2850727"/>
          </a:xfrm>
        </p:spPr>
        <p:txBody>
          <a:bodyPr anchor="b"/>
          <a:lstStyle>
            <a:lvl1pPr>
              <a:defRPr sz="2667"/>
            </a:lvl1pPr>
          </a:lstStyle>
          <a:p>
            <a:r>
              <a:rPr lang="en-US" smtClean="0"/>
              <a:t>Click to edit Master title style</a:t>
            </a:r>
            <a:endParaRPr lang="en-US"/>
          </a:p>
        </p:txBody>
      </p:sp>
      <p:sp>
        <p:nvSpPr>
          <p:cNvPr id="3" name="Content Placeholder 2"/>
          <p:cNvSpPr>
            <a:spLocks noGrp="1"/>
          </p:cNvSpPr>
          <p:nvPr>
            <p:ph idx="1"/>
          </p:nvPr>
        </p:nvSpPr>
        <p:spPr>
          <a:xfrm>
            <a:off x="4319323" y="1759082"/>
            <a:ext cx="5143500" cy="8682273"/>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9824" y="3665220"/>
            <a:ext cx="3276864" cy="679027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A802C-E478-457D-8856-52CED61BE93F}"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6144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814493"/>
            <a:ext cx="3276864" cy="2850727"/>
          </a:xfrm>
        </p:spPr>
        <p:txBody>
          <a:bodyPr anchor="b"/>
          <a:lstStyle>
            <a:lvl1pPr>
              <a:defRPr sz="2667"/>
            </a:lvl1pPr>
          </a:lstStyle>
          <a:p>
            <a:r>
              <a:rPr lang="en-US" smtClean="0"/>
              <a:t>Click to edit Master title style</a:t>
            </a:r>
            <a:endParaRPr lang="en-US"/>
          </a:p>
        </p:txBody>
      </p:sp>
      <p:sp>
        <p:nvSpPr>
          <p:cNvPr id="3" name="Picture Placeholder 2"/>
          <p:cNvSpPr>
            <a:spLocks noGrp="1"/>
          </p:cNvSpPr>
          <p:nvPr>
            <p:ph type="pic" idx="1"/>
          </p:nvPr>
        </p:nvSpPr>
        <p:spPr>
          <a:xfrm>
            <a:off x="4319323" y="1759082"/>
            <a:ext cx="5143500" cy="8682273"/>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699824" y="3665220"/>
            <a:ext cx="3276864" cy="679027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A802C-E478-457D-8856-52CED61BE93F}"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ACA32-89E7-4FF0-BD90-DC1D4AFD9808}" type="slidenum">
              <a:rPr lang="en-US" smtClean="0"/>
              <a:t>‹#›</a:t>
            </a:fld>
            <a:endParaRPr lang="en-US"/>
          </a:p>
        </p:txBody>
      </p:sp>
    </p:spTree>
    <p:extLst>
      <p:ext uri="{BB962C8B-B14F-4D97-AF65-F5344CB8AC3E}">
        <p14:creationId xmlns:p14="http://schemas.microsoft.com/office/powerpoint/2010/main" val="374360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650466"/>
            <a:ext cx="8763000" cy="236146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8500" y="3252317"/>
            <a:ext cx="8763000" cy="77518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8500" y="11323723"/>
            <a:ext cx="2286000" cy="650463"/>
          </a:xfrm>
          <a:prstGeom prst="rect">
            <a:avLst/>
          </a:prstGeom>
        </p:spPr>
        <p:txBody>
          <a:bodyPr vert="horz" lIns="91440" tIns="45720" rIns="91440" bIns="45720" rtlCol="0" anchor="ctr"/>
          <a:lstStyle>
            <a:lvl1pPr algn="l">
              <a:defRPr sz="1000">
                <a:solidFill>
                  <a:schemeClr val="tx1">
                    <a:tint val="75000"/>
                  </a:schemeClr>
                </a:solidFill>
              </a:defRPr>
            </a:lvl1pPr>
          </a:lstStyle>
          <a:p>
            <a:fld id="{E61A802C-E478-457D-8856-52CED61BE93F}" type="datetimeFigureOut">
              <a:rPr lang="en-US" smtClean="0"/>
              <a:t>4/19/2017</a:t>
            </a:fld>
            <a:endParaRPr lang="en-US"/>
          </a:p>
        </p:txBody>
      </p:sp>
      <p:sp>
        <p:nvSpPr>
          <p:cNvPr id="5" name="Footer Placeholder 4"/>
          <p:cNvSpPr>
            <a:spLocks noGrp="1"/>
          </p:cNvSpPr>
          <p:nvPr>
            <p:ph type="ftr" sz="quarter" idx="3"/>
          </p:nvPr>
        </p:nvSpPr>
        <p:spPr>
          <a:xfrm>
            <a:off x="3365500" y="11323723"/>
            <a:ext cx="3429000" cy="650463"/>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11323723"/>
            <a:ext cx="2286000" cy="650463"/>
          </a:xfrm>
          <a:prstGeom prst="rect">
            <a:avLst/>
          </a:prstGeom>
        </p:spPr>
        <p:txBody>
          <a:bodyPr vert="horz" lIns="91440" tIns="45720" rIns="91440" bIns="45720" rtlCol="0" anchor="ctr"/>
          <a:lstStyle>
            <a:lvl1pPr algn="r">
              <a:defRPr sz="1000">
                <a:solidFill>
                  <a:schemeClr val="tx1">
                    <a:tint val="75000"/>
                  </a:schemeClr>
                </a:solidFill>
              </a:defRPr>
            </a:lvl1pPr>
          </a:lstStyle>
          <a:p>
            <a:fld id="{7A9ACA32-89E7-4FF0-BD90-DC1D4AFD9808}" type="slidenum">
              <a:rPr lang="en-US" smtClean="0"/>
              <a:t>‹#›</a:t>
            </a:fld>
            <a:endParaRPr lang="en-US"/>
          </a:p>
        </p:txBody>
      </p:sp>
    </p:spTree>
    <p:extLst>
      <p:ext uri="{BB962C8B-B14F-4D97-AF65-F5344CB8AC3E}">
        <p14:creationId xmlns:p14="http://schemas.microsoft.com/office/powerpoint/2010/main" val="18231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88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7500" y="596900"/>
            <a:ext cx="8348472" cy="1446550"/>
          </a:xfrm>
          <a:prstGeom prst="rect">
            <a:avLst/>
          </a:prstGeom>
          <a:noFill/>
        </p:spPr>
        <p:txBody>
          <a:bodyPr vert="horz" rtlCol="0">
            <a:spAutoFit/>
          </a:bodyPr>
          <a:lstStyle/>
          <a:p>
            <a:pPr algn="ctr"/>
            <a:r>
              <a:rPr lang="en-US" sz="4400" b="1" smtClean="0">
                <a:solidFill>
                  <a:srgbClr val="0000FF"/>
                </a:solidFill>
                <a:latin typeface="Times - 59"/>
              </a:rPr>
              <a:t>What are the Extensions?</a:t>
            </a:r>
          </a:p>
          <a:p>
            <a:pPr algn="ctr"/>
            <a:endParaRPr lang="en-US" sz="4400" b="1">
              <a:solidFill>
                <a:srgbClr val="0000FF"/>
              </a:solidFill>
              <a:latin typeface="Times - 59"/>
            </a:endParaRPr>
          </a:p>
        </p:txBody>
      </p:sp>
      <p:sp>
        <p:nvSpPr>
          <p:cNvPr id="3" name="TextBox 2"/>
          <p:cNvSpPr txBox="1"/>
          <p:nvPr/>
        </p:nvSpPr>
        <p:spPr>
          <a:xfrm>
            <a:off x="304800" y="1752600"/>
            <a:ext cx="9766427" cy="1338828"/>
          </a:xfrm>
          <a:prstGeom prst="rect">
            <a:avLst/>
          </a:prstGeom>
          <a:noFill/>
        </p:spPr>
        <p:txBody>
          <a:bodyPr vert="horz" rtlCol="0">
            <a:spAutoFit/>
          </a:bodyPr>
          <a:lstStyle/>
          <a:p>
            <a:r>
              <a:rPr lang="en-US" sz="2700" smtClean="0">
                <a:solidFill>
                  <a:srgbClr val="000000"/>
                </a:solidFill>
                <a:latin typeface="Candara - 37"/>
              </a:rPr>
              <a:t>After </a:t>
            </a:r>
            <a:r>
              <a:rPr lang="en-US" sz="2700" smtClean="0">
                <a:solidFill>
                  <a:srgbClr val="000000"/>
                </a:solidFill>
                <a:latin typeface="Arial - 37"/>
              </a:rPr>
              <a:t>“</a:t>
            </a:r>
            <a:r>
              <a:rPr lang="en-US" sz="2700" smtClean="0">
                <a:solidFill>
                  <a:srgbClr val="000000"/>
                </a:solidFill>
                <a:latin typeface="Candara - 37"/>
              </a:rPr>
              <a:t>discovering</a:t>
            </a:r>
            <a:r>
              <a:rPr lang="en-US" sz="2700" smtClean="0">
                <a:solidFill>
                  <a:srgbClr val="000000"/>
                </a:solidFill>
                <a:latin typeface="Arial - 37"/>
              </a:rPr>
              <a:t>”</a:t>
            </a:r>
            <a:r>
              <a:rPr lang="en-US" sz="2700" smtClean="0">
                <a:solidFill>
                  <a:srgbClr val="000000"/>
                </a:solidFill>
                <a:latin typeface="Candara - 37"/>
              </a:rPr>
              <a:t> classical conditioning, Pavlov spent the rest of his life expanding upon his ideas.  He came up with some </a:t>
            </a:r>
            <a:r>
              <a:rPr lang="en-US" sz="2700" smtClean="0">
                <a:solidFill>
                  <a:srgbClr val="000000"/>
                </a:solidFill>
                <a:latin typeface="Arial - 37"/>
              </a:rPr>
              <a:t>“</a:t>
            </a:r>
            <a:r>
              <a:rPr lang="en-US" sz="2700" smtClean="0">
                <a:solidFill>
                  <a:srgbClr val="000000"/>
                </a:solidFill>
                <a:latin typeface="Candara - 37"/>
              </a:rPr>
              <a:t>extensions</a:t>
            </a:r>
            <a:r>
              <a:rPr lang="en-US" sz="2700" smtClean="0">
                <a:solidFill>
                  <a:srgbClr val="000000"/>
                </a:solidFill>
                <a:latin typeface="Arial - 37"/>
              </a:rPr>
              <a:t>”</a:t>
            </a:r>
            <a:r>
              <a:rPr lang="en-US" sz="2700" smtClean="0">
                <a:solidFill>
                  <a:srgbClr val="000000"/>
                </a:solidFill>
                <a:latin typeface="Candara - 37"/>
              </a:rPr>
              <a:t> that further develop/add on to his theory.</a:t>
            </a:r>
            <a:r>
              <a:rPr lang="en-US" sz="900" smtClean="0">
                <a:solidFill>
                  <a:srgbClr val="000000"/>
                </a:solidFill>
                <a:latin typeface="Times - 12"/>
              </a:rPr>
              <a:t> </a:t>
            </a:r>
            <a:endParaRPr lang="en-US" sz="900">
              <a:solidFill>
                <a:srgbClr val="000000"/>
              </a:solidFill>
              <a:latin typeface="Times - 12"/>
            </a:endParaRPr>
          </a:p>
        </p:txBody>
      </p:sp>
      <p:sp>
        <p:nvSpPr>
          <p:cNvPr id="4" name="TextBox 3"/>
          <p:cNvSpPr txBox="1"/>
          <p:nvPr/>
        </p:nvSpPr>
        <p:spPr>
          <a:xfrm>
            <a:off x="520700" y="3924300"/>
            <a:ext cx="6405245" cy="3539430"/>
          </a:xfrm>
          <a:prstGeom prst="rect">
            <a:avLst/>
          </a:prstGeom>
          <a:noFill/>
        </p:spPr>
        <p:txBody>
          <a:bodyPr vert="horz" rtlCol="0">
            <a:spAutoFit/>
          </a:bodyPr>
          <a:lstStyle/>
          <a:p>
            <a:r>
              <a:rPr lang="en-US" sz="3200" smtClean="0">
                <a:solidFill>
                  <a:srgbClr val="000000"/>
                </a:solidFill>
                <a:latin typeface="Times - 43"/>
              </a:rPr>
              <a:t>•</a:t>
            </a:r>
            <a:r>
              <a:rPr lang="en-US" sz="3200" smtClean="0">
                <a:solidFill>
                  <a:srgbClr val="BD820D"/>
                </a:solidFill>
                <a:latin typeface="Candara - 43"/>
              </a:rPr>
              <a:t>Acquisition</a:t>
            </a:r>
          </a:p>
          <a:p>
            <a:r>
              <a:rPr lang="en-US" sz="3200" smtClean="0">
                <a:solidFill>
                  <a:srgbClr val="BD820D"/>
                </a:solidFill>
                <a:latin typeface="Candara - 43"/>
              </a:rPr>
              <a:t>•Extinction</a:t>
            </a:r>
          </a:p>
          <a:p>
            <a:r>
              <a:rPr lang="en-US" sz="3200" smtClean="0">
                <a:solidFill>
                  <a:srgbClr val="BD820D"/>
                </a:solidFill>
                <a:latin typeface="Candara - 43"/>
              </a:rPr>
              <a:t>•Spontaneous Recovery</a:t>
            </a:r>
          </a:p>
          <a:p>
            <a:r>
              <a:rPr lang="en-US" sz="3200" smtClean="0">
                <a:solidFill>
                  <a:srgbClr val="BD820D"/>
                </a:solidFill>
                <a:latin typeface="Candara - 43"/>
              </a:rPr>
              <a:t>•Generalization</a:t>
            </a:r>
          </a:p>
          <a:p>
            <a:r>
              <a:rPr lang="en-US" sz="3200" smtClean="0">
                <a:solidFill>
                  <a:srgbClr val="BD820D"/>
                </a:solidFill>
                <a:latin typeface="Candara - 43"/>
              </a:rPr>
              <a:t>•Discrimination</a:t>
            </a:r>
          </a:p>
          <a:p>
            <a:r>
              <a:rPr lang="en-US" sz="3200" smtClean="0">
                <a:solidFill>
                  <a:srgbClr val="BD820D"/>
                </a:solidFill>
                <a:latin typeface="Candara - 43"/>
              </a:rPr>
              <a:t>•Higher-Order Conditioning</a:t>
            </a:r>
          </a:p>
          <a:p>
            <a:endParaRPr lang="en-US" sz="3200">
              <a:solidFill>
                <a:srgbClr val="BD820D"/>
              </a:solidFill>
              <a:latin typeface="Candara - 43"/>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6540500" y="4178300"/>
            <a:ext cx="3031236" cy="3195701"/>
          </a:xfrm>
          <a:prstGeom prst="rect">
            <a:avLst/>
          </a:prstGeom>
          <a:solidFill>
            <a:scrgbClr r="0" g="0" b="0">
              <a:alpha val="0"/>
            </a:scrgbClr>
          </a:solidFill>
        </p:spPr>
      </p:pic>
    </p:spTree>
    <p:extLst>
      <p:ext uri="{BB962C8B-B14F-4D97-AF65-F5344CB8AC3E}">
        <p14:creationId xmlns:p14="http://schemas.microsoft.com/office/powerpoint/2010/main" val="190614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574800" y="254000"/>
            <a:ext cx="3829304" cy="769441"/>
          </a:xfrm>
          <a:prstGeom prst="rect">
            <a:avLst/>
          </a:prstGeom>
          <a:noFill/>
        </p:spPr>
        <p:txBody>
          <a:bodyPr vert="horz" rtlCol="0">
            <a:spAutoFit/>
          </a:bodyPr>
          <a:lstStyle/>
          <a:p>
            <a:r>
              <a:rPr lang="en-US" sz="4400" b="1" smtClean="0">
                <a:solidFill>
                  <a:srgbClr val="0000FF"/>
                </a:solidFill>
                <a:latin typeface="Times - 59"/>
              </a:rPr>
              <a:t>Acquisition</a:t>
            </a:r>
            <a:r>
              <a:rPr lang="en-US" sz="900" smtClean="0">
                <a:solidFill>
                  <a:srgbClr val="000000"/>
                </a:solidFill>
                <a:latin typeface="Times - 12"/>
              </a:rPr>
              <a:t> </a:t>
            </a:r>
            <a:endParaRPr lang="en-US" sz="900">
              <a:solidFill>
                <a:srgbClr val="000000"/>
              </a:solidFill>
              <a:latin typeface="Times - 12"/>
            </a:endParaRPr>
          </a:p>
        </p:txBody>
      </p:sp>
      <p:sp>
        <p:nvSpPr>
          <p:cNvPr id="3" name="TextBox 2"/>
          <p:cNvSpPr txBox="1"/>
          <p:nvPr/>
        </p:nvSpPr>
        <p:spPr>
          <a:xfrm>
            <a:off x="355600" y="1346200"/>
            <a:ext cx="8122031" cy="4278094"/>
          </a:xfrm>
          <a:prstGeom prst="rect">
            <a:avLst/>
          </a:prstGeom>
          <a:noFill/>
        </p:spPr>
        <p:txBody>
          <a:bodyPr vert="horz" rtlCol="0">
            <a:spAutoFit/>
          </a:bodyPr>
          <a:lstStyle/>
          <a:p>
            <a:r>
              <a:rPr lang="en-US" sz="3200" smtClean="0">
                <a:solidFill>
                  <a:srgbClr val="000000"/>
                </a:solidFill>
                <a:latin typeface="Times - 43"/>
              </a:rPr>
              <a:t>•</a:t>
            </a:r>
            <a:r>
              <a:rPr lang="en-US" sz="3200" smtClean="0">
                <a:solidFill>
                  <a:srgbClr val="000000"/>
                </a:solidFill>
                <a:latin typeface="Candara - 43"/>
              </a:rPr>
              <a:t>The </a:t>
            </a:r>
            <a:r>
              <a:rPr lang="en-US" sz="3200" b="1" u="sng" smtClean="0">
                <a:solidFill>
                  <a:srgbClr val="0000FF"/>
                </a:solidFill>
                <a:latin typeface="Candara - 43"/>
              </a:rPr>
              <a:t>preliminary</a:t>
            </a:r>
            <a:r>
              <a:rPr lang="en-US" sz="3200" smtClean="0">
                <a:solidFill>
                  <a:srgbClr val="000000"/>
                </a:solidFill>
                <a:latin typeface="Candara - 43"/>
              </a:rPr>
              <a:t> stage of learning.</a:t>
            </a:r>
          </a:p>
          <a:p>
            <a:r>
              <a:rPr lang="en-US" sz="3200" smtClean="0">
                <a:solidFill>
                  <a:srgbClr val="000000"/>
                </a:solidFill>
                <a:latin typeface="Candara - 43"/>
              </a:rPr>
              <a:t>•This is when the organism </a:t>
            </a:r>
            <a:r>
              <a:rPr lang="en-US" sz="3200" b="1" u="sng" smtClean="0">
                <a:solidFill>
                  <a:srgbClr val="0000FF"/>
                </a:solidFill>
                <a:latin typeface="Candara - 43"/>
              </a:rPr>
              <a:t>first </a:t>
            </a:r>
          </a:p>
          <a:p>
            <a:r>
              <a:rPr lang="en-US" sz="3200" b="1" u="sng" smtClean="0">
                <a:solidFill>
                  <a:srgbClr val="0000FF"/>
                </a:solidFill>
                <a:latin typeface="Candara - 43"/>
              </a:rPr>
              <a:t>connects</a:t>
            </a:r>
            <a:r>
              <a:rPr lang="en-US" sz="3200" smtClean="0">
                <a:solidFill>
                  <a:srgbClr val="0000FF"/>
                </a:solidFill>
                <a:latin typeface="Candara - 43"/>
              </a:rPr>
              <a:t> </a:t>
            </a:r>
            <a:r>
              <a:rPr lang="en-US" sz="3200" smtClean="0">
                <a:solidFill>
                  <a:srgbClr val="000000"/>
                </a:solidFill>
                <a:latin typeface="Candara - 43"/>
              </a:rPr>
              <a:t>the events together </a:t>
            </a:r>
          </a:p>
          <a:p>
            <a:r>
              <a:rPr lang="en-US" sz="3200" smtClean="0">
                <a:solidFill>
                  <a:srgbClr val="000000"/>
                </a:solidFill>
                <a:latin typeface="Candara - 43"/>
              </a:rPr>
              <a:t>in its mind (it goes from </a:t>
            </a:r>
          </a:p>
          <a:p>
            <a:r>
              <a:rPr lang="en-US" sz="3200" smtClean="0">
                <a:solidFill>
                  <a:srgbClr val="000000"/>
                </a:solidFill>
                <a:latin typeface="Candara - 43"/>
              </a:rPr>
              <a:t>unconditioned to conditioned)</a:t>
            </a:r>
          </a:p>
          <a:p>
            <a:r>
              <a:rPr lang="en-US" sz="3200" smtClean="0">
                <a:solidFill>
                  <a:srgbClr val="000000"/>
                </a:solidFill>
                <a:latin typeface="Candara - 43"/>
              </a:rPr>
              <a:t>–</a:t>
            </a:r>
            <a:r>
              <a:rPr lang="en-US" sz="2000" i="1" smtClean="0">
                <a:solidFill>
                  <a:srgbClr val="323399"/>
                </a:solidFill>
                <a:latin typeface="Candara - 27"/>
              </a:rPr>
              <a:t>When Pavlov</a:t>
            </a:r>
            <a:r>
              <a:rPr lang="en-US" sz="2000" i="1" smtClean="0">
                <a:solidFill>
                  <a:srgbClr val="323399"/>
                </a:solidFill>
                <a:latin typeface="Arial - 27"/>
              </a:rPr>
              <a:t>’</a:t>
            </a:r>
            <a:r>
              <a:rPr lang="en-US" sz="2000" i="1" smtClean="0">
                <a:solidFill>
                  <a:srgbClr val="323399"/>
                </a:solidFill>
                <a:latin typeface="Candara - 27"/>
              </a:rPr>
              <a:t>s dog figured out that a bell meant </a:t>
            </a:r>
          </a:p>
          <a:p>
            <a:r>
              <a:rPr lang="en-US" sz="2000" i="1" smtClean="0">
                <a:solidFill>
                  <a:srgbClr val="323399"/>
                </a:solidFill>
                <a:latin typeface="Candara - 27"/>
              </a:rPr>
              <a:t>food was coming</a:t>
            </a:r>
          </a:p>
          <a:p>
            <a:r>
              <a:rPr lang="en-US" sz="2000" i="1" smtClean="0">
                <a:solidFill>
                  <a:srgbClr val="323399"/>
                </a:solidFill>
                <a:latin typeface="Candara - 27"/>
              </a:rPr>
              <a:t>–When you watch Jaws and associate the theme </a:t>
            </a:r>
          </a:p>
          <a:p>
            <a:r>
              <a:rPr lang="en-US" sz="2000" i="1" smtClean="0">
                <a:solidFill>
                  <a:srgbClr val="323399"/>
                </a:solidFill>
                <a:latin typeface="Candara - 27"/>
              </a:rPr>
              <a:t>song with a shark attack</a:t>
            </a:r>
          </a:p>
          <a:p>
            <a:endParaRPr lang="en-US" sz="2000" i="1">
              <a:solidFill>
                <a:srgbClr val="323399"/>
              </a:solidFill>
              <a:latin typeface="Candara - 27"/>
            </a:endParaRPr>
          </a:p>
        </p:txBody>
      </p:sp>
      <p:sp>
        <p:nvSpPr>
          <p:cNvPr id="4" name="TextBox 3"/>
          <p:cNvSpPr txBox="1"/>
          <p:nvPr/>
        </p:nvSpPr>
        <p:spPr>
          <a:xfrm>
            <a:off x="4419600" y="6578600"/>
            <a:ext cx="5312918" cy="830997"/>
          </a:xfrm>
          <a:prstGeom prst="rect">
            <a:avLst/>
          </a:prstGeom>
          <a:noFill/>
        </p:spPr>
        <p:txBody>
          <a:bodyPr vert="horz" rtlCol="0">
            <a:spAutoFit/>
          </a:bodyPr>
          <a:lstStyle/>
          <a:p>
            <a:r>
              <a:rPr lang="en-US" sz="1200" smtClean="0">
                <a:solidFill>
                  <a:srgbClr val="000000"/>
                </a:solidFill>
                <a:latin typeface="Times - 17"/>
              </a:rPr>
              <a:t>•</a:t>
            </a:r>
            <a:r>
              <a:rPr lang="en-US" sz="1200" b="1" smtClean="0">
                <a:solidFill>
                  <a:srgbClr val="323399"/>
                </a:solidFill>
                <a:latin typeface="Candara - 17"/>
              </a:rPr>
              <a:t>TIMING MATTERS</a:t>
            </a:r>
            <a:r>
              <a:rPr lang="en-US" sz="1200" smtClean="0">
                <a:solidFill>
                  <a:srgbClr val="000000"/>
                </a:solidFill>
                <a:latin typeface="Candara - 17"/>
              </a:rPr>
              <a:t>!  The CS should </a:t>
            </a:r>
            <a:r>
              <a:rPr lang="en-US" sz="1200" b="1" u="sng" smtClean="0">
                <a:solidFill>
                  <a:srgbClr val="000000"/>
                </a:solidFill>
                <a:latin typeface="Candara - 17"/>
              </a:rPr>
              <a:t>come before</a:t>
            </a:r>
            <a:r>
              <a:rPr lang="en-US" sz="1200" smtClean="0">
                <a:solidFill>
                  <a:srgbClr val="000000"/>
                </a:solidFill>
                <a:latin typeface="Candara - 17"/>
              </a:rPr>
              <a:t> the UCS</a:t>
            </a:r>
          </a:p>
          <a:p>
            <a:r>
              <a:rPr lang="en-US" sz="1200" smtClean="0">
                <a:solidFill>
                  <a:srgbClr val="000000"/>
                </a:solidFill>
                <a:latin typeface="Candara - 17"/>
              </a:rPr>
              <a:t>•They should be very close together in timing.</a:t>
            </a:r>
          </a:p>
          <a:p>
            <a:r>
              <a:rPr lang="en-US" sz="1200" smtClean="0">
                <a:solidFill>
                  <a:srgbClr val="000000"/>
                </a:solidFill>
                <a:latin typeface="Candara - 17"/>
              </a:rPr>
              <a:t>•Why????</a:t>
            </a:r>
          </a:p>
          <a:p>
            <a:endParaRPr lang="en-US" sz="1200">
              <a:solidFill>
                <a:srgbClr val="000000"/>
              </a:solidFill>
              <a:latin typeface="Candara - 17"/>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7581900" y="4864100"/>
            <a:ext cx="2106295" cy="1250442"/>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520700" y="6426200"/>
            <a:ext cx="3657600" cy="1905000"/>
          </a:xfrm>
          <a:prstGeom prst="rect">
            <a:avLst/>
          </a:prstGeom>
          <a:solidFill>
            <a:scrgbClr r="0" g="0" b="0">
              <a:alpha val="0"/>
            </a:scrgbClr>
          </a:solidFill>
        </p:spPr>
      </p:pic>
    </p:spTree>
    <p:extLst>
      <p:ext uri="{BB962C8B-B14F-4D97-AF65-F5344CB8AC3E}">
        <p14:creationId xmlns:p14="http://schemas.microsoft.com/office/powerpoint/2010/main" val="104721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22500" y="203200"/>
            <a:ext cx="4994910" cy="769441"/>
          </a:xfrm>
          <a:prstGeom prst="rect">
            <a:avLst/>
          </a:prstGeom>
          <a:noFill/>
        </p:spPr>
        <p:txBody>
          <a:bodyPr vert="horz" rtlCol="0">
            <a:spAutoFit/>
          </a:bodyPr>
          <a:lstStyle/>
          <a:p>
            <a:r>
              <a:rPr lang="en-US" sz="4400" b="1" smtClean="0">
                <a:solidFill>
                  <a:srgbClr val="0000FF"/>
                </a:solidFill>
                <a:latin typeface="Times - 59"/>
              </a:rPr>
              <a:t>EXTINCTION</a:t>
            </a:r>
            <a:r>
              <a:rPr lang="en-US" sz="900" smtClean="0">
                <a:solidFill>
                  <a:srgbClr val="0000FF"/>
                </a:solidFill>
                <a:latin typeface="Times - 12"/>
              </a:rPr>
              <a:t> </a:t>
            </a:r>
            <a:endParaRPr lang="en-US" sz="900">
              <a:solidFill>
                <a:srgbClr val="0000FF"/>
              </a:solidFill>
              <a:latin typeface="Times - 12"/>
            </a:endParaRPr>
          </a:p>
        </p:txBody>
      </p:sp>
      <p:sp>
        <p:nvSpPr>
          <p:cNvPr id="3" name="TextBox 2"/>
          <p:cNvSpPr txBox="1"/>
          <p:nvPr/>
        </p:nvSpPr>
        <p:spPr>
          <a:xfrm>
            <a:off x="406400" y="1003300"/>
            <a:ext cx="8178038" cy="4093428"/>
          </a:xfrm>
          <a:prstGeom prst="rect">
            <a:avLst/>
          </a:prstGeom>
          <a:noFill/>
        </p:spPr>
        <p:txBody>
          <a:bodyPr vert="horz" rtlCol="0">
            <a:spAutoFit/>
          </a:bodyPr>
          <a:lstStyle/>
          <a:p>
            <a:r>
              <a:rPr lang="en-US" sz="3200" smtClean="0">
                <a:solidFill>
                  <a:srgbClr val="000000"/>
                </a:solidFill>
                <a:latin typeface="Times - 43"/>
              </a:rPr>
              <a:t>•</a:t>
            </a:r>
            <a:r>
              <a:rPr lang="en-US" sz="3200" smtClean="0">
                <a:solidFill>
                  <a:srgbClr val="000000"/>
                </a:solidFill>
                <a:latin typeface="Candara - 43"/>
              </a:rPr>
              <a:t>The </a:t>
            </a:r>
            <a:r>
              <a:rPr lang="en-US" sz="3200" b="1" u="sng" smtClean="0">
                <a:solidFill>
                  <a:srgbClr val="0000FF"/>
                </a:solidFill>
                <a:latin typeface="Candara - 43"/>
              </a:rPr>
              <a:t>withdrawing</a:t>
            </a:r>
            <a:r>
              <a:rPr lang="en-US" sz="3200" smtClean="0">
                <a:solidFill>
                  <a:srgbClr val="000000"/>
                </a:solidFill>
                <a:latin typeface="Candara - 43"/>
              </a:rPr>
              <a:t> of a conditioned</a:t>
            </a:r>
          </a:p>
          <a:p>
            <a:r>
              <a:rPr lang="en-US" sz="3200" smtClean="0">
                <a:solidFill>
                  <a:srgbClr val="000000"/>
                </a:solidFill>
                <a:latin typeface="Candara - 43"/>
              </a:rPr>
              <a:t>response.</a:t>
            </a:r>
          </a:p>
          <a:p>
            <a:r>
              <a:rPr lang="en-US" sz="3200" smtClean="0">
                <a:solidFill>
                  <a:srgbClr val="000000"/>
                </a:solidFill>
                <a:latin typeface="Candara - 43"/>
              </a:rPr>
              <a:t>•Occurs when you stop pairing</a:t>
            </a:r>
          </a:p>
          <a:p>
            <a:r>
              <a:rPr lang="en-US" sz="3200" smtClean="0">
                <a:solidFill>
                  <a:srgbClr val="000000"/>
                </a:solidFill>
                <a:latin typeface="Candara - 43"/>
              </a:rPr>
              <a:t>the US &amp; NS/CS and time passes</a:t>
            </a:r>
          </a:p>
          <a:p>
            <a:r>
              <a:rPr lang="en-US" sz="3200" smtClean="0">
                <a:solidFill>
                  <a:srgbClr val="000000"/>
                </a:solidFill>
                <a:latin typeface="Candara - 43"/>
              </a:rPr>
              <a:t>–</a:t>
            </a:r>
            <a:r>
              <a:rPr lang="en-US" sz="2000" i="1" smtClean="0">
                <a:solidFill>
                  <a:srgbClr val="006600"/>
                </a:solidFill>
                <a:latin typeface="Candara - 27"/>
              </a:rPr>
              <a:t>Eventually Pavlov</a:t>
            </a:r>
            <a:r>
              <a:rPr lang="en-US" sz="2000" i="1" smtClean="0">
                <a:solidFill>
                  <a:srgbClr val="006600"/>
                </a:solidFill>
                <a:latin typeface="Arial - 27"/>
              </a:rPr>
              <a:t>’</a:t>
            </a:r>
            <a:r>
              <a:rPr lang="en-US" sz="2000" i="1" smtClean="0">
                <a:solidFill>
                  <a:srgbClr val="006600"/>
                </a:solidFill>
                <a:latin typeface="Candara - 27"/>
              </a:rPr>
              <a:t>s dog will stop salivating to</a:t>
            </a:r>
          </a:p>
          <a:p>
            <a:r>
              <a:rPr lang="en-US" sz="2000" i="1" smtClean="0">
                <a:solidFill>
                  <a:srgbClr val="006600"/>
                </a:solidFill>
                <a:latin typeface="Candara - 27"/>
              </a:rPr>
              <a:t>the sound of the bell</a:t>
            </a:r>
          </a:p>
          <a:p>
            <a:r>
              <a:rPr lang="en-US" sz="2000" i="1" smtClean="0">
                <a:solidFill>
                  <a:srgbClr val="006600"/>
                </a:solidFill>
                <a:latin typeface="Candara - 27"/>
              </a:rPr>
              <a:t>–If you watch Jaws enough times with the sound</a:t>
            </a:r>
          </a:p>
          <a:p>
            <a:r>
              <a:rPr lang="en-US" sz="2000" i="1" smtClean="0">
                <a:solidFill>
                  <a:srgbClr val="006600"/>
                </a:solidFill>
                <a:latin typeface="Candara - 27"/>
              </a:rPr>
              <a:t>muted, eventually just hearing the </a:t>
            </a:r>
            <a:r>
              <a:rPr lang="en-US" sz="2000" i="1" smtClean="0">
                <a:solidFill>
                  <a:srgbClr val="006600"/>
                </a:solidFill>
                <a:latin typeface="Arial - 27"/>
              </a:rPr>
              <a:t>“</a:t>
            </a:r>
            <a:r>
              <a:rPr lang="en-US" sz="2000" i="1" smtClean="0">
                <a:solidFill>
                  <a:srgbClr val="006600"/>
                </a:solidFill>
                <a:latin typeface="Candara - 27"/>
              </a:rPr>
              <a:t>theme song</a:t>
            </a:r>
            <a:r>
              <a:rPr lang="en-US" sz="2000" i="1" smtClean="0">
                <a:solidFill>
                  <a:srgbClr val="006600"/>
                </a:solidFill>
                <a:latin typeface="Arial - 27"/>
              </a:rPr>
              <a:t>”</a:t>
            </a:r>
          </a:p>
          <a:p>
            <a:r>
              <a:rPr lang="en-US" sz="2000" i="1" smtClean="0">
                <a:solidFill>
                  <a:srgbClr val="006600"/>
                </a:solidFill>
                <a:latin typeface="Arial - 27"/>
              </a:rPr>
              <a:t>w</a:t>
            </a:r>
            <a:r>
              <a:rPr lang="en-US" sz="2000" i="1" smtClean="0">
                <a:solidFill>
                  <a:srgbClr val="006600"/>
                </a:solidFill>
                <a:latin typeface="Candara - 27"/>
              </a:rPr>
              <a:t>on</a:t>
            </a:r>
            <a:r>
              <a:rPr lang="en-US" sz="2000" i="1" smtClean="0">
                <a:solidFill>
                  <a:srgbClr val="006600"/>
                </a:solidFill>
                <a:latin typeface="Arial - 27"/>
              </a:rPr>
              <a:t>’</a:t>
            </a:r>
            <a:r>
              <a:rPr lang="en-US" sz="2000" i="1" smtClean="0">
                <a:solidFill>
                  <a:srgbClr val="006600"/>
                </a:solidFill>
                <a:latin typeface="Candara - 27"/>
              </a:rPr>
              <a:t>t produce any fear in you</a:t>
            </a:r>
          </a:p>
          <a:p>
            <a:endParaRPr lang="en-US" sz="2000" i="1">
              <a:solidFill>
                <a:srgbClr val="006600"/>
              </a:solidFill>
              <a:latin typeface="Candara - 27"/>
            </a:endParaRPr>
          </a:p>
        </p:txBody>
      </p:sp>
      <p:sp>
        <p:nvSpPr>
          <p:cNvPr id="4" name="TextBox 3"/>
          <p:cNvSpPr txBox="1"/>
          <p:nvPr/>
        </p:nvSpPr>
        <p:spPr>
          <a:xfrm>
            <a:off x="4724400" y="6045200"/>
            <a:ext cx="4405630" cy="784830"/>
          </a:xfrm>
          <a:prstGeom prst="rect">
            <a:avLst/>
          </a:prstGeom>
          <a:noFill/>
        </p:spPr>
        <p:txBody>
          <a:bodyPr vert="horz" rtlCol="0">
            <a:spAutoFit/>
          </a:bodyPr>
          <a:lstStyle/>
          <a:p>
            <a:r>
              <a:rPr lang="en-US" sz="1500" smtClean="0">
                <a:solidFill>
                  <a:srgbClr val="000000"/>
                </a:solidFill>
                <a:latin typeface="Times - 20"/>
              </a:rPr>
              <a:t>•</a:t>
            </a:r>
            <a:r>
              <a:rPr lang="en-US" sz="1500" b="1" smtClean="0">
                <a:solidFill>
                  <a:srgbClr val="007F00"/>
                </a:solidFill>
                <a:latin typeface="Candara - 20"/>
              </a:rPr>
              <a:t>Is Extinction permanent?</a:t>
            </a:r>
            <a:r>
              <a:rPr lang="en-US" sz="1500" smtClean="0">
                <a:solidFill>
                  <a:srgbClr val="007F00"/>
                </a:solidFill>
                <a:latin typeface="Candara - 20"/>
              </a:rPr>
              <a:t>!</a:t>
            </a:r>
            <a:r>
              <a:rPr lang="en-US" sz="1500" smtClean="0">
                <a:solidFill>
                  <a:srgbClr val="000000"/>
                </a:solidFill>
                <a:latin typeface="Candara - 20"/>
              </a:rPr>
              <a:t>  No, unless you</a:t>
            </a:r>
            <a:r>
              <a:rPr lang="en-US" sz="1500" smtClean="0">
                <a:solidFill>
                  <a:srgbClr val="000000"/>
                </a:solidFill>
                <a:latin typeface="Arial - 20"/>
              </a:rPr>
              <a:t>’</a:t>
            </a:r>
            <a:r>
              <a:rPr lang="en-US" sz="1500" smtClean="0">
                <a:solidFill>
                  <a:srgbClr val="000000"/>
                </a:solidFill>
                <a:latin typeface="Candara - 20"/>
              </a:rPr>
              <a:t>re a dinosaur.  I</a:t>
            </a:r>
            <a:r>
              <a:rPr lang="en-US" sz="1500" smtClean="0">
                <a:solidFill>
                  <a:srgbClr val="000000"/>
                </a:solidFill>
                <a:latin typeface="Arial - 20"/>
              </a:rPr>
              <a:t>’</a:t>
            </a:r>
            <a:r>
              <a:rPr lang="en-US" sz="1500" smtClean="0">
                <a:solidFill>
                  <a:srgbClr val="000000"/>
                </a:solidFill>
                <a:latin typeface="Candara - 20"/>
              </a:rPr>
              <a:t>ll explain why on the next slide.</a:t>
            </a:r>
          </a:p>
          <a:p>
            <a:endParaRPr lang="en-US" sz="1500">
              <a:solidFill>
                <a:srgbClr val="000000"/>
              </a:solidFill>
              <a:latin typeface="Candara - 2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7889494" y="4007485"/>
            <a:ext cx="1346200" cy="20955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7950200" y="1826641"/>
            <a:ext cx="1885315" cy="2057908"/>
          </a:xfrm>
          <a:prstGeom prst="rect">
            <a:avLst/>
          </a:prstGeom>
          <a:solidFill>
            <a:scrgbClr r="0" g="0" b="0">
              <a:alpha val="0"/>
            </a:scrgbClr>
          </a:solidFill>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584200" y="5812282"/>
            <a:ext cx="3581400" cy="2133600"/>
          </a:xfrm>
          <a:prstGeom prst="rect">
            <a:avLst/>
          </a:prstGeom>
          <a:solidFill>
            <a:scrgbClr r="0" g="0" b="0">
              <a:alpha val="0"/>
            </a:scrgbClr>
          </a:solidFill>
        </p:spPr>
      </p:pic>
    </p:spTree>
    <p:extLst>
      <p:ext uri="{BB962C8B-B14F-4D97-AF65-F5344CB8AC3E}">
        <p14:creationId xmlns:p14="http://schemas.microsoft.com/office/powerpoint/2010/main" val="163289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09700" y="254000"/>
            <a:ext cx="7429119" cy="769441"/>
          </a:xfrm>
          <a:prstGeom prst="rect">
            <a:avLst/>
          </a:prstGeom>
          <a:noFill/>
        </p:spPr>
        <p:txBody>
          <a:bodyPr vert="horz" rtlCol="0">
            <a:spAutoFit/>
          </a:bodyPr>
          <a:lstStyle/>
          <a:p>
            <a:r>
              <a:rPr lang="en-US" sz="4400" b="1" smtClean="0">
                <a:solidFill>
                  <a:srgbClr val="0000FF"/>
                </a:solidFill>
                <a:latin typeface="Times - 59"/>
              </a:rPr>
              <a:t>Spontaneous Recovery</a:t>
            </a:r>
            <a:r>
              <a:rPr lang="en-US" sz="900" smtClean="0">
                <a:solidFill>
                  <a:srgbClr val="000000"/>
                </a:solidFill>
                <a:latin typeface="Times - 12"/>
              </a:rPr>
              <a:t> </a:t>
            </a:r>
            <a:endParaRPr lang="en-US" sz="900">
              <a:solidFill>
                <a:srgbClr val="000000"/>
              </a:solidFill>
              <a:latin typeface="Times - 12"/>
            </a:endParaRPr>
          </a:p>
        </p:txBody>
      </p:sp>
      <p:sp>
        <p:nvSpPr>
          <p:cNvPr id="3" name="TextBox 2"/>
          <p:cNvSpPr txBox="1"/>
          <p:nvPr/>
        </p:nvSpPr>
        <p:spPr>
          <a:xfrm>
            <a:off x="355600" y="1333500"/>
            <a:ext cx="10083800" cy="6170920"/>
          </a:xfrm>
          <a:prstGeom prst="rect">
            <a:avLst/>
          </a:prstGeom>
          <a:noFill/>
        </p:spPr>
        <p:txBody>
          <a:bodyPr vert="horz" rtlCol="0">
            <a:spAutoFit/>
          </a:bodyPr>
          <a:lstStyle/>
          <a:p>
            <a:r>
              <a:rPr lang="en-US" sz="2700" smtClean="0">
                <a:solidFill>
                  <a:srgbClr val="000000"/>
                </a:solidFill>
                <a:latin typeface="Times - 37"/>
              </a:rPr>
              <a:t>•</a:t>
            </a:r>
            <a:r>
              <a:rPr lang="en-US" sz="2700" smtClean="0">
                <a:solidFill>
                  <a:srgbClr val="000000"/>
                </a:solidFill>
                <a:latin typeface="Candara - 37"/>
              </a:rPr>
              <a:t>The </a:t>
            </a:r>
            <a:r>
              <a:rPr lang="en-US" sz="2700" b="1" u="sng" smtClean="0">
                <a:solidFill>
                  <a:srgbClr val="0000FF"/>
                </a:solidFill>
                <a:latin typeface="Candara - 37"/>
              </a:rPr>
              <a:t>recurrence</a:t>
            </a:r>
            <a:r>
              <a:rPr lang="en-US" sz="2700" smtClean="0">
                <a:solidFill>
                  <a:srgbClr val="000000"/>
                </a:solidFill>
                <a:latin typeface="Candara - 37"/>
              </a:rPr>
              <a:t> of a conditioned response </a:t>
            </a:r>
          </a:p>
          <a:p>
            <a:r>
              <a:rPr lang="en-US" sz="2700" smtClean="0">
                <a:solidFill>
                  <a:srgbClr val="000000"/>
                </a:solidFill>
                <a:latin typeface="Candara - 37"/>
              </a:rPr>
              <a:t>after a rest period following extinction.</a:t>
            </a:r>
          </a:p>
          <a:p>
            <a:r>
              <a:rPr lang="en-US" sz="2700" smtClean="0">
                <a:solidFill>
                  <a:srgbClr val="000000"/>
                </a:solidFill>
                <a:latin typeface="Candara - 37"/>
              </a:rPr>
              <a:t>•(You have to connect the CS &amp; NS again for </a:t>
            </a:r>
          </a:p>
          <a:p>
            <a:r>
              <a:rPr lang="en-US" sz="2700" smtClean="0">
                <a:solidFill>
                  <a:srgbClr val="000000"/>
                </a:solidFill>
                <a:latin typeface="Candara - 37"/>
              </a:rPr>
              <a:t>it to re-appear)</a:t>
            </a:r>
          </a:p>
          <a:p>
            <a:r>
              <a:rPr lang="en-US" sz="2700" smtClean="0">
                <a:solidFill>
                  <a:srgbClr val="000000"/>
                </a:solidFill>
                <a:latin typeface="Candara - 37"/>
              </a:rPr>
              <a:t>–</a:t>
            </a:r>
            <a:r>
              <a:rPr lang="en-US" sz="2000" i="1" smtClean="0">
                <a:solidFill>
                  <a:srgbClr val="8C8900"/>
                </a:solidFill>
                <a:latin typeface="Candara - 27"/>
              </a:rPr>
              <a:t>If it</a:t>
            </a:r>
            <a:r>
              <a:rPr lang="en-US" sz="2000" i="1" smtClean="0">
                <a:solidFill>
                  <a:srgbClr val="8C8900"/>
                </a:solidFill>
                <a:latin typeface="Arial - 27"/>
              </a:rPr>
              <a:t>’</a:t>
            </a:r>
            <a:r>
              <a:rPr lang="en-US" sz="2000" i="1" smtClean="0">
                <a:solidFill>
                  <a:srgbClr val="8C8900"/>
                </a:solidFill>
                <a:latin typeface="Candara - 27"/>
              </a:rPr>
              <a:t>s already been conditioned previously, it won</a:t>
            </a:r>
            <a:r>
              <a:rPr lang="en-US" sz="2000" i="1" smtClean="0">
                <a:solidFill>
                  <a:srgbClr val="8C8900"/>
                </a:solidFill>
                <a:latin typeface="Arial - 27"/>
              </a:rPr>
              <a:t>’</a:t>
            </a:r>
            <a:r>
              <a:rPr lang="en-US" sz="2000" i="1" smtClean="0">
                <a:solidFill>
                  <a:srgbClr val="8C8900"/>
                </a:solidFill>
                <a:latin typeface="Candara - 27"/>
              </a:rPr>
              <a:t>t take the organism as long to learn it a second time, but it also won</a:t>
            </a:r>
            <a:r>
              <a:rPr lang="en-US" sz="2000" i="1" smtClean="0">
                <a:solidFill>
                  <a:srgbClr val="8C8900"/>
                </a:solidFill>
                <a:latin typeface="Arial - 27"/>
              </a:rPr>
              <a:t>’</a:t>
            </a:r>
            <a:r>
              <a:rPr lang="en-US" sz="2000" i="1" smtClean="0">
                <a:solidFill>
                  <a:srgbClr val="8C8900"/>
                </a:solidFill>
                <a:latin typeface="Candara - 27"/>
              </a:rPr>
              <a:t>t start out as strong of a connection</a:t>
            </a:r>
          </a:p>
          <a:p>
            <a:endParaRPr lang="en-US" sz="2000" i="1" smtClean="0">
              <a:solidFill>
                <a:srgbClr val="8C8900"/>
              </a:solidFill>
              <a:latin typeface="Candara - 27"/>
            </a:endParaRPr>
          </a:p>
          <a:p>
            <a:endParaRPr lang="en-US" sz="2000" i="1" smtClean="0">
              <a:solidFill>
                <a:srgbClr val="8C8900"/>
              </a:solidFill>
              <a:latin typeface="Candara - 27"/>
            </a:endParaRPr>
          </a:p>
          <a:p>
            <a:endParaRPr lang="en-US" sz="2000" i="1" smtClean="0">
              <a:solidFill>
                <a:srgbClr val="8C8900"/>
              </a:solidFill>
              <a:latin typeface="Candara - 27"/>
            </a:endParaRPr>
          </a:p>
          <a:p>
            <a:endParaRPr lang="en-US" sz="2000" i="1" smtClean="0">
              <a:solidFill>
                <a:srgbClr val="8C8900"/>
              </a:solidFill>
              <a:latin typeface="Candara - 27"/>
            </a:endParaRPr>
          </a:p>
          <a:p>
            <a:endParaRPr lang="en-US" sz="2000" i="1" smtClean="0">
              <a:solidFill>
                <a:srgbClr val="8C8900"/>
              </a:solidFill>
              <a:latin typeface="Candara - 27"/>
            </a:endParaRPr>
          </a:p>
          <a:p>
            <a:endParaRPr lang="en-US" sz="2000" i="1" smtClean="0">
              <a:solidFill>
                <a:srgbClr val="8C8900"/>
              </a:solidFill>
              <a:latin typeface="Candara - 27"/>
            </a:endParaRPr>
          </a:p>
          <a:p>
            <a:endParaRPr lang="en-US" sz="2000" i="1" smtClean="0">
              <a:solidFill>
                <a:srgbClr val="8C8900"/>
              </a:solidFill>
              <a:latin typeface="Candara - 27"/>
            </a:endParaRPr>
          </a:p>
          <a:p>
            <a:endParaRPr lang="en-US" sz="2000" i="1" smtClean="0">
              <a:solidFill>
                <a:srgbClr val="8C8900"/>
              </a:solidFill>
              <a:latin typeface="Candara - 27"/>
            </a:endParaRPr>
          </a:p>
          <a:p>
            <a:r>
              <a:rPr lang="en-US" sz="2000" i="1" smtClean="0">
                <a:solidFill>
                  <a:srgbClr val="8C8900"/>
                </a:solidFill>
                <a:latin typeface="Candara - 27"/>
              </a:rPr>
              <a:t>–You hear </a:t>
            </a:r>
            <a:r>
              <a:rPr lang="en-US" sz="2000" i="1" smtClean="0">
                <a:solidFill>
                  <a:srgbClr val="8C8900"/>
                </a:solidFill>
                <a:latin typeface="Arial - 27"/>
              </a:rPr>
              <a:t>“</a:t>
            </a:r>
            <a:r>
              <a:rPr lang="en-US" sz="2000" i="1" smtClean="0">
                <a:solidFill>
                  <a:srgbClr val="8C8900"/>
                </a:solidFill>
                <a:latin typeface="Candara - 27"/>
              </a:rPr>
              <a:t>Wrecking Ball</a:t>
            </a:r>
            <a:r>
              <a:rPr lang="en-US" sz="2000" i="1" smtClean="0">
                <a:solidFill>
                  <a:srgbClr val="8C8900"/>
                </a:solidFill>
                <a:latin typeface="Arial - 27"/>
              </a:rPr>
              <a:t>”</a:t>
            </a:r>
            <a:r>
              <a:rPr lang="en-US" sz="2000" i="1" smtClean="0">
                <a:solidFill>
                  <a:srgbClr val="8C8900"/>
                </a:solidFill>
                <a:latin typeface="Candara - 27"/>
              </a:rPr>
              <a:t> on the radio and love it.  Then it plays five million times over the next week.  Now you hate it.  It stops playing.  Ten years from now it randomly comes on the radio—what will your reaction be?</a:t>
            </a:r>
          </a:p>
          <a:p>
            <a:endParaRPr lang="en-US" sz="2000" i="1">
              <a:solidFill>
                <a:srgbClr val="8C8900"/>
              </a:solidFill>
              <a:latin typeface="Candara - 27"/>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6535420" y="4918202"/>
            <a:ext cx="2819400" cy="2819400"/>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0" y="5060823"/>
            <a:ext cx="6324600" cy="2933700"/>
          </a:xfrm>
          <a:prstGeom prst="rect">
            <a:avLst/>
          </a:prstGeom>
          <a:solidFill>
            <a:scrgbClr r="0" g="0" b="0">
              <a:alpha val="0"/>
            </a:scrgbClr>
          </a:solidFill>
        </p:spPr>
      </p:pic>
    </p:spTree>
    <p:extLst>
      <p:ext uri="{BB962C8B-B14F-4D97-AF65-F5344CB8AC3E}">
        <p14:creationId xmlns:p14="http://schemas.microsoft.com/office/powerpoint/2010/main" val="9385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200400" y="228600"/>
            <a:ext cx="4327525" cy="646331"/>
          </a:xfrm>
          <a:prstGeom prst="rect">
            <a:avLst/>
          </a:prstGeom>
          <a:noFill/>
        </p:spPr>
        <p:txBody>
          <a:bodyPr vert="horz" rtlCol="0">
            <a:spAutoFit/>
          </a:bodyPr>
          <a:lstStyle/>
          <a:p>
            <a:r>
              <a:rPr lang="en-US" sz="3600" b="1" smtClean="0">
                <a:solidFill>
                  <a:srgbClr val="0000FF"/>
                </a:solidFill>
                <a:latin typeface="Arial - 48"/>
              </a:rPr>
              <a:t>Generalization</a:t>
            </a:r>
            <a:endParaRPr lang="en-US" sz="3600" b="1">
              <a:solidFill>
                <a:srgbClr val="0000FF"/>
              </a:solidFill>
              <a:latin typeface="Arial - 48"/>
            </a:endParaRPr>
          </a:p>
        </p:txBody>
      </p:sp>
      <p:sp>
        <p:nvSpPr>
          <p:cNvPr id="3" name="TextBox 2"/>
          <p:cNvSpPr txBox="1"/>
          <p:nvPr/>
        </p:nvSpPr>
        <p:spPr>
          <a:xfrm>
            <a:off x="266700" y="952500"/>
            <a:ext cx="9749663" cy="2169825"/>
          </a:xfrm>
          <a:prstGeom prst="rect">
            <a:avLst/>
          </a:prstGeom>
          <a:noFill/>
        </p:spPr>
        <p:txBody>
          <a:bodyPr vert="horz" rtlCol="0">
            <a:spAutoFit/>
          </a:bodyPr>
          <a:lstStyle/>
          <a:p>
            <a:r>
              <a:rPr lang="en-US" sz="2700" u="sng" smtClean="0">
                <a:solidFill>
                  <a:srgbClr val="0000FF"/>
                </a:solidFill>
                <a:latin typeface="Arial - 36"/>
              </a:rPr>
              <a:t>Generalization</a:t>
            </a:r>
            <a:r>
              <a:rPr lang="en-US" sz="2700" smtClean="0">
                <a:solidFill>
                  <a:srgbClr val="000000"/>
                </a:solidFill>
                <a:latin typeface="Arial - 36"/>
              </a:rPr>
              <a:t> is a process in which we make the same response (a high five, for example) to two similar stimuli (a touchdown in football and a volleyball kill). </a:t>
            </a:r>
            <a:r>
              <a:rPr lang="en-US" sz="2700" u="sng" smtClean="0">
                <a:solidFill>
                  <a:srgbClr val="0000FF"/>
                </a:solidFill>
                <a:latin typeface="Arial - 36"/>
              </a:rPr>
              <a:t>Discrimination</a:t>
            </a:r>
            <a:r>
              <a:rPr lang="en-US" sz="2700" smtClean="0">
                <a:solidFill>
                  <a:srgbClr val="000000"/>
                </a:solidFill>
                <a:latin typeface="Arial - 36"/>
              </a:rPr>
              <a:t> is a process in which we make different responses to two stimuli (high five for winning a state championship, tears for losing).</a:t>
            </a:r>
            <a:endParaRPr lang="en-US" sz="2700">
              <a:solidFill>
                <a:srgbClr val="000000"/>
              </a:solidFill>
              <a:latin typeface="Arial - 36"/>
            </a:endParaRPr>
          </a:p>
        </p:txBody>
      </p:sp>
      <p:sp>
        <p:nvSpPr>
          <p:cNvPr id="4" name="TextBox 3"/>
          <p:cNvSpPr txBox="1"/>
          <p:nvPr/>
        </p:nvSpPr>
        <p:spPr>
          <a:xfrm>
            <a:off x="266700" y="7823200"/>
            <a:ext cx="9957308" cy="2492990"/>
          </a:xfrm>
          <a:prstGeom prst="rect">
            <a:avLst/>
          </a:prstGeom>
          <a:noFill/>
        </p:spPr>
        <p:txBody>
          <a:bodyPr vert="horz" rtlCol="0">
            <a:spAutoFit/>
          </a:bodyPr>
          <a:lstStyle/>
          <a:p>
            <a:r>
              <a:rPr lang="en-US" sz="3200" smtClean="0">
                <a:solidFill>
                  <a:srgbClr val="000000"/>
                </a:solidFill>
                <a:latin typeface="Times - 43"/>
              </a:rPr>
              <a:t>•</a:t>
            </a:r>
            <a:r>
              <a:rPr lang="en-US" sz="3200" smtClean="0">
                <a:solidFill>
                  <a:srgbClr val="000000"/>
                </a:solidFill>
                <a:latin typeface="Candara - 43"/>
              </a:rPr>
              <a:t>When stimuli similar to the neutral stimulus </a:t>
            </a:r>
            <a:r>
              <a:rPr lang="en-US" sz="3200" b="1" u="sng" smtClean="0">
                <a:solidFill>
                  <a:srgbClr val="0000FF"/>
                </a:solidFill>
                <a:latin typeface="Candara - 43"/>
              </a:rPr>
              <a:t>bring forth similar responses</a:t>
            </a:r>
            <a:r>
              <a:rPr lang="en-US" sz="3200" smtClean="0">
                <a:solidFill>
                  <a:srgbClr val="0000FF"/>
                </a:solidFill>
                <a:latin typeface="Candara - 43"/>
              </a:rPr>
              <a:t> </a:t>
            </a:r>
            <a:r>
              <a:rPr lang="en-US" sz="3200" smtClean="0">
                <a:solidFill>
                  <a:srgbClr val="000000"/>
                </a:solidFill>
                <a:latin typeface="Candara - 43"/>
              </a:rPr>
              <a:t>as the neutral stimulus</a:t>
            </a:r>
          </a:p>
          <a:p>
            <a:r>
              <a:rPr lang="en-US" sz="3200" smtClean="0">
                <a:solidFill>
                  <a:srgbClr val="000000"/>
                </a:solidFill>
                <a:latin typeface="Candara - 43"/>
              </a:rPr>
              <a:t>–</a:t>
            </a:r>
            <a:r>
              <a:rPr lang="en-US" sz="2000" i="1" smtClean="0">
                <a:solidFill>
                  <a:srgbClr val="FE2500"/>
                </a:solidFill>
                <a:latin typeface="Candara - 27"/>
              </a:rPr>
              <a:t>Usually happens to </a:t>
            </a:r>
            <a:r>
              <a:rPr lang="en-US" sz="2000" i="1" smtClean="0">
                <a:solidFill>
                  <a:srgbClr val="FE2500"/>
                </a:solidFill>
                <a:latin typeface="Arial - 27"/>
              </a:rPr>
              <a:t>“</a:t>
            </a:r>
            <a:r>
              <a:rPr lang="en-US" sz="2000" i="1" smtClean="0">
                <a:solidFill>
                  <a:srgbClr val="FE2500"/>
                </a:solidFill>
                <a:latin typeface="Candara - 27"/>
              </a:rPr>
              <a:t>less intelligent</a:t>
            </a:r>
            <a:r>
              <a:rPr lang="en-US" sz="2000" i="1" smtClean="0">
                <a:solidFill>
                  <a:srgbClr val="FE2500"/>
                </a:solidFill>
                <a:latin typeface="Arial - 27"/>
              </a:rPr>
              <a:t>”</a:t>
            </a:r>
            <a:r>
              <a:rPr lang="en-US" sz="2000" i="1" smtClean="0">
                <a:solidFill>
                  <a:srgbClr val="FE2500"/>
                </a:solidFill>
                <a:latin typeface="Candara - 27"/>
              </a:rPr>
              <a:t> animals</a:t>
            </a:r>
          </a:p>
          <a:p>
            <a:r>
              <a:rPr lang="en-US" sz="2000" i="1" smtClean="0">
                <a:solidFill>
                  <a:srgbClr val="FE2500"/>
                </a:solidFill>
                <a:latin typeface="Candara - 27"/>
              </a:rPr>
              <a:t>–My cat Toothless is conditioned to come running if he hears his canned food opening.  He also comes running when I open a soda can sometimes.</a:t>
            </a:r>
          </a:p>
          <a:p>
            <a:endParaRPr lang="en-US" sz="2000" i="1">
              <a:solidFill>
                <a:srgbClr val="FE2500"/>
              </a:solidFill>
              <a:latin typeface="Candara - 27"/>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93700" y="5143500"/>
            <a:ext cx="2755900" cy="2514600"/>
          </a:xfrm>
          <a:prstGeom prst="rect">
            <a:avLst/>
          </a:prstGeom>
          <a:solidFill>
            <a:scrgbClr r="0" g="0" b="0">
              <a:alpha val="0"/>
            </a:scrgbClr>
          </a:solidFill>
        </p:spPr>
      </p:pic>
      <p:sp>
        <p:nvSpPr>
          <p:cNvPr id="6" name="TextBox 5"/>
          <p:cNvSpPr txBox="1"/>
          <p:nvPr/>
        </p:nvSpPr>
        <p:spPr>
          <a:xfrm>
            <a:off x="2438400" y="5143500"/>
            <a:ext cx="4692396" cy="646331"/>
          </a:xfrm>
          <a:prstGeom prst="rect">
            <a:avLst/>
          </a:prstGeom>
          <a:noFill/>
        </p:spPr>
        <p:txBody>
          <a:bodyPr vert="horz" rtlCol="0">
            <a:spAutoFit/>
          </a:bodyPr>
          <a:lstStyle/>
          <a:p>
            <a:pPr algn="ctr"/>
            <a:r>
              <a:rPr lang="en-US" sz="1200" b="1" i="1" smtClean="0">
                <a:solidFill>
                  <a:srgbClr val="000000"/>
                </a:solidFill>
                <a:latin typeface="Arial - 16"/>
              </a:rPr>
              <a:t>“Yay! I love when Ms. Mitton feeds me canned food! </a:t>
            </a:r>
          </a:p>
          <a:p>
            <a:pPr algn="ctr"/>
            <a:r>
              <a:rPr lang="fr-FR" sz="1200" b="1" i="1" smtClean="0">
                <a:solidFill>
                  <a:srgbClr val="000000"/>
                </a:solidFill>
                <a:latin typeface="Arial - 16"/>
              </a:rPr>
              <a:t>NOM NOM NOM NOM NOM NOM NOM NOM”</a:t>
            </a:r>
          </a:p>
          <a:p>
            <a:pPr algn="ctr"/>
            <a:endParaRPr lang="en-US" sz="1200" b="1" i="1">
              <a:solidFill>
                <a:srgbClr val="000000"/>
              </a:solidFill>
              <a:latin typeface="Arial - 16"/>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7327900" y="5080000"/>
            <a:ext cx="2514600" cy="2730500"/>
          </a:xfrm>
          <a:prstGeom prst="rect">
            <a:avLst/>
          </a:prstGeom>
          <a:solidFill>
            <a:scrgbClr r="0" g="0" b="0">
              <a:alpha val="0"/>
            </a:scrgbClr>
          </a:solidFill>
        </p:spPr>
      </p:pic>
    </p:spTree>
    <p:extLst>
      <p:ext uri="{BB962C8B-B14F-4D97-AF65-F5344CB8AC3E}">
        <p14:creationId xmlns:p14="http://schemas.microsoft.com/office/powerpoint/2010/main" val="156494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89200" y="304800"/>
            <a:ext cx="4952111" cy="769441"/>
          </a:xfrm>
          <a:prstGeom prst="rect">
            <a:avLst/>
          </a:prstGeom>
          <a:noFill/>
        </p:spPr>
        <p:txBody>
          <a:bodyPr vert="horz" rtlCol="0">
            <a:spAutoFit/>
          </a:bodyPr>
          <a:lstStyle/>
          <a:p>
            <a:r>
              <a:rPr lang="en-US" sz="4400" b="1" smtClean="0">
                <a:solidFill>
                  <a:srgbClr val="0000FF"/>
                </a:solidFill>
                <a:latin typeface="Times - 59"/>
              </a:rPr>
              <a:t>Discrimination</a:t>
            </a:r>
            <a:r>
              <a:rPr lang="en-US" sz="900" smtClean="0">
                <a:solidFill>
                  <a:srgbClr val="000000"/>
                </a:solidFill>
                <a:latin typeface="Times - 12"/>
              </a:rPr>
              <a:t> </a:t>
            </a:r>
            <a:endParaRPr lang="en-US" sz="900">
              <a:solidFill>
                <a:srgbClr val="000000"/>
              </a:solidFill>
              <a:latin typeface="Times - 12"/>
            </a:endParaRPr>
          </a:p>
        </p:txBody>
      </p:sp>
      <p:sp>
        <p:nvSpPr>
          <p:cNvPr id="3" name="TextBox 2"/>
          <p:cNvSpPr txBox="1"/>
          <p:nvPr/>
        </p:nvSpPr>
        <p:spPr>
          <a:xfrm>
            <a:off x="495300" y="1295400"/>
            <a:ext cx="9965563" cy="3554819"/>
          </a:xfrm>
          <a:prstGeom prst="rect">
            <a:avLst/>
          </a:prstGeom>
          <a:noFill/>
        </p:spPr>
        <p:txBody>
          <a:bodyPr vert="horz" rtlCol="0">
            <a:spAutoFit/>
          </a:bodyPr>
          <a:lstStyle/>
          <a:p>
            <a:r>
              <a:rPr lang="en-US" sz="2700" smtClean="0">
                <a:solidFill>
                  <a:srgbClr val="000000"/>
                </a:solidFill>
                <a:latin typeface="Times - 37"/>
              </a:rPr>
              <a:t>•</a:t>
            </a:r>
            <a:r>
              <a:rPr lang="en-US" sz="2700" smtClean="0">
                <a:solidFill>
                  <a:srgbClr val="000000"/>
                </a:solidFill>
                <a:latin typeface="Candara - 37"/>
              </a:rPr>
              <a:t>When an organism </a:t>
            </a:r>
            <a:r>
              <a:rPr lang="en-US" sz="2700" b="1" u="sng" smtClean="0">
                <a:solidFill>
                  <a:srgbClr val="0000FF"/>
                </a:solidFill>
                <a:latin typeface="Candara - 37"/>
              </a:rPr>
              <a:t>doesn</a:t>
            </a:r>
            <a:r>
              <a:rPr lang="en-US" sz="2700" b="1" u="sng" smtClean="0">
                <a:solidFill>
                  <a:srgbClr val="0000FF"/>
                </a:solidFill>
                <a:latin typeface="Arial - 37"/>
              </a:rPr>
              <a:t>’</a:t>
            </a:r>
            <a:r>
              <a:rPr lang="en-US" sz="2700" b="1" u="sng" smtClean="0">
                <a:solidFill>
                  <a:srgbClr val="0000FF"/>
                </a:solidFill>
                <a:latin typeface="Candara - 37"/>
              </a:rPr>
              <a:t>t respond to similar stimuli</a:t>
            </a:r>
            <a:r>
              <a:rPr lang="en-US" sz="2700" smtClean="0">
                <a:solidFill>
                  <a:srgbClr val="0000FF"/>
                </a:solidFill>
                <a:latin typeface="Candara - 37"/>
              </a:rPr>
              <a:t> </a:t>
            </a:r>
            <a:r>
              <a:rPr lang="en-US" sz="2700" smtClean="0">
                <a:solidFill>
                  <a:srgbClr val="000000"/>
                </a:solidFill>
                <a:latin typeface="Candara - 37"/>
              </a:rPr>
              <a:t>as the neutral stimulus</a:t>
            </a:r>
          </a:p>
          <a:p>
            <a:r>
              <a:rPr lang="en-US" sz="2700" smtClean="0">
                <a:solidFill>
                  <a:srgbClr val="000000"/>
                </a:solidFill>
                <a:latin typeface="Candara - 37"/>
              </a:rPr>
              <a:t>•Opposite of generalization</a:t>
            </a:r>
          </a:p>
          <a:p>
            <a:r>
              <a:rPr lang="en-US" sz="2700" smtClean="0">
                <a:solidFill>
                  <a:srgbClr val="000000"/>
                </a:solidFill>
                <a:latin typeface="Candara - 37"/>
              </a:rPr>
              <a:t>•Don</a:t>
            </a:r>
            <a:r>
              <a:rPr lang="en-US" sz="2700" smtClean="0">
                <a:solidFill>
                  <a:srgbClr val="000000"/>
                </a:solidFill>
                <a:latin typeface="Arial - 37"/>
              </a:rPr>
              <a:t>’</a:t>
            </a:r>
            <a:r>
              <a:rPr lang="en-US" sz="2700" smtClean="0">
                <a:solidFill>
                  <a:srgbClr val="000000"/>
                </a:solidFill>
                <a:latin typeface="Candara - 37"/>
              </a:rPr>
              <a:t>t confuse this with social psych</a:t>
            </a:r>
            <a:r>
              <a:rPr lang="en-US" sz="2700" smtClean="0">
                <a:solidFill>
                  <a:srgbClr val="000000"/>
                </a:solidFill>
                <a:latin typeface="Arial - 37"/>
              </a:rPr>
              <a:t>’</a:t>
            </a:r>
            <a:r>
              <a:rPr lang="en-US" sz="2700" smtClean="0">
                <a:solidFill>
                  <a:srgbClr val="000000"/>
                </a:solidFill>
                <a:latin typeface="Candara - 37"/>
              </a:rPr>
              <a:t>s discrimination</a:t>
            </a:r>
          </a:p>
          <a:p>
            <a:r>
              <a:rPr lang="en-US" sz="2700" smtClean="0">
                <a:solidFill>
                  <a:srgbClr val="000000"/>
                </a:solidFill>
                <a:latin typeface="Candara - 37"/>
              </a:rPr>
              <a:t>–</a:t>
            </a:r>
            <a:r>
              <a:rPr lang="en-US" i="1" smtClean="0">
                <a:solidFill>
                  <a:srgbClr val="661365"/>
                </a:solidFill>
                <a:latin typeface="Candara - 24"/>
              </a:rPr>
              <a:t>Usually happens to </a:t>
            </a:r>
            <a:r>
              <a:rPr lang="en-US" i="1" smtClean="0">
                <a:solidFill>
                  <a:srgbClr val="661365"/>
                </a:solidFill>
                <a:latin typeface="Arial - 24"/>
              </a:rPr>
              <a:t>“</a:t>
            </a:r>
            <a:r>
              <a:rPr lang="en-US" i="1" smtClean="0">
                <a:solidFill>
                  <a:srgbClr val="661365"/>
                </a:solidFill>
                <a:latin typeface="Candara - 24"/>
              </a:rPr>
              <a:t>more intelligent</a:t>
            </a:r>
            <a:r>
              <a:rPr lang="en-US" i="1" smtClean="0">
                <a:solidFill>
                  <a:srgbClr val="661365"/>
                </a:solidFill>
                <a:latin typeface="Arial - 24"/>
              </a:rPr>
              <a:t>”</a:t>
            </a:r>
            <a:r>
              <a:rPr lang="en-US" i="1" smtClean="0">
                <a:solidFill>
                  <a:srgbClr val="661365"/>
                </a:solidFill>
                <a:latin typeface="Candara - 24"/>
              </a:rPr>
              <a:t> animals; the opposite of generalization</a:t>
            </a:r>
          </a:p>
          <a:p>
            <a:r>
              <a:rPr lang="en-US" i="1" smtClean="0">
                <a:solidFill>
                  <a:srgbClr val="661365"/>
                </a:solidFill>
                <a:latin typeface="Candara - 24"/>
              </a:rPr>
              <a:t>–You</a:t>
            </a:r>
            <a:r>
              <a:rPr lang="en-US" i="1" smtClean="0">
                <a:solidFill>
                  <a:srgbClr val="661365"/>
                </a:solidFill>
                <a:latin typeface="Arial - 24"/>
              </a:rPr>
              <a:t>’</a:t>
            </a:r>
            <a:r>
              <a:rPr lang="en-US" i="1" smtClean="0">
                <a:solidFill>
                  <a:srgbClr val="661365"/>
                </a:solidFill>
                <a:latin typeface="Candara - 24"/>
              </a:rPr>
              <a:t>ve been conditioned through school to leave when the bell rings.  If I rang my own personal bell in front of the class, I doubt anyone would leave.</a:t>
            </a:r>
          </a:p>
          <a:p>
            <a:r>
              <a:rPr lang="en-US" i="1" smtClean="0">
                <a:solidFill>
                  <a:srgbClr val="661365"/>
                </a:solidFill>
                <a:latin typeface="Candara - 24"/>
              </a:rPr>
              <a:t>–If Toothless was smart instead of dumb, he wouldn</a:t>
            </a:r>
            <a:r>
              <a:rPr lang="en-US" i="1" smtClean="0">
                <a:solidFill>
                  <a:srgbClr val="661365"/>
                </a:solidFill>
                <a:latin typeface="Arial - 24"/>
              </a:rPr>
              <a:t>’</a:t>
            </a:r>
            <a:r>
              <a:rPr lang="en-US" i="1" smtClean="0">
                <a:solidFill>
                  <a:srgbClr val="661365"/>
                </a:solidFill>
                <a:latin typeface="Candara - 24"/>
              </a:rPr>
              <a:t>t get excited</a:t>
            </a:r>
          </a:p>
          <a:p>
            <a:r>
              <a:rPr lang="en-US" i="1" smtClean="0">
                <a:solidFill>
                  <a:srgbClr val="661365"/>
                </a:solidFill>
                <a:latin typeface="Candara - 24"/>
              </a:rPr>
              <a:t>when my soda can opens.</a:t>
            </a:r>
          </a:p>
          <a:p>
            <a:endParaRPr lang="en-US" i="1">
              <a:solidFill>
                <a:srgbClr val="661365"/>
              </a:solidFill>
              <a:latin typeface="Candara - 24"/>
            </a:endParaRPr>
          </a:p>
        </p:txBody>
      </p:sp>
    </p:spTree>
    <p:extLst>
      <p:ext uri="{BB962C8B-B14F-4D97-AF65-F5344CB8AC3E}">
        <p14:creationId xmlns:p14="http://schemas.microsoft.com/office/powerpoint/2010/main" val="283192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7500" y="596900"/>
            <a:ext cx="8759317" cy="769441"/>
          </a:xfrm>
          <a:prstGeom prst="rect">
            <a:avLst/>
          </a:prstGeom>
          <a:noFill/>
        </p:spPr>
        <p:txBody>
          <a:bodyPr vert="horz" rtlCol="0">
            <a:spAutoFit/>
          </a:bodyPr>
          <a:lstStyle/>
          <a:p>
            <a:r>
              <a:rPr lang="en-US" sz="4400" b="1" smtClean="0">
                <a:solidFill>
                  <a:srgbClr val="0000FF"/>
                </a:solidFill>
                <a:latin typeface="Times - 59"/>
              </a:rPr>
              <a:t>Cognitive Processes Of CC</a:t>
            </a:r>
            <a:r>
              <a:rPr lang="en-US" sz="900" smtClean="0">
                <a:solidFill>
                  <a:srgbClr val="000000"/>
                </a:solidFill>
                <a:latin typeface="Times - 12"/>
              </a:rPr>
              <a:t> </a:t>
            </a:r>
            <a:endParaRPr lang="en-US" sz="900">
              <a:solidFill>
                <a:srgbClr val="000000"/>
              </a:solidFill>
              <a:latin typeface="Times - 12"/>
            </a:endParaRPr>
          </a:p>
        </p:txBody>
      </p:sp>
      <p:sp>
        <p:nvSpPr>
          <p:cNvPr id="3" name="TextBox 2"/>
          <p:cNvSpPr txBox="1"/>
          <p:nvPr/>
        </p:nvSpPr>
        <p:spPr>
          <a:xfrm>
            <a:off x="444500" y="1511300"/>
            <a:ext cx="9976993" cy="3600986"/>
          </a:xfrm>
          <a:prstGeom prst="rect">
            <a:avLst/>
          </a:prstGeom>
          <a:noFill/>
        </p:spPr>
        <p:txBody>
          <a:bodyPr vert="horz" rtlCol="0">
            <a:spAutoFit/>
          </a:bodyPr>
          <a:lstStyle/>
          <a:p>
            <a:r>
              <a:rPr lang="en-US" sz="3200" smtClean="0">
                <a:solidFill>
                  <a:srgbClr val="000000"/>
                </a:solidFill>
                <a:latin typeface="Times - 43"/>
              </a:rPr>
              <a:t>•</a:t>
            </a:r>
            <a:r>
              <a:rPr lang="en-US" sz="3200" smtClean="0">
                <a:solidFill>
                  <a:srgbClr val="000000"/>
                </a:solidFill>
                <a:latin typeface="Candara - 43"/>
              </a:rPr>
              <a:t>Does classical conditioning work as well on humans as it does on animals?</a:t>
            </a:r>
          </a:p>
          <a:p>
            <a:r>
              <a:rPr lang="en-US" sz="3200" smtClean="0">
                <a:solidFill>
                  <a:srgbClr val="000000"/>
                </a:solidFill>
                <a:latin typeface="Candara - 43"/>
              </a:rPr>
              <a:t>•</a:t>
            </a:r>
            <a:r>
              <a:rPr lang="en-US" sz="3200" b="1" u="sng" smtClean="0">
                <a:solidFill>
                  <a:srgbClr val="009999"/>
                </a:solidFill>
                <a:latin typeface="Candara - 43"/>
              </a:rPr>
              <a:t>NO</a:t>
            </a:r>
            <a:r>
              <a:rPr lang="en-US" sz="3200" smtClean="0">
                <a:solidFill>
                  <a:srgbClr val="000000"/>
                </a:solidFill>
                <a:latin typeface="Candara - 43"/>
              </a:rPr>
              <a:t>, because of our </a:t>
            </a:r>
            <a:r>
              <a:rPr lang="en-US" sz="3200" b="1" u="sng" smtClean="0">
                <a:solidFill>
                  <a:srgbClr val="0000FF"/>
                </a:solidFill>
                <a:latin typeface="Candara - 43"/>
              </a:rPr>
              <a:t>cognition and intelligence</a:t>
            </a:r>
          </a:p>
          <a:p>
            <a:r>
              <a:rPr lang="en-US" sz="3200" b="1" u="sng" smtClean="0">
                <a:solidFill>
                  <a:srgbClr val="0000FF"/>
                </a:solidFill>
                <a:latin typeface="Candara - 43"/>
              </a:rPr>
              <a:t>–</a:t>
            </a:r>
            <a:r>
              <a:rPr lang="en-US" sz="2000" i="1" smtClean="0">
                <a:solidFill>
                  <a:srgbClr val="009999"/>
                </a:solidFill>
                <a:latin typeface="Candara - 27"/>
              </a:rPr>
              <a:t>Let</a:t>
            </a:r>
            <a:r>
              <a:rPr lang="en-US" sz="2000" i="1" smtClean="0">
                <a:solidFill>
                  <a:srgbClr val="009999"/>
                </a:solidFill>
                <a:latin typeface="Arial - 27"/>
              </a:rPr>
              <a:t>’</a:t>
            </a:r>
            <a:r>
              <a:rPr lang="en-US" sz="2000" i="1" smtClean="0">
                <a:solidFill>
                  <a:srgbClr val="009999"/>
                </a:solidFill>
                <a:latin typeface="Candara - 27"/>
              </a:rPr>
              <a:t>s say we want to </a:t>
            </a:r>
            <a:r>
              <a:rPr lang="en-US" sz="2000" i="1" smtClean="0">
                <a:solidFill>
                  <a:srgbClr val="009999"/>
                </a:solidFill>
                <a:latin typeface="Arial - 27"/>
              </a:rPr>
              <a:t>“</a:t>
            </a:r>
            <a:r>
              <a:rPr lang="en-US" sz="2000" i="1" smtClean="0">
                <a:solidFill>
                  <a:srgbClr val="009999"/>
                </a:solidFill>
                <a:latin typeface="Candara - 27"/>
              </a:rPr>
              <a:t>cure</a:t>
            </a:r>
            <a:r>
              <a:rPr lang="en-US" sz="2000" i="1" smtClean="0">
                <a:solidFill>
                  <a:srgbClr val="009999"/>
                </a:solidFill>
                <a:latin typeface="Arial - 27"/>
              </a:rPr>
              <a:t>”</a:t>
            </a:r>
            <a:r>
              <a:rPr lang="en-US" sz="2000" i="1" smtClean="0">
                <a:solidFill>
                  <a:srgbClr val="009999"/>
                </a:solidFill>
                <a:latin typeface="Candara - 27"/>
              </a:rPr>
              <a:t> an alcoholic through alcohol therapy.  We put a nausea-inducing drug in their beer.  Through classical conditioning, we hope they begin to associate the beer with feeling sick. </a:t>
            </a:r>
          </a:p>
          <a:p>
            <a:r>
              <a:rPr lang="en-US" sz="2000" i="1" smtClean="0">
                <a:solidFill>
                  <a:srgbClr val="009999"/>
                </a:solidFill>
                <a:latin typeface="Candara - 27"/>
              </a:rPr>
              <a:t>–Unfortunately, people are too smart.  Their experiences/knowledge prevent it from being effective.</a:t>
            </a:r>
          </a:p>
          <a:p>
            <a:endParaRPr lang="en-US" sz="2000" i="1">
              <a:solidFill>
                <a:srgbClr val="009999"/>
              </a:solidFill>
              <a:latin typeface="Candara - 27"/>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584200" y="7061200"/>
            <a:ext cx="8610600" cy="2501900"/>
          </a:xfrm>
          <a:prstGeom prst="rect">
            <a:avLst/>
          </a:prstGeom>
          <a:solidFill>
            <a:scrgbClr r="0" g="0" b="0">
              <a:alpha val="0"/>
            </a:scrgbClr>
          </a:solidFill>
        </p:spPr>
      </p:pic>
    </p:spTree>
    <p:extLst>
      <p:ext uri="{BB962C8B-B14F-4D97-AF65-F5344CB8AC3E}">
        <p14:creationId xmlns:p14="http://schemas.microsoft.com/office/powerpoint/2010/main" val="216667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025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Custom</PresentationFormat>
  <Paragraphs>67</Paragraphs>
  <Slides>9</Slides>
  <Notes>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9</vt:i4>
      </vt:variant>
    </vt:vector>
  </HeadingPairs>
  <TitlesOfParts>
    <vt:vector size="32" baseType="lpstr">
      <vt:lpstr>Times - 17</vt:lpstr>
      <vt:lpstr>Candara - 17</vt:lpstr>
      <vt:lpstr>Arial - 24</vt:lpstr>
      <vt:lpstr>Arial - 27</vt:lpstr>
      <vt:lpstr>Arial - 48</vt:lpstr>
      <vt:lpstr>Candara - 20</vt:lpstr>
      <vt:lpstr>Calibri Light</vt:lpstr>
      <vt:lpstr>Times - 12</vt:lpstr>
      <vt:lpstr>Candara - 37</vt:lpstr>
      <vt:lpstr>Arial - 16</vt:lpstr>
      <vt:lpstr>Calibri</vt:lpstr>
      <vt:lpstr>Arial - 36</vt:lpstr>
      <vt:lpstr>Candara - 24</vt:lpstr>
      <vt:lpstr>Times - 20</vt:lpstr>
      <vt:lpstr>Times - 43</vt:lpstr>
      <vt:lpstr>Times - 59</vt:lpstr>
      <vt:lpstr>Arial</vt:lpstr>
      <vt:lpstr>Candara - 27</vt:lpstr>
      <vt:lpstr>Arial - 20</vt:lpstr>
      <vt:lpstr>Times - 37</vt:lpstr>
      <vt:lpstr>Arial - 37</vt:lpstr>
      <vt:lpstr>Candara - 43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Anglophone South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Gopee, David (ASD-N)</dc:creator>
  <cp:lastModifiedBy>Gopee, David (ASD-N)</cp:lastModifiedBy>
  <cp:revision>1</cp:revision>
  <dcterms:created xsi:type="dcterms:W3CDTF">2017-04-19T12:23:16Z</dcterms:created>
  <dcterms:modified xsi:type="dcterms:W3CDTF">2017-04-19T12:23:17Z</dcterms:modified>
</cp:coreProperties>
</file>