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0414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Calibri Light" panose="020F0302020204030204" pitchFamily="34" charset="0"/>
      <p:regular r:id="rId10"/>
      <p: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704329"/>
            <a:ext cx="7620000" cy="3625615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5469762"/>
            <a:ext cx="7620000" cy="2514305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9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7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554449"/>
            <a:ext cx="2190750" cy="88253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554449"/>
            <a:ext cx="6445250" cy="88253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4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2596271"/>
            <a:ext cx="8763000" cy="4331934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6969187"/>
            <a:ext cx="8763000" cy="22780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772246"/>
            <a:ext cx="4318000" cy="660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772246"/>
            <a:ext cx="4318000" cy="660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5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554451"/>
            <a:ext cx="8763000" cy="20128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2552877"/>
            <a:ext cx="4298156" cy="125112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3804003"/>
            <a:ext cx="4298156" cy="5595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2552877"/>
            <a:ext cx="4319323" cy="125112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3804003"/>
            <a:ext cx="4319323" cy="5595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0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694267"/>
            <a:ext cx="3276864" cy="242993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499425"/>
            <a:ext cx="5143500" cy="7400690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124200"/>
            <a:ext cx="3276864" cy="5787967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4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694267"/>
            <a:ext cx="3276864" cy="242993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499425"/>
            <a:ext cx="5143500" cy="740069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124200"/>
            <a:ext cx="3276864" cy="5787967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6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554451"/>
            <a:ext cx="8763000" cy="2012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772246"/>
            <a:ext cx="8763000" cy="6607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9652238"/>
            <a:ext cx="2286000" cy="55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8D5C-3C5B-4834-AD17-2912C01989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9652238"/>
            <a:ext cx="3429000" cy="55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9652238"/>
            <a:ext cx="2286000" cy="55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2634-2978-4C4F-9F43-6220B1606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6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0" y="1460500"/>
            <a:ext cx="5887974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Bernard MT Condensed - 48"/>
              </a:rPr>
              <a:t>unconsciousness 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Bernard MT Condensed - 48"/>
              </a:rPr>
              <a:t>vs 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Bernard MT Condensed - 48"/>
              </a:rPr>
              <a:t>Behavior</a:t>
            </a:r>
            <a:endParaRPr lang="en-US" sz="3600">
              <a:solidFill>
                <a:srgbClr val="000000"/>
              </a:solidFill>
              <a:latin typeface="Bernard MT Condensed - 48"/>
            </a:endParaRPr>
          </a:p>
        </p:txBody>
      </p:sp>
    </p:spTree>
    <p:extLst>
      <p:ext uri="{BB962C8B-B14F-4D97-AF65-F5344CB8AC3E}">
        <p14:creationId xmlns:p14="http://schemas.microsoft.com/office/powerpoint/2010/main" val="70593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114300"/>
            <a:ext cx="6299708" cy="686003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13558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55600"/>
            <a:ext cx="986320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u="sng" smtClean="0">
                <a:solidFill>
                  <a:srgbClr val="0000FF"/>
                </a:solidFill>
                <a:latin typeface="Arial - 36"/>
              </a:rPr>
              <a:t>John Watson and the Classical Conditioning of Emotions</a:t>
            </a:r>
            <a:endParaRPr lang="en-US" sz="2700" u="sng">
              <a:solidFill>
                <a:srgbClr val="0000FF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100" y="1854200"/>
            <a:ext cx="9855073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Watson established the perspective of </a:t>
            </a:r>
            <a:r>
              <a:rPr lang="en-US" sz="2100" b="1" u="sng" smtClean="0">
                <a:solidFill>
                  <a:srgbClr val="0000FF"/>
                </a:solidFill>
                <a:latin typeface="Arial - 28"/>
              </a:rPr>
              <a:t>behaviourism,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the view that psychology should restrict its efforts to studying observable behaviours, not mental processes.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W</a:t>
            </a:r>
            <a:r>
              <a:rPr lang="en-US" sz="2100" b="1" u="sng" smtClean="0">
                <a:solidFill>
                  <a:srgbClr val="0000FF"/>
                </a:solidFill>
                <a:latin typeface="Arial - 28"/>
              </a:rPr>
              <a:t>atson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and </a:t>
            </a:r>
            <a:r>
              <a:rPr lang="en-US" sz="2100" b="1" u="sng" smtClean="0">
                <a:solidFill>
                  <a:srgbClr val="0000FF"/>
                </a:solidFill>
                <a:latin typeface="Arial - 28"/>
              </a:rPr>
              <a:t>Rayner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extended the study of classical conditioning to emotional responses. In an ethically troubling set of experiments, they </a:t>
            </a:r>
            <a:r>
              <a:rPr lang="en-US" sz="2100" b="1" u="sng" smtClean="0">
                <a:solidFill>
                  <a:srgbClr val="0000FF"/>
                </a:solidFill>
                <a:latin typeface="Arial - 28"/>
              </a:rPr>
              <a:t>conditioned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a child, Little Albert, </a:t>
            </a:r>
            <a:r>
              <a:rPr lang="en-US" sz="2100" b="1" u="sng" smtClean="0">
                <a:solidFill>
                  <a:srgbClr val="0000FF"/>
                </a:solidFill>
                <a:latin typeface="Arial - 28"/>
              </a:rPr>
              <a:t>to fear white rats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by applying the principles of classical conditioning. Watson and Rayner demonstrated that whenever you associate an emotional response with a particular stimulus, classical conditioning is probably involved.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 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417828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2700"/>
            <a:ext cx="543836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u="sng" smtClean="0">
                <a:solidFill>
                  <a:srgbClr val="0000FF"/>
                </a:solidFill>
                <a:latin typeface="Arial - 36"/>
              </a:rPr>
              <a:t> Biological Predispositions</a:t>
            </a:r>
            <a:endParaRPr lang="en-US" sz="2700" u="sng">
              <a:solidFill>
                <a:srgbClr val="0000FF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87400"/>
            <a:ext cx="9563227" cy="212365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Biological predispositions- our </a:t>
            </a:r>
            <a:r>
              <a:rPr lang="en-US" sz="2100" b="1" u="sng" smtClean="0">
                <a:solidFill>
                  <a:srgbClr val="0000FF"/>
                </a:solidFill>
                <a:latin typeface="Arial - 28"/>
              </a:rPr>
              <a:t>inborn tendencies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- make us less likely to do things (like playing with snakes and spiders) that might </a:t>
            </a:r>
            <a:r>
              <a:rPr lang="en-US" sz="2100" b="1" u="sng" smtClean="0">
                <a:solidFill>
                  <a:srgbClr val="0000FF"/>
                </a:solidFill>
                <a:latin typeface="Arial - 28"/>
              </a:rPr>
              <a:t>threaten our lives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. 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John Garcia and Robert Koelling showed how classically conditioned </a:t>
            </a:r>
            <a:r>
              <a:rPr lang="en-US" sz="2100" b="1" u="sng" smtClean="0">
                <a:solidFill>
                  <a:srgbClr val="0000FF"/>
                </a:solidFill>
                <a:latin typeface="Arial - 28"/>
              </a:rPr>
              <a:t>taste aversion</a:t>
            </a:r>
            <a:r>
              <a:rPr lang="en-US" sz="2100" smtClean="0">
                <a:solidFill>
                  <a:srgbClr val="000000"/>
                </a:solidFill>
                <a:latin typeface="Arial - 28"/>
              </a:rPr>
              <a:t> could develop quickly, demonstrating that some species are more likely to learn some responses than to learn others based on their biological predispositions.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62568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Bernard MT Condensed - 48</vt:lpstr>
      <vt:lpstr>Arial</vt:lpstr>
      <vt:lpstr>Arial - 36</vt:lpstr>
      <vt:lpstr>Arial - 28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Gopee, David (ASD-N)</dc:creator>
  <cp:lastModifiedBy>Gopee, David (ASD-N)</cp:lastModifiedBy>
  <cp:revision>1</cp:revision>
  <dcterms:created xsi:type="dcterms:W3CDTF">2017-04-19T12:21:45Z</dcterms:created>
  <dcterms:modified xsi:type="dcterms:W3CDTF">2017-04-19T12:21:47Z</dcterms:modified>
</cp:coreProperties>
</file>