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sldIdLst>
    <p:sldId id="256" r:id="rId2"/>
    <p:sldId id="257" r:id="rId3"/>
    <p:sldId id="258" r:id="rId4"/>
    <p:sldId id="259" r:id="rId5"/>
    <p:sldId id="260"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6" autoAdjust="0"/>
    <p:restoredTop sz="94660"/>
  </p:normalViewPr>
  <p:slideViewPr>
    <p:cSldViewPr snapToGrid="0">
      <p:cViewPr varScale="1">
        <p:scale>
          <a:sx n="57" d="100"/>
          <a:sy n="57" d="100"/>
        </p:scale>
        <p:origin x="67"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B01E437B-102F-4E7E-AB7C-A05FDA9CDCD5}" type="datetimeFigureOut">
              <a:rPr lang="en-US" smtClean="0"/>
              <a:pPr/>
              <a:t>5/11/2020</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2724164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1E437B-102F-4E7E-AB7C-A05FDA9CDCD5}"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1987519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01E437B-102F-4E7E-AB7C-A05FDA9CDCD5}" type="datetimeFigureOut">
              <a:rPr lang="en-US" smtClean="0"/>
              <a:pPr/>
              <a:t>5/11/2020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2612834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01E437B-102F-4E7E-AB7C-A05FDA9CDCD5}" type="datetimeFigureOut">
              <a:rPr lang="en-US" smtClean="0"/>
              <a:pPr/>
              <a:t>5/11/2020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26BCF53D-E94B-4011-9727-E9F3E87A9DA4}" type="slidenum">
              <a:rPr lang="en-US" smtClean="0"/>
              <a:pPr/>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50476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B01E437B-102F-4E7E-AB7C-A05FDA9CDCD5}" type="datetimeFigureOut">
              <a:rPr lang="en-US" smtClean="0"/>
              <a:pPr/>
              <a:t>5/11/2020</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3277097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01E437B-102F-4E7E-AB7C-A05FDA9CDCD5}" type="datetimeFigureOut">
              <a:rPr lang="en-US" smtClean="0"/>
              <a:pPr/>
              <a:t>5/11/2020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1098710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01E437B-102F-4E7E-AB7C-A05FDA9CDCD5}" type="datetimeFigureOut">
              <a:rPr lang="en-US" smtClean="0"/>
              <a:pPr/>
              <a:t>5/11/2020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1498477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1E437B-102F-4E7E-AB7C-A05FDA9CDCD5}"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1013838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B01E437B-102F-4E7E-AB7C-A05FDA9CDCD5}" type="datetimeFigureOut">
              <a:rPr lang="en-US" smtClean="0"/>
              <a:pPr/>
              <a:t>5/11/2020</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3976152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1E437B-102F-4E7E-AB7C-A05FDA9CDCD5}"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991607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B01E437B-102F-4E7E-AB7C-A05FDA9CDCD5}" type="datetimeFigureOut">
              <a:rPr lang="en-US" smtClean="0"/>
              <a:pPr/>
              <a:t>5/11/2020</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1412550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1E437B-102F-4E7E-AB7C-A05FDA9CDCD5}"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286767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1E437B-102F-4E7E-AB7C-A05FDA9CDCD5}" type="datetimeFigureOut">
              <a:rPr lang="en-US" smtClean="0"/>
              <a:pPr/>
              <a:t>5/11/2020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2654014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1E437B-102F-4E7E-AB7C-A05FDA9CDCD5}" type="datetimeFigureOut">
              <a:rPr lang="en-US" smtClean="0"/>
              <a:pPr/>
              <a:t>5/11/2020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336427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E437B-102F-4E7E-AB7C-A05FDA9CDCD5}" type="datetimeFigureOut">
              <a:rPr lang="en-US" smtClean="0"/>
              <a:pPr/>
              <a:t>5/11/2020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3463668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1E437B-102F-4E7E-AB7C-A05FDA9CDCD5}"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383721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1E437B-102F-4E7E-AB7C-A05FDA9CDCD5}"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CF53D-E94B-4011-9727-E9F3E87A9DA4}" type="slidenum">
              <a:rPr lang="en-US" smtClean="0"/>
              <a:pPr/>
              <a:t>‹#›</a:t>
            </a:fld>
            <a:endParaRPr lang="en-US"/>
          </a:p>
        </p:txBody>
      </p:sp>
    </p:spTree>
    <p:extLst>
      <p:ext uri="{BB962C8B-B14F-4D97-AF65-F5344CB8AC3E}">
        <p14:creationId xmlns:p14="http://schemas.microsoft.com/office/powerpoint/2010/main" val="2981207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01E437B-102F-4E7E-AB7C-A05FDA9CDCD5}" type="datetimeFigureOut">
              <a:rPr lang="en-US" smtClean="0"/>
              <a:pPr/>
              <a:t>5/11/2020</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6BCF53D-E94B-4011-9727-E9F3E87A9DA4}" type="slidenum">
              <a:rPr lang="en-US" smtClean="0"/>
              <a:pPr/>
              <a:t>‹#›</a:t>
            </a:fld>
            <a:endParaRPr lang="en-US"/>
          </a:p>
        </p:txBody>
      </p:sp>
    </p:spTree>
    <p:extLst>
      <p:ext uri="{BB962C8B-B14F-4D97-AF65-F5344CB8AC3E}">
        <p14:creationId xmlns:p14="http://schemas.microsoft.com/office/powerpoint/2010/main" val="2874561849"/>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 id="2147483844"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mic Sans MS" panose="030F0702030302020204" pitchFamily="66" charset="0"/>
              </a:rPr>
              <a:t>Appreciating Happy Experiences</a:t>
            </a:r>
            <a:endParaRPr lang="en-US" dirty="0">
              <a:latin typeface="Comic Sans MS" panose="030F0702030302020204" pitchFamily="66" charset="0"/>
            </a:endParaRPr>
          </a:p>
        </p:txBody>
      </p:sp>
    </p:spTree>
    <p:extLst>
      <p:ext uri="{BB962C8B-B14F-4D97-AF65-F5344CB8AC3E}">
        <p14:creationId xmlns:p14="http://schemas.microsoft.com/office/powerpoint/2010/main" val="2253750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anose="030F0702030302020204" pitchFamily="66" charset="0"/>
              </a:rPr>
              <a:t>What Does It Mean to Appreciate Happy Experiences? </a:t>
            </a:r>
            <a:endParaRPr lang="en-US" dirty="0">
              <a:latin typeface="Comic Sans MS" panose="030F0702030302020204" pitchFamily="66" charset="0"/>
            </a:endParaRPr>
          </a:p>
        </p:txBody>
      </p:sp>
      <p:sp>
        <p:nvSpPr>
          <p:cNvPr id="3" name="Content Placeholder 2"/>
          <p:cNvSpPr>
            <a:spLocks noGrp="1"/>
          </p:cNvSpPr>
          <p:nvPr>
            <p:ph idx="1"/>
          </p:nvPr>
        </p:nvSpPr>
        <p:spPr>
          <a:xfrm>
            <a:off x="1019330" y="2458387"/>
            <a:ext cx="10486869" cy="3760298"/>
          </a:xfrm>
        </p:spPr>
        <p:txBody>
          <a:bodyPr>
            <a:normAutofit/>
          </a:bodyPr>
          <a:lstStyle/>
          <a:p>
            <a:r>
              <a:rPr lang="en-US" sz="2800" dirty="0" smtClean="0">
                <a:latin typeface="Comic Sans MS" panose="030F0702030302020204" pitchFamily="66" charset="0"/>
              </a:rPr>
              <a:t>We can make ourselves laugh over the memory of a hilarious situation shared with friends or flood ourselves with a feeling of warmth by recalling the hug of a beloved grandparent.</a:t>
            </a:r>
          </a:p>
          <a:p>
            <a:pPr marL="0" indent="0">
              <a:buNone/>
            </a:pPr>
            <a:endParaRPr lang="en-US" sz="2800" dirty="0" smtClean="0">
              <a:latin typeface="Comic Sans MS" panose="030F0702030302020204" pitchFamily="66" charset="0"/>
            </a:endParaRPr>
          </a:p>
          <a:p>
            <a:r>
              <a:rPr lang="en-US" sz="2800" dirty="0" smtClean="0">
                <a:latin typeface="Comic Sans MS" panose="030F0702030302020204" pitchFamily="66" charset="0"/>
              </a:rPr>
              <a:t>To remember a happy experience fully and mindfully is to appreciate it and reap physical, emotional, and cognitive benefits</a:t>
            </a:r>
            <a:endParaRPr lang="en-US" sz="2800" dirty="0">
              <a:latin typeface="Comic Sans MS" panose="030F0702030302020204" pitchFamily="66" charset="0"/>
            </a:endParaRPr>
          </a:p>
        </p:txBody>
      </p:sp>
    </p:spTree>
    <p:extLst>
      <p:ext uri="{BB962C8B-B14F-4D97-AF65-F5344CB8AC3E}">
        <p14:creationId xmlns:p14="http://schemas.microsoft.com/office/powerpoint/2010/main" val="1708629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0790" y="1714875"/>
            <a:ext cx="10820400" cy="4024125"/>
          </a:xfrm>
        </p:spPr>
        <p:txBody>
          <a:bodyPr>
            <a:normAutofit/>
          </a:bodyPr>
          <a:lstStyle/>
          <a:p>
            <a:r>
              <a:rPr lang="en-US" sz="2800" dirty="0" smtClean="0">
                <a:latin typeface="Comic Sans MS" panose="030F0702030302020204" pitchFamily="66" charset="0"/>
              </a:rPr>
              <a:t>Remembering a happy memory releases in our brain the same “feel good” chemicals that flooded it at the time of the actual experience</a:t>
            </a:r>
          </a:p>
          <a:p>
            <a:pPr marL="0" indent="0">
              <a:buNone/>
            </a:pPr>
            <a:endParaRPr lang="en-US" sz="2800" dirty="0" smtClean="0">
              <a:latin typeface="Comic Sans MS" panose="030F0702030302020204" pitchFamily="66" charset="0"/>
            </a:endParaRPr>
          </a:p>
          <a:p>
            <a:r>
              <a:rPr lang="en-US" sz="2800" dirty="0" smtClean="0">
                <a:latin typeface="Comic Sans MS" panose="030F0702030302020204" pitchFamily="66" charset="0"/>
              </a:rPr>
              <a:t>We can practice mindfully recalling favorite memories as a strategy to achieve a variety of goals including cultivating optimism, alleviating negativity (boredom or anxiety), priming our brain for learning new materials, generating ideas from past experiences and boosting our physical health</a:t>
            </a:r>
            <a:endParaRPr lang="en-US" sz="2800"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Comic Sans MS" panose="030F0702030302020204" pitchFamily="66" charset="0"/>
              </a:rPr>
              <a:t>Linking to the Brain</a:t>
            </a:r>
            <a:endParaRPr lang="en-US" sz="4800"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10000"/>
          </a:bodyPr>
          <a:lstStyle/>
          <a:p>
            <a:r>
              <a:rPr lang="en-US" sz="2800" dirty="0" smtClean="0">
                <a:latin typeface="Comic Sans MS" panose="030F0702030302020204" pitchFamily="66" charset="0"/>
              </a:rPr>
              <a:t>Dopamine-the neurotransmitter most associated with pleasure, attention, reward, motivation and perseverance </a:t>
            </a:r>
          </a:p>
          <a:p>
            <a:pPr marL="0" indent="0">
              <a:buNone/>
            </a:pPr>
            <a:endParaRPr lang="en-US" sz="2800" dirty="0">
              <a:latin typeface="Comic Sans MS" panose="030F0702030302020204" pitchFamily="66" charset="0"/>
            </a:endParaRPr>
          </a:p>
          <a:p>
            <a:r>
              <a:rPr lang="en-US" sz="2800" dirty="0" smtClean="0">
                <a:latin typeface="Comic Sans MS" panose="030F0702030302020204" pitchFamily="66" charset="0"/>
              </a:rPr>
              <a:t>Dopamine </a:t>
            </a:r>
            <a:r>
              <a:rPr lang="en-US" sz="2800" dirty="0">
                <a:latin typeface="Comic Sans MS" panose="030F0702030302020204" pitchFamily="66" charset="0"/>
              </a:rPr>
              <a:t>release is triggered when we engage in  pleasurable experiences such as fun activities, laughing, physical exercise, acts of kindness and positive social interactions</a:t>
            </a:r>
          </a:p>
          <a:p>
            <a:pPr marL="0" indent="0">
              <a:buNone/>
            </a:pPr>
            <a:endParaRPr lang="en-US" sz="2800" dirty="0" smtClean="0">
              <a:latin typeface="Comic Sans MS" panose="030F0702030302020204" pitchFamily="66" charset="0"/>
            </a:endParaRPr>
          </a:p>
          <a:p>
            <a:r>
              <a:rPr lang="en-US" sz="2800" dirty="0" smtClean="0">
                <a:latin typeface="Comic Sans MS" panose="030F0702030302020204" pitchFamily="66" charset="0"/>
              </a:rPr>
              <a:t>Higher levels of dopamine in our brain result in  feelings of hope, tolerance, motivation and a can-do-attitude – optimism</a:t>
            </a:r>
          </a:p>
          <a:p>
            <a:pPr marL="0" indent="0">
              <a:buNone/>
            </a:pPr>
            <a:r>
              <a:rPr lang="en-US" sz="2800" dirty="0" smtClean="0">
                <a:latin typeface="Comic Sans MS" panose="030F0702030302020204" pitchFamily="66" charset="0"/>
              </a:rPr>
              <a:t> </a:t>
            </a:r>
          </a:p>
          <a:p>
            <a:endParaRPr lang="en-US" sz="2800"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9430" y="1484026"/>
            <a:ext cx="10621780" cy="5141626"/>
          </a:xfrm>
        </p:spPr>
        <p:txBody>
          <a:bodyPr>
            <a:normAutofit/>
          </a:bodyPr>
          <a:lstStyle/>
          <a:p>
            <a:r>
              <a:rPr lang="en-US" sz="2800" dirty="0" smtClean="0">
                <a:latin typeface="Comic Sans MS" panose="030F0702030302020204" pitchFamily="66" charset="0"/>
              </a:rPr>
              <a:t>Brain scans show that dopamine is released not only when we engage directly in pleasurable experiences, but also when we reflect on and remember these salient moments</a:t>
            </a:r>
          </a:p>
          <a:p>
            <a:pPr marL="0" indent="0">
              <a:buNone/>
            </a:pPr>
            <a:endParaRPr lang="en-US" sz="2800" dirty="0" smtClean="0">
              <a:latin typeface="Comic Sans MS" panose="030F0702030302020204" pitchFamily="66" charset="0"/>
            </a:endParaRPr>
          </a:p>
          <a:p>
            <a:r>
              <a:rPr lang="en-US" sz="2800" dirty="0">
                <a:latin typeface="Comic Sans MS" panose="030F0702030302020204" pitchFamily="66" charset="0"/>
              </a:rPr>
              <a:t>In fact, remembering a positive experience can trigger dopamine release as powerfully as the real </a:t>
            </a:r>
            <a:r>
              <a:rPr lang="en-US" sz="2800" dirty="0" smtClean="0">
                <a:latin typeface="Comic Sans MS" panose="030F0702030302020204" pitchFamily="66" charset="0"/>
              </a:rPr>
              <a:t>thing</a:t>
            </a:r>
          </a:p>
          <a:p>
            <a:pPr marL="0" indent="0">
              <a:buNone/>
            </a:pPr>
            <a:endParaRPr lang="en-US" sz="2800" dirty="0">
              <a:latin typeface="Comic Sans MS" panose="030F0702030302020204" pitchFamily="66" charset="0"/>
            </a:endParaRPr>
          </a:p>
          <a:p>
            <a:r>
              <a:rPr lang="en-US" sz="2800" dirty="0">
                <a:latin typeface="Comic Sans MS" panose="030F0702030302020204" pitchFamily="66" charset="0"/>
              </a:rPr>
              <a:t>Happy memories can become a tool to prime the brain for new social, academic and physical challenges</a:t>
            </a:r>
          </a:p>
          <a:p>
            <a:endParaRPr lang="en-US" sz="2800"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066" y="1543860"/>
            <a:ext cx="10685488" cy="4512165"/>
          </a:xfrm>
        </p:spPr>
        <p:txBody>
          <a:bodyPr>
            <a:normAutofit/>
          </a:bodyPr>
          <a:lstStyle/>
          <a:p>
            <a:pPr algn="l"/>
            <a:r>
              <a:rPr lang="en-US" sz="2800" dirty="0" smtClean="0">
                <a:latin typeface="Comic Sans MS" panose="030F0702030302020204" pitchFamily="66" charset="0"/>
              </a:rPr>
              <a:t>Reflection:</a:t>
            </a:r>
            <a:br>
              <a:rPr lang="en-US" sz="2800" dirty="0" smtClean="0">
                <a:latin typeface="Comic Sans MS" panose="030F0702030302020204" pitchFamily="66" charset="0"/>
              </a:rPr>
            </a:br>
            <a:r>
              <a:rPr lang="en-US" sz="2800" dirty="0" smtClean="0">
                <a:latin typeface="Comic Sans MS" panose="030F0702030302020204" pitchFamily="66" charset="0"/>
              </a:rPr>
              <a:t>~</a:t>
            </a:r>
            <a:r>
              <a:rPr lang="en-US" sz="2800" dirty="0" smtClean="0">
                <a:latin typeface="Comic Sans MS" panose="030F0702030302020204" pitchFamily="66" charset="0"/>
              </a:rPr>
              <a:t>Think</a:t>
            </a:r>
            <a:r>
              <a:rPr lang="en-US" sz="2800" dirty="0" smtClean="0">
                <a:latin typeface="Comic Sans MS" panose="030F0702030302020204" pitchFamily="66" charset="0"/>
              </a:rPr>
              <a:t> </a:t>
            </a:r>
            <a:r>
              <a:rPr lang="en-US" sz="2800" dirty="0" smtClean="0">
                <a:latin typeface="Comic Sans MS" panose="030F0702030302020204" pitchFamily="66" charset="0"/>
              </a:rPr>
              <a:t>about a </a:t>
            </a:r>
            <a:r>
              <a:rPr lang="en-US" sz="2800" dirty="0" smtClean="0">
                <a:latin typeface="Comic Sans MS" panose="030F0702030302020204" pitchFamily="66" charset="0"/>
              </a:rPr>
              <a:t>happy time</a:t>
            </a:r>
            <a:r>
              <a:rPr lang="en-US" sz="2800" dirty="0">
                <a:latin typeface="Comic Sans MS" panose="030F0702030302020204" pitchFamily="66" charset="0"/>
              </a:rPr>
              <a:t>. remember </a:t>
            </a:r>
            <a:r>
              <a:rPr lang="en-US" sz="2800" dirty="0" smtClean="0">
                <a:latin typeface="Comic Sans MS" panose="030F0702030302020204" pitchFamily="66" charset="0"/>
              </a:rPr>
              <a:t>that experience </a:t>
            </a:r>
            <a:r>
              <a:rPr lang="en-US" sz="2800" dirty="0">
                <a:latin typeface="Comic Sans MS" panose="030F0702030302020204" pitchFamily="66" charset="0"/>
              </a:rPr>
              <a:t>fully and </a:t>
            </a:r>
            <a:r>
              <a:rPr lang="en-US" sz="2800" dirty="0" smtClean="0">
                <a:latin typeface="Comic Sans MS" panose="030F0702030302020204" pitchFamily="66" charset="0"/>
              </a:rPr>
              <a:t>mindfully.  Even share it with someone.  Really allow yourself to </a:t>
            </a:r>
            <a:r>
              <a:rPr lang="en-US" sz="2800" dirty="0">
                <a:latin typeface="Comic Sans MS" panose="030F0702030302020204" pitchFamily="66" charset="0"/>
              </a:rPr>
              <a:t>appreciate </a:t>
            </a:r>
            <a:r>
              <a:rPr lang="en-US" sz="2800" dirty="0" smtClean="0">
                <a:latin typeface="Comic Sans MS" panose="030F0702030302020204" pitchFamily="66" charset="0"/>
              </a:rPr>
              <a:t>it.  Laugh all over again. The purpose is to reap </a:t>
            </a:r>
            <a:r>
              <a:rPr lang="en-US" sz="2800" dirty="0">
                <a:latin typeface="Comic Sans MS" panose="030F0702030302020204" pitchFamily="66" charset="0"/>
              </a:rPr>
              <a:t>physical, emotional, and cognitive </a:t>
            </a:r>
            <a:r>
              <a:rPr lang="en-US" sz="2800" dirty="0" smtClean="0">
                <a:latin typeface="Comic Sans MS" panose="030F0702030302020204" pitchFamily="66" charset="0"/>
              </a:rPr>
              <a:t>benefits.  </a:t>
            </a:r>
            <a:br>
              <a:rPr lang="en-US" sz="2800" dirty="0" smtClean="0">
                <a:latin typeface="Comic Sans MS" panose="030F0702030302020204" pitchFamily="66" charset="0"/>
              </a:rPr>
            </a:br>
            <a:r>
              <a:rPr lang="en-US" sz="2800" dirty="0">
                <a:latin typeface="Comic Sans MS" panose="030F0702030302020204" pitchFamily="66" charset="0"/>
              </a:rPr>
              <a:t>~</a:t>
            </a:r>
            <a:r>
              <a:rPr lang="en-US" sz="2800" dirty="0" smtClean="0">
                <a:latin typeface="Comic Sans MS" panose="030F0702030302020204" pitchFamily="66" charset="0"/>
              </a:rPr>
              <a:t>Write about how reliving that happy experience through your memory affected your overall mental state.</a:t>
            </a:r>
            <a:r>
              <a:rPr lang="en-US" sz="2800" dirty="0">
                <a:latin typeface="Comic Sans MS" panose="030F0702030302020204" pitchFamily="66" charset="0"/>
              </a:rPr>
              <a:t/>
            </a:r>
            <a:br>
              <a:rPr lang="en-US" sz="2800" dirty="0">
                <a:latin typeface="Comic Sans MS" panose="030F0702030302020204" pitchFamily="66" charset="0"/>
              </a:rPr>
            </a:br>
            <a:r>
              <a:rPr lang="en-US" sz="2800" dirty="0">
                <a:latin typeface="Comic Sans MS" panose="030F0702030302020204" pitchFamily="66" charset="0"/>
              </a:rPr>
              <a:t> </a:t>
            </a:r>
            <a:endParaRPr lang="en-US" sz="2800" dirty="0">
              <a:latin typeface="Comic Sans MS" panose="030F0702030302020204" pitchFamily="66" charset="0"/>
            </a:endParaRPr>
          </a:p>
        </p:txBody>
      </p:sp>
    </p:spTree>
    <p:extLst>
      <p:ext uri="{BB962C8B-B14F-4D97-AF65-F5344CB8AC3E}">
        <p14:creationId xmlns:p14="http://schemas.microsoft.com/office/powerpoint/2010/main" val="68833007"/>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23396</TotalTime>
  <Words>267</Words>
  <Application>Microsoft Office PowerPoint</Application>
  <PresentationFormat>Widescreen</PresentationFormat>
  <Paragraphs>21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Comic Sans MS</vt:lpstr>
      <vt:lpstr>Vapor Trail</vt:lpstr>
      <vt:lpstr>Appreciating Happy Experiences</vt:lpstr>
      <vt:lpstr>What Does It Mean to Appreciate Happy Experiences? </vt:lpstr>
      <vt:lpstr>PowerPoint Presentation</vt:lpstr>
      <vt:lpstr>Linking to the Brain</vt:lpstr>
      <vt:lpstr>PowerPoint Presentation</vt:lpstr>
      <vt:lpstr>Reflection: ~Think about a happy time. remember that experience fully and mindfully.  Even share it with someone.  Really allow yourself to appreciate it.  Laugh all over again. The purpose is to reap physical, emotional, and cognitive benefits.   ~Write about how reliving that happy experience through your memory affected your overall mental state.  </vt:lpstr>
    </vt:vector>
  </TitlesOfParts>
  <Company>Anglophone South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Happy Experiences</dc:title>
  <dc:creator>Daley, Connie (ASD-N)</dc:creator>
  <cp:lastModifiedBy>Young, Cheris (ASD-N)</cp:lastModifiedBy>
  <cp:revision>13</cp:revision>
  <dcterms:created xsi:type="dcterms:W3CDTF">2016-03-04T18:00:09Z</dcterms:created>
  <dcterms:modified xsi:type="dcterms:W3CDTF">2020-05-11T12:16:03Z</dcterms:modified>
</cp:coreProperties>
</file>