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68" r:id="rId5"/>
    <p:sldId id="310" r:id="rId6"/>
    <p:sldId id="311" r:id="rId7"/>
    <p:sldId id="312" r:id="rId8"/>
    <p:sldId id="313" r:id="rId9"/>
    <p:sldId id="314" r:id="rId10"/>
    <p:sldId id="315" r:id="rId11"/>
    <p:sldId id="316" r:id="rId12"/>
    <p:sldId id="317" r:id="rId13"/>
    <p:sldId id="318" r:id="rId14"/>
    <p:sldId id="319" r:id="rId15"/>
    <p:sldId id="32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19" autoAdjust="0"/>
  </p:normalViewPr>
  <p:slideViewPr>
    <p:cSldViewPr snapToGrid="0">
      <p:cViewPr varScale="1">
        <p:scale>
          <a:sx n="42" d="100"/>
          <a:sy n="42" d="100"/>
        </p:scale>
        <p:origin x="72"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5/11/2020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5/11/2020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5/11/2020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5/11/2020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5/11/2020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5/11/2020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5/11/2020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u3ccaNXA3Ms&amp;feature=emb_log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f1dWKXyt2QE&amp;feature=emb_log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648929" y="639097"/>
            <a:ext cx="6253317" cy="3686015"/>
          </a:xfrm>
        </p:spPr>
        <p:txBody>
          <a:bodyPr>
            <a:normAutofit fontScale="90000"/>
          </a:bodyPr>
          <a:lstStyle/>
          <a:p>
            <a:r>
              <a:rPr lang="en-US" sz="8000" dirty="0"/>
              <a:t>The Canadian Constitution</a:t>
            </a: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sp>
        <p:nvSpPr>
          <p:cNvPr id="5" name="Subtitle 4">
            <a:extLst>
              <a:ext uri="{FF2B5EF4-FFF2-40B4-BE49-F238E27FC236}">
                <a16:creationId xmlns:a16="http://schemas.microsoft.com/office/drawing/2014/main" id="{2799B29D-F26A-45A3-8195-66C842E1D5B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274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605C-778A-40BA-AB35-B6ED548AFB60}"/>
              </a:ext>
            </a:extLst>
          </p:cNvPr>
          <p:cNvSpPr>
            <a:spLocks noGrp="1"/>
          </p:cNvSpPr>
          <p:nvPr>
            <p:ph type="title"/>
          </p:nvPr>
        </p:nvSpPr>
        <p:spPr/>
        <p:txBody>
          <a:bodyPr/>
          <a:lstStyle/>
          <a:p>
            <a:r>
              <a:rPr lang="en-US" dirty="0"/>
              <a:t>The Canada Act Continued…</a:t>
            </a:r>
          </a:p>
        </p:txBody>
      </p:sp>
      <p:sp>
        <p:nvSpPr>
          <p:cNvPr id="3" name="Content Placeholder 2">
            <a:extLst>
              <a:ext uri="{FF2B5EF4-FFF2-40B4-BE49-F238E27FC236}">
                <a16:creationId xmlns:a16="http://schemas.microsoft.com/office/drawing/2014/main" id="{AE23A357-95E3-4B6C-8DDE-3FE1D25D653B}"/>
              </a:ext>
            </a:extLst>
          </p:cNvPr>
          <p:cNvSpPr>
            <a:spLocks noGrp="1"/>
          </p:cNvSpPr>
          <p:nvPr>
            <p:ph idx="1"/>
          </p:nvPr>
        </p:nvSpPr>
        <p:spPr>
          <a:xfrm>
            <a:off x="297180" y="2108201"/>
            <a:ext cx="11292840" cy="4155439"/>
          </a:xfrm>
        </p:spPr>
        <p:txBody>
          <a:bodyPr>
            <a:normAutofit/>
          </a:bodyPr>
          <a:lstStyle/>
          <a:p>
            <a:pPr marL="0" indent="0">
              <a:buNone/>
            </a:pPr>
            <a:r>
              <a:rPr lang="en-US" dirty="0"/>
              <a:t>An agreement by all provinces was reached in 1981, besides Quebec, they believed that the new constitution did not protect Quebec’s rights and refused to sign it. </a:t>
            </a:r>
          </a:p>
          <a:p>
            <a:pPr marL="0" indent="0">
              <a:buNone/>
            </a:pPr>
            <a:r>
              <a:rPr lang="en-US" dirty="0"/>
              <a:t>However, in 1982 in a ceremony in Ottawa Queen Elizabeth II signed the agreement and the Canada Act become law, thus marking the end of the British legislative authority over Canada.</a:t>
            </a:r>
          </a:p>
          <a:p>
            <a:pPr marL="0" indent="0">
              <a:buNone/>
            </a:pPr>
            <a:r>
              <a:rPr lang="en-US" dirty="0"/>
              <a:t>This constitution had some differences and those were:</a:t>
            </a:r>
          </a:p>
          <a:p>
            <a:pPr lvl="1"/>
            <a:r>
              <a:rPr lang="en-US" dirty="0"/>
              <a:t>The Charter of Rights and Freedoms, that includes a notwithstanding clause allowing provincial governments to pass laws in opposition to the Charter (up to 5 years)</a:t>
            </a:r>
          </a:p>
          <a:p>
            <a:pPr lvl="1"/>
            <a:r>
              <a:rPr lang="en-US" dirty="0"/>
              <a:t>A guarantee of respect for all First Nations Treaties</a:t>
            </a:r>
          </a:p>
          <a:p>
            <a:pPr lvl="1"/>
            <a:r>
              <a:rPr lang="en-US" dirty="0"/>
              <a:t>Amending Formula requiring the federal government and at least seven provinces representing 50% of the population, to agree. Amendments affecting the monarchy, some language rights and the Supreme Court require unanimous consent</a:t>
            </a:r>
          </a:p>
        </p:txBody>
      </p:sp>
    </p:spTree>
    <p:extLst>
      <p:ext uri="{BB962C8B-B14F-4D97-AF65-F5344CB8AC3E}">
        <p14:creationId xmlns:p14="http://schemas.microsoft.com/office/powerpoint/2010/main" val="336655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6B0B-1FD4-4FC8-AADD-3C265D724F20}"/>
              </a:ext>
            </a:extLst>
          </p:cNvPr>
          <p:cNvSpPr>
            <a:spLocks noGrp="1"/>
          </p:cNvSpPr>
          <p:nvPr>
            <p:ph type="title"/>
          </p:nvPr>
        </p:nvSpPr>
        <p:spPr/>
        <p:txBody>
          <a:bodyPr/>
          <a:lstStyle/>
          <a:p>
            <a:r>
              <a:rPr lang="en-US" dirty="0"/>
              <a:t>What is the Canadian Constitution?	</a:t>
            </a:r>
          </a:p>
        </p:txBody>
      </p:sp>
      <p:sp>
        <p:nvSpPr>
          <p:cNvPr id="3" name="Content Placeholder 2">
            <a:extLst>
              <a:ext uri="{FF2B5EF4-FFF2-40B4-BE49-F238E27FC236}">
                <a16:creationId xmlns:a16="http://schemas.microsoft.com/office/drawing/2014/main" id="{CE0EC4DD-CE37-4924-8622-67FE3FEAF356}"/>
              </a:ext>
            </a:extLst>
          </p:cNvPr>
          <p:cNvSpPr>
            <a:spLocks noGrp="1"/>
          </p:cNvSpPr>
          <p:nvPr>
            <p:ph idx="1"/>
          </p:nvPr>
        </p:nvSpPr>
        <p:spPr/>
        <p:txBody>
          <a:bodyPr/>
          <a:lstStyle/>
          <a:p>
            <a:r>
              <a:rPr lang="en-US" dirty="0">
                <a:hlinkClick r:id="rId2"/>
              </a:rPr>
              <a:t>https://www.youtube.com/watch?v=u3ccaNXA3Ms&amp;feature=emb_logo</a:t>
            </a:r>
            <a:endParaRPr lang="en-US" dirty="0"/>
          </a:p>
        </p:txBody>
      </p:sp>
    </p:spTree>
    <p:extLst>
      <p:ext uri="{BB962C8B-B14F-4D97-AF65-F5344CB8AC3E}">
        <p14:creationId xmlns:p14="http://schemas.microsoft.com/office/powerpoint/2010/main" val="238685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9DE0-AF51-4FD4-8586-355078FBB80E}"/>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474E879A-AE37-4BCC-B892-98A54CE2EADE}"/>
              </a:ext>
            </a:extLst>
          </p:cNvPr>
          <p:cNvSpPr>
            <a:spLocks noGrp="1"/>
          </p:cNvSpPr>
          <p:nvPr>
            <p:ph idx="1"/>
          </p:nvPr>
        </p:nvSpPr>
        <p:spPr/>
        <p:txBody>
          <a:bodyPr/>
          <a:lstStyle/>
          <a:p>
            <a:r>
              <a:rPr lang="en-US" dirty="0"/>
              <a:t>Textbook Questions:</a:t>
            </a:r>
          </a:p>
          <a:p>
            <a:pPr lvl="1"/>
            <a:r>
              <a:rPr lang="en-US" dirty="0"/>
              <a:t>Summarize #1-3, 6 and 7</a:t>
            </a:r>
          </a:p>
          <a:p>
            <a:pPr marL="201168" lvl="1" indent="0">
              <a:buNone/>
            </a:pPr>
            <a:endParaRPr lang="en-US" dirty="0"/>
          </a:p>
          <a:p>
            <a:pPr marL="201168" lvl="1" indent="0">
              <a:buNone/>
            </a:pPr>
            <a:endParaRPr lang="en-US" dirty="0"/>
          </a:p>
          <a:p>
            <a:pPr marL="201168" lvl="1" indent="0">
              <a:buNone/>
            </a:pPr>
            <a:r>
              <a:rPr lang="en-US" dirty="0"/>
              <a:t>Read the Spotlight on: Sir John A MacDonald. </a:t>
            </a:r>
          </a:p>
          <a:p>
            <a:pPr marL="201168" lvl="1" indent="0">
              <a:buNone/>
            </a:pPr>
            <a:r>
              <a:rPr lang="en-US" dirty="0"/>
              <a:t>Questions: #2, 4, 6</a:t>
            </a:r>
          </a:p>
          <a:p>
            <a:pPr marL="201168" lvl="1" indent="0">
              <a:buNone/>
            </a:pPr>
            <a:endParaRPr lang="en-US" dirty="0"/>
          </a:p>
          <a:p>
            <a:pPr lvl="1"/>
            <a:r>
              <a:rPr lang="en-US" dirty="0"/>
              <a:t>I will upload the textbook pages to the File </a:t>
            </a:r>
            <a:r>
              <a:rPr lang="en-US"/>
              <a:t>section on Teams</a:t>
            </a:r>
            <a:endParaRPr lang="en-US" dirty="0"/>
          </a:p>
          <a:p>
            <a:pPr lvl="1"/>
            <a:endParaRPr lang="en-US" dirty="0"/>
          </a:p>
        </p:txBody>
      </p:sp>
    </p:spTree>
    <p:extLst>
      <p:ext uri="{BB962C8B-B14F-4D97-AF65-F5344CB8AC3E}">
        <p14:creationId xmlns:p14="http://schemas.microsoft.com/office/powerpoint/2010/main" val="418670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1097280" y="286603"/>
            <a:ext cx="10058400" cy="1450757"/>
          </a:xfrm>
        </p:spPr>
        <p:txBody>
          <a:bodyPr>
            <a:normAutofit/>
          </a:bodyPr>
          <a:lstStyle/>
          <a:p>
            <a:r>
              <a:rPr lang="en-US" dirty="0"/>
              <a:t>The Canadian Constitution	</a:t>
            </a:r>
          </a:p>
        </p:txBody>
      </p:sp>
      <p:sp>
        <p:nvSpPr>
          <p:cNvPr id="4" name="Content Placeholder 3">
            <a:extLst>
              <a:ext uri="{FF2B5EF4-FFF2-40B4-BE49-F238E27FC236}">
                <a16:creationId xmlns:a16="http://schemas.microsoft.com/office/drawing/2014/main" id="{13A982D2-46E0-4C6D-B5D2-028DD869552C}"/>
              </a:ext>
            </a:extLst>
          </p:cNvPr>
          <p:cNvSpPr>
            <a:spLocks noGrp="1"/>
          </p:cNvSpPr>
          <p:nvPr>
            <p:ph idx="1"/>
          </p:nvPr>
        </p:nvSpPr>
        <p:spPr/>
        <p:txBody>
          <a:bodyPr/>
          <a:lstStyle/>
          <a:p>
            <a:r>
              <a:rPr lang="en-US" dirty="0"/>
              <a:t>Constitution: Set of rules, written or unwritten, that outlines the various structures, powers, and procedures of an organization. </a:t>
            </a:r>
          </a:p>
          <a:p>
            <a:r>
              <a:rPr lang="en-US" dirty="0"/>
              <a:t>State Constitution: Constitution of a country.</a:t>
            </a:r>
          </a:p>
          <a:p>
            <a:r>
              <a:rPr lang="en-US" dirty="0"/>
              <a:t>Formal Constitution: A written legal document</a:t>
            </a:r>
          </a:p>
          <a:p>
            <a:r>
              <a:rPr lang="en-US" dirty="0"/>
              <a:t>Informal Constitution: One that is composed of the body of laws, customs and legal precedents that form the country’s traditions but that does not include rules of the government.</a:t>
            </a:r>
          </a:p>
        </p:txBody>
      </p:sp>
    </p:spTree>
    <p:extLst>
      <p:ext uri="{BB962C8B-B14F-4D97-AF65-F5344CB8AC3E}">
        <p14:creationId xmlns:p14="http://schemas.microsoft.com/office/powerpoint/2010/main" val="248254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4FDF-2C48-47BC-8C08-088455B62B71}"/>
              </a:ext>
            </a:extLst>
          </p:cNvPr>
          <p:cNvSpPr>
            <a:spLocks noGrp="1"/>
          </p:cNvSpPr>
          <p:nvPr>
            <p:ph type="title"/>
          </p:nvPr>
        </p:nvSpPr>
        <p:spPr/>
        <p:txBody>
          <a:bodyPr/>
          <a:lstStyle/>
          <a:p>
            <a:r>
              <a:rPr lang="en-US" dirty="0"/>
              <a:t>State Constitutions</a:t>
            </a:r>
          </a:p>
        </p:txBody>
      </p:sp>
      <p:sp>
        <p:nvSpPr>
          <p:cNvPr id="3" name="Content Placeholder 2">
            <a:extLst>
              <a:ext uri="{FF2B5EF4-FFF2-40B4-BE49-F238E27FC236}">
                <a16:creationId xmlns:a16="http://schemas.microsoft.com/office/drawing/2014/main" id="{77A1B928-6227-4373-B85B-B779A85F9789}"/>
              </a:ext>
            </a:extLst>
          </p:cNvPr>
          <p:cNvSpPr>
            <a:spLocks noGrp="1"/>
          </p:cNvSpPr>
          <p:nvPr>
            <p:ph idx="1"/>
          </p:nvPr>
        </p:nvSpPr>
        <p:spPr/>
        <p:txBody>
          <a:bodyPr/>
          <a:lstStyle/>
          <a:p>
            <a:r>
              <a:rPr lang="en-US" b="1" u="sng" dirty="0"/>
              <a:t>All state constitutions fulfill three basic functions:</a:t>
            </a:r>
          </a:p>
          <a:p>
            <a:pPr marL="457200" indent="-457200">
              <a:buFont typeface="+mj-lt"/>
              <a:buAutoNum type="arabicPeriod"/>
            </a:pPr>
            <a:r>
              <a:rPr lang="en-US" dirty="0"/>
              <a:t>To state the principles and goals of its society</a:t>
            </a:r>
          </a:p>
          <a:p>
            <a:pPr marL="457200" indent="-457200">
              <a:buFont typeface="+mj-lt"/>
              <a:buAutoNum type="arabicPeriod"/>
            </a:pPr>
            <a:r>
              <a:rPr lang="en-US" dirty="0"/>
              <a:t>To outline the structure of government - outlining the bodies, powers, relationships, and limits of each</a:t>
            </a:r>
          </a:p>
          <a:p>
            <a:pPr marL="457200" indent="-457200">
              <a:buFont typeface="+mj-lt"/>
              <a:buAutoNum type="arabicPeriod"/>
            </a:pPr>
            <a:r>
              <a:rPr lang="en-US" dirty="0"/>
              <a:t>To describe the relationship between the citizens and the state and government.</a:t>
            </a:r>
          </a:p>
          <a:p>
            <a:pPr marL="0" indent="0">
              <a:buNone/>
            </a:pPr>
            <a:endParaRPr lang="en-US" dirty="0"/>
          </a:p>
          <a:p>
            <a:endParaRPr lang="en-US" dirty="0"/>
          </a:p>
        </p:txBody>
      </p:sp>
    </p:spTree>
    <p:extLst>
      <p:ext uri="{BB962C8B-B14F-4D97-AF65-F5344CB8AC3E}">
        <p14:creationId xmlns:p14="http://schemas.microsoft.com/office/powerpoint/2010/main" val="263005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5C0F-3717-4997-B3B9-BB788ECD50B9}"/>
              </a:ext>
            </a:extLst>
          </p:cNvPr>
          <p:cNvSpPr>
            <a:spLocks noGrp="1"/>
          </p:cNvSpPr>
          <p:nvPr>
            <p:ph type="title"/>
          </p:nvPr>
        </p:nvSpPr>
        <p:spPr/>
        <p:txBody>
          <a:bodyPr/>
          <a:lstStyle/>
          <a:p>
            <a:r>
              <a:rPr lang="en-US" dirty="0"/>
              <a:t>The Canadian Constitution	</a:t>
            </a:r>
          </a:p>
        </p:txBody>
      </p:sp>
      <p:sp>
        <p:nvSpPr>
          <p:cNvPr id="3" name="Content Placeholder 2">
            <a:extLst>
              <a:ext uri="{FF2B5EF4-FFF2-40B4-BE49-F238E27FC236}">
                <a16:creationId xmlns:a16="http://schemas.microsoft.com/office/drawing/2014/main" id="{072FCCD0-3227-42DF-AEE3-380BD0DD18E2}"/>
              </a:ext>
            </a:extLst>
          </p:cNvPr>
          <p:cNvSpPr>
            <a:spLocks noGrp="1"/>
          </p:cNvSpPr>
          <p:nvPr>
            <p:ph idx="1"/>
          </p:nvPr>
        </p:nvSpPr>
        <p:spPr/>
        <p:txBody>
          <a:bodyPr>
            <a:normAutofit/>
          </a:bodyPr>
          <a:lstStyle/>
          <a:p>
            <a:r>
              <a:rPr lang="en-US" sz="2800" dirty="0"/>
              <a:t>Both formal and informal and includes a collection of documents. There are two primary acts that have defined our government:</a:t>
            </a:r>
            <a:br>
              <a:rPr lang="en-US" sz="2800" dirty="0"/>
            </a:br>
            <a:endParaRPr lang="en-US" sz="2800" dirty="0"/>
          </a:p>
          <a:p>
            <a:pPr marL="544068" lvl="1" indent="-342900">
              <a:buFont typeface="+mj-lt"/>
              <a:buAutoNum type="arabicPeriod"/>
            </a:pPr>
            <a:r>
              <a:rPr lang="en-US" sz="2800" dirty="0"/>
              <a:t>Constitution Act, 1867 (Signed as the British North American Act)</a:t>
            </a:r>
          </a:p>
          <a:p>
            <a:pPr marL="544068" lvl="1" indent="-342900">
              <a:buFont typeface="+mj-lt"/>
              <a:buAutoNum type="arabicPeriod"/>
            </a:pPr>
            <a:r>
              <a:rPr lang="en-US" sz="2800" dirty="0"/>
              <a:t>Constitution Act, 1982 (Signed as the Canada Act)</a:t>
            </a:r>
          </a:p>
        </p:txBody>
      </p:sp>
    </p:spTree>
    <p:extLst>
      <p:ext uri="{BB962C8B-B14F-4D97-AF65-F5344CB8AC3E}">
        <p14:creationId xmlns:p14="http://schemas.microsoft.com/office/powerpoint/2010/main" val="424674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406E-1310-4505-97D1-0E2EE00A2A78}"/>
              </a:ext>
            </a:extLst>
          </p:cNvPr>
          <p:cNvSpPr>
            <a:spLocks noGrp="1"/>
          </p:cNvSpPr>
          <p:nvPr>
            <p:ph type="title"/>
          </p:nvPr>
        </p:nvSpPr>
        <p:spPr/>
        <p:txBody>
          <a:bodyPr/>
          <a:lstStyle/>
          <a:p>
            <a:r>
              <a:rPr lang="en-US" dirty="0"/>
              <a:t>The British North American Act	</a:t>
            </a:r>
          </a:p>
        </p:txBody>
      </p:sp>
      <p:sp>
        <p:nvSpPr>
          <p:cNvPr id="3" name="Content Placeholder 2">
            <a:extLst>
              <a:ext uri="{FF2B5EF4-FFF2-40B4-BE49-F238E27FC236}">
                <a16:creationId xmlns:a16="http://schemas.microsoft.com/office/drawing/2014/main" id="{08DCE7DC-E69C-491E-81B7-FE9A34607B71}"/>
              </a:ext>
            </a:extLst>
          </p:cNvPr>
          <p:cNvSpPr>
            <a:spLocks noGrp="1"/>
          </p:cNvSpPr>
          <p:nvPr>
            <p:ph idx="1"/>
          </p:nvPr>
        </p:nvSpPr>
        <p:spPr/>
        <p:txBody>
          <a:bodyPr/>
          <a:lstStyle/>
          <a:p>
            <a:r>
              <a:rPr lang="en-US" dirty="0"/>
              <a:t>Canada’s first constitution was established in 1867, when representatives from Britain’s North American colonies met first in Charlottetown and then in Quebec. It incorporated some aspects of American democracy as well as staying loyal to British and French political traditions. </a:t>
            </a:r>
          </a:p>
          <a:p>
            <a:r>
              <a:rPr lang="en-US" dirty="0"/>
              <a:t>Declared the existence of a new country, it stated that the structure and philosophy of the new government would be like that of Great Britain while maintaining French political traditions in Quebec. </a:t>
            </a:r>
          </a:p>
          <a:p>
            <a:r>
              <a:rPr lang="en-US" dirty="0"/>
              <a:t>Composed of the monarch or the monarch’s representative, the Governor General, and the Privy Council, which became known as the Cabinet.</a:t>
            </a:r>
          </a:p>
          <a:p>
            <a:r>
              <a:rPr lang="en-US" dirty="0"/>
              <a:t>Prime Minister would lead the country, </a:t>
            </a:r>
          </a:p>
        </p:txBody>
      </p:sp>
    </p:spTree>
    <p:extLst>
      <p:ext uri="{BB962C8B-B14F-4D97-AF65-F5344CB8AC3E}">
        <p14:creationId xmlns:p14="http://schemas.microsoft.com/office/powerpoint/2010/main" val="315825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CDBC-7D34-44C0-BF02-46CD718BEC6E}"/>
              </a:ext>
            </a:extLst>
          </p:cNvPr>
          <p:cNvSpPr>
            <a:spLocks noGrp="1"/>
          </p:cNvSpPr>
          <p:nvPr>
            <p:ph type="title"/>
          </p:nvPr>
        </p:nvSpPr>
        <p:spPr/>
        <p:txBody>
          <a:bodyPr/>
          <a:lstStyle/>
          <a:p>
            <a:r>
              <a:rPr lang="en-US" dirty="0"/>
              <a:t>The BNA Continued…	</a:t>
            </a:r>
          </a:p>
        </p:txBody>
      </p:sp>
      <p:sp>
        <p:nvSpPr>
          <p:cNvPr id="3" name="Content Placeholder 2">
            <a:extLst>
              <a:ext uri="{FF2B5EF4-FFF2-40B4-BE49-F238E27FC236}">
                <a16:creationId xmlns:a16="http://schemas.microsoft.com/office/drawing/2014/main" id="{6FD9C713-DD74-4AB8-84BB-B88ADB0C2319}"/>
              </a:ext>
            </a:extLst>
          </p:cNvPr>
          <p:cNvSpPr>
            <a:spLocks noGrp="1"/>
          </p:cNvSpPr>
          <p:nvPr>
            <p:ph idx="1"/>
          </p:nvPr>
        </p:nvSpPr>
        <p:spPr/>
        <p:txBody>
          <a:bodyPr/>
          <a:lstStyle/>
          <a:p>
            <a:r>
              <a:rPr lang="en-US" dirty="0"/>
              <a:t>Parliament was granted legislative power.</a:t>
            </a:r>
          </a:p>
          <a:p>
            <a:r>
              <a:rPr lang="en-US" dirty="0"/>
              <a:t>It was bicameral, meaning it had two parts (House of Commons and the Senate).</a:t>
            </a:r>
          </a:p>
          <a:p>
            <a:r>
              <a:rPr lang="en-US" dirty="0"/>
              <a:t>Distribution of Powers between the federal and provincial government. They created a country with strong central power but also gave the provincial governments power by restricted it (residual power – power was given to the federal government if it wasn’t specified within the document).</a:t>
            </a:r>
          </a:p>
          <a:p>
            <a:r>
              <a:rPr lang="en-US" dirty="0"/>
              <a:t>A representative of the Queen, the lieutenant-governor, would oversee all provincial government activities.</a:t>
            </a:r>
          </a:p>
          <a:p>
            <a:endParaRPr lang="en-US" dirty="0"/>
          </a:p>
          <a:p>
            <a:endParaRPr lang="en-US" dirty="0"/>
          </a:p>
        </p:txBody>
      </p:sp>
    </p:spTree>
    <p:extLst>
      <p:ext uri="{BB962C8B-B14F-4D97-AF65-F5344CB8AC3E}">
        <p14:creationId xmlns:p14="http://schemas.microsoft.com/office/powerpoint/2010/main" val="65015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52AD-52C8-4AE8-AE0B-36CA4FB26FEA}"/>
              </a:ext>
            </a:extLst>
          </p:cNvPr>
          <p:cNvSpPr>
            <a:spLocks noGrp="1"/>
          </p:cNvSpPr>
          <p:nvPr>
            <p:ph type="title"/>
          </p:nvPr>
        </p:nvSpPr>
        <p:spPr/>
        <p:txBody>
          <a:bodyPr/>
          <a:lstStyle/>
          <a:p>
            <a:r>
              <a:rPr lang="en-US" dirty="0"/>
              <a:t>The BNA created Confederation</a:t>
            </a:r>
          </a:p>
        </p:txBody>
      </p:sp>
      <p:sp>
        <p:nvSpPr>
          <p:cNvPr id="3" name="Content Placeholder 2">
            <a:extLst>
              <a:ext uri="{FF2B5EF4-FFF2-40B4-BE49-F238E27FC236}">
                <a16:creationId xmlns:a16="http://schemas.microsoft.com/office/drawing/2014/main" id="{57916312-9335-4FF3-8BDA-6BEE5ACABD42}"/>
              </a:ext>
            </a:extLst>
          </p:cNvPr>
          <p:cNvSpPr>
            <a:spLocks noGrp="1"/>
          </p:cNvSpPr>
          <p:nvPr>
            <p:ph idx="1"/>
          </p:nvPr>
        </p:nvSpPr>
        <p:spPr/>
        <p:txBody>
          <a:bodyPr/>
          <a:lstStyle/>
          <a:p>
            <a:r>
              <a:rPr lang="en-US" dirty="0"/>
              <a:t>The BNA created confederation for Canada, but it didn’t allow for Canada to have complete independence from Britain. </a:t>
            </a:r>
          </a:p>
          <a:p>
            <a:pPr marL="457200" indent="-457200">
              <a:buFont typeface="+mj-lt"/>
              <a:buAutoNum type="arabicPeriod"/>
            </a:pPr>
            <a:r>
              <a:rPr lang="en-US" dirty="0"/>
              <a:t>It did not recognize the position of Prime Minister (it is still not recognized in our constitution).</a:t>
            </a:r>
          </a:p>
          <a:p>
            <a:pPr marL="457200" indent="-457200">
              <a:buFont typeface="+mj-lt"/>
              <a:buAutoNum type="arabicPeriod"/>
            </a:pPr>
            <a:r>
              <a:rPr lang="en-US" dirty="0"/>
              <a:t>Did not allow Canada to control their external/foreign affairs.</a:t>
            </a:r>
          </a:p>
          <a:p>
            <a:pPr marL="457200" indent="-457200">
              <a:buFont typeface="+mj-lt"/>
              <a:buAutoNum type="arabicPeriod"/>
            </a:pPr>
            <a:r>
              <a:rPr lang="en-US" dirty="0"/>
              <a:t>Did not provide Canada with the ability to amend the constitution.</a:t>
            </a:r>
          </a:p>
          <a:p>
            <a:pPr marL="457200" indent="-457200">
              <a:buFont typeface="+mj-lt"/>
              <a:buAutoNum type="arabicPeriod"/>
            </a:pPr>
            <a:r>
              <a:rPr lang="en-US" dirty="0"/>
              <a:t>It established that all laws and authority were subject to the approval of the British monarchy.</a:t>
            </a:r>
          </a:p>
          <a:p>
            <a:endParaRPr lang="en-US" dirty="0"/>
          </a:p>
        </p:txBody>
      </p:sp>
    </p:spTree>
    <p:extLst>
      <p:ext uri="{BB962C8B-B14F-4D97-AF65-F5344CB8AC3E}">
        <p14:creationId xmlns:p14="http://schemas.microsoft.com/office/powerpoint/2010/main" val="109704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360D31-DBBC-4BF8-8F17-2F178307B3D9}"/>
              </a:ext>
            </a:extLst>
          </p:cNvPr>
          <p:cNvSpPr/>
          <p:nvPr/>
        </p:nvSpPr>
        <p:spPr>
          <a:xfrm>
            <a:off x="1836420" y="2782669"/>
            <a:ext cx="6096000" cy="646331"/>
          </a:xfrm>
          <a:prstGeom prst="rect">
            <a:avLst/>
          </a:prstGeom>
        </p:spPr>
        <p:txBody>
          <a:bodyPr>
            <a:spAutoFit/>
          </a:bodyPr>
          <a:lstStyle/>
          <a:p>
            <a:r>
              <a:rPr lang="en-US" dirty="0">
                <a:hlinkClick r:id="rId2"/>
              </a:rPr>
              <a:t>https://www.youtube.com/watch?v=f1dWKXyt2QE&amp;feature=emb_logo</a:t>
            </a:r>
            <a:endParaRPr lang="en-US" dirty="0"/>
          </a:p>
        </p:txBody>
      </p:sp>
      <p:sp>
        <p:nvSpPr>
          <p:cNvPr id="3" name="Title 2">
            <a:extLst>
              <a:ext uri="{FF2B5EF4-FFF2-40B4-BE49-F238E27FC236}">
                <a16:creationId xmlns:a16="http://schemas.microsoft.com/office/drawing/2014/main" id="{4F9FCA3E-9833-4AF7-A62E-02E050F0CAC2}"/>
              </a:ext>
            </a:extLst>
          </p:cNvPr>
          <p:cNvSpPr>
            <a:spLocks noGrp="1"/>
          </p:cNvSpPr>
          <p:nvPr>
            <p:ph type="title"/>
          </p:nvPr>
        </p:nvSpPr>
        <p:spPr>
          <a:xfrm>
            <a:off x="1066800" y="835243"/>
            <a:ext cx="10058400" cy="1450757"/>
          </a:xfrm>
        </p:spPr>
        <p:txBody>
          <a:bodyPr>
            <a:normAutofit fontScale="90000"/>
          </a:bodyPr>
          <a:lstStyle/>
          <a:p>
            <a:r>
              <a:rPr lang="en-US" dirty="0"/>
              <a:t>The Words That Shaped Canada: The British North America Act</a:t>
            </a:r>
            <a:br>
              <a:rPr lang="en-US" dirty="0"/>
            </a:br>
            <a:endParaRPr lang="en-US" dirty="0"/>
          </a:p>
        </p:txBody>
      </p:sp>
    </p:spTree>
    <p:extLst>
      <p:ext uri="{BB962C8B-B14F-4D97-AF65-F5344CB8AC3E}">
        <p14:creationId xmlns:p14="http://schemas.microsoft.com/office/powerpoint/2010/main" val="3777797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8E9F2-55BA-4F05-8AE9-27A4058E9412}"/>
              </a:ext>
            </a:extLst>
          </p:cNvPr>
          <p:cNvSpPr>
            <a:spLocks noGrp="1"/>
          </p:cNvSpPr>
          <p:nvPr>
            <p:ph type="title"/>
          </p:nvPr>
        </p:nvSpPr>
        <p:spPr/>
        <p:txBody>
          <a:bodyPr/>
          <a:lstStyle/>
          <a:p>
            <a:r>
              <a:rPr lang="en-US" dirty="0"/>
              <a:t>The Canada Act</a:t>
            </a:r>
          </a:p>
        </p:txBody>
      </p:sp>
      <p:sp>
        <p:nvSpPr>
          <p:cNvPr id="3" name="Content Placeholder 2">
            <a:extLst>
              <a:ext uri="{FF2B5EF4-FFF2-40B4-BE49-F238E27FC236}">
                <a16:creationId xmlns:a16="http://schemas.microsoft.com/office/drawing/2014/main" id="{D6E5D1A3-61C6-49C1-A3F1-FFA9D654879A}"/>
              </a:ext>
            </a:extLst>
          </p:cNvPr>
          <p:cNvSpPr>
            <a:spLocks noGrp="1"/>
          </p:cNvSpPr>
          <p:nvPr>
            <p:ph idx="1"/>
          </p:nvPr>
        </p:nvSpPr>
        <p:spPr/>
        <p:txBody>
          <a:bodyPr/>
          <a:lstStyle/>
          <a:p>
            <a:r>
              <a:rPr lang="en-US" dirty="0"/>
              <a:t>The Fathers of Confederation believed that Canada would always remain semi- independent, colonial state under the control and protection of Great Britain.</a:t>
            </a:r>
          </a:p>
          <a:p>
            <a:r>
              <a:rPr lang="en-US" dirty="0"/>
              <a:t>There were attempts to repatriate the constitution – to bring the constitution home and place it under Canadian control. However the provincial and federal government could never agree on amending formula or a bill of rights.</a:t>
            </a:r>
          </a:p>
          <a:p>
            <a:r>
              <a:rPr lang="en-US" dirty="0"/>
              <a:t>In 1980, Quebec was holding a province referendum to deciding whether it should separate from Canada and become “sovereign”. </a:t>
            </a:r>
          </a:p>
          <a:p>
            <a:r>
              <a:rPr lang="en-US" dirty="0"/>
              <a:t>Prime Minister Pierre Trudeau promised to bring the constitution back to Canada and protect the rights of Quebec. It was that promise that made Quebecers reject sovereignty on referendum day.</a:t>
            </a:r>
          </a:p>
        </p:txBody>
      </p:sp>
    </p:spTree>
    <p:extLst>
      <p:ext uri="{BB962C8B-B14F-4D97-AF65-F5344CB8AC3E}">
        <p14:creationId xmlns:p14="http://schemas.microsoft.com/office/powerpoint/2010/main" val="4098670957"/>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8A3B04-B0F3-4C12-A722-52B5CF6D97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{BE0EB9F1-787D-47BD-9824-B8FBA9F4B55D}tf33845126</Template>
  <TotalTime>0</TotalTime>
  <Words>839</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Bookman Old Style</vt:lpstr>
      <vt:lpstr>Calibri</vt:lpstr>
      <vt:lpstr>Franklin Gothic Book</vt:lpstr>
      <vt:lpstr>1_RetrospectVTI</vt:lpstr>
      <vt:lpstr>The Canadian Constitution</vt:lpstr>
      <vt:lpstr>The Canadian Constitution </vt:lpstr>
      <vt:lpstr>State Constitutions</vt:lpstr>
      <vt:lpstr>The Canadian Constitution </vt:lpstr>
      <vt:lpstr>The British North American Act </vt:lpstr>
      <vt:lpstr>The BNA Continued… </vt:lpstr>
      <vt:lpstr>The BNA created Confederation</vt:lpstr>
      <vt:lpstr>The Words That Shaped Canada: The British North America Act </vt:lpstr>
      <vt:lpstr>The Canada Act</vt:lpstr>
      <vt:lpstr>The Canada Act Continued…</vt:lpstr>
      <vt:lpstr>What is the Canadian Constitution? </vt:lpstr>
      <vt:lpstr>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2020-05-11T02:17:30Z</dcterms:created>
  <dcterms:modified xsi:type="dcterms:W3CDTF">2020-05-11T03:24:28Z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