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8"/>
  </p:notesMasterIdLst>
  <p:sldIdLst>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p:scale>
          <a:sx n="57" d="100"/>
          <a:sy n="57" d="100"/>
        </p:scale>
        <p:origin x="4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5/10/2020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14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5/10/2020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5/10/2020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Marketing Strategy</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3EBC-5A58-4748-9D53-55BD11B9B243}"/>
              </a:ext>
            </a:extLst>
          </p:cNvPr>
          <p:cNvSpPr>
            <a:spLocks noGrp="1"/>
          </p:cNvSpPr>
          <p:nvPr>
            <p:ph type="title"/>
          </p:nvPr>
        </p:nvSpPr>
        <p:spPr/>
        <p:txBody>
          <a:bodyPr/>
          <a:lstStyle/>
          <a:p>
            <a:r>
              <a:rPr lang="en-US" dirty="0"/>
              <a:t>What This Creates?</a:t>
            </a:r>
          </a:p>
        </p:txBody>
      </p:sp>
      <p:sp>
        <p:nvSpPr>
          <p:cNvPr id="3" name="Content Placeholder 2">
            <a:extLst>
              <a:ext uri="{FF2B5EF4-FFF2-40B4-BE49-F238E27FC236}">
                <a16:creationId xmlns:a16="http://schemas.microsoft.com/office/drawing/2014/main" id="{214B2F89-0ECE-40B1-8814-CE721856F089}"/>
              </a:ext>
            </a:extLst>
          </p:cNvPr>
          <p:cNvSpPr>
            <a:spLocks noGrp="1"/>
          </p:cNvSpPr>
          <p:nvPr>
            <p:ph idx="1"/>
          </p:nvPr>
        </p:nvSpPr>
        <p:spPr/>
        <p:txBody>
          <a:bodyPr/>
          <a:lstStyle/>
          <a:p>
            <a:r>
              <a:rPr lang="en-US" dirty="0"/>
              <a:t>Customer profile</a:t>
            </a:r>
          </a:p>
          <a:p>
            <a:pPr lvl="1"/>
            <a:r>
              <a:rPr lang="en-US" dirty="0"/>
              <a:t>Once an organization analyzes the data that has been gathered, they can then create a customer profile that is supported by the information.</a:t>
            </a:r>
          </a:p>
          <a:p>
            <a:pPr lvl="1"/>
            <a:r>
              <a:rPr lang="en-US" dirty="0"/>
              <a:t>This information will allow the companies to support their targeted customer to the best of their abilities.</a:t>
            </a:r>
          </a:p>
          <a:p>
            <a:pPr lvl="1"/>
            <a:r>
              <a:rPr lang="en-US" dirty="0"/>
              <a:t>This also leads to where they will position their product or service. </a:t>
            </a:r>
          </a:p>
        </p:txBody>
      </p:sp>
    </p:spTree>
    <p:extLst>
      <p:ext uri="{BB962C8B-B14F-4D97-AF65-F5344CB8AC3E}">
        <p14:creationId xmlns:p14="http://schemas.microsoft.com/office/powerpoint/2010/main" val="172481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038-A172-4881-9F51-9700A1B9F464}"/>
              </a:ext>
            </a:extLst>
          </p:cNvPr>
          <p:cNvSpPr>
            <a:spLocks noGrp="1"/>
          </p:cNvSpPr>
          <p:nvPr>
            <p:ph type="title"/>
          </p:nvPr>
        </p:nvSpPr>
        <p:spPr/>
        <p:txBody>
          <a:bodyPr/>
          <a:lstStyle/>
          <a:p>
            <a:r>
              <a:rPr lang="en-US" dirty="0"/>
              <a:t>Positioning Your Product or Service</a:t>
            </a:r>
          </a:p>
        </p:txBody>
      </p:sp>
      <p:sp>
        <p:nvSpPr>
          <p:cNvPr id="3" name="Content Placeholder 2">
            <a:extLst>
              <a:ext uri="{FF2B5EF4-FFF2-40B4-BE49-F238E27FC236}">
                <a16:creationId xmlns:a16="http://schemas.microsoft.com/office/drawing/2014/main" id="{9790C362-60AB-4187-8A3E-8DAF77A88B56}"/>
              </a:ext>
            </a:extLst>
          </p:cNvPr>
          <p:cNvSpPr>
            <a:spLocks noGrp="1"/>
          </p:cNvSpPr>
          <p:nvPr>
            <p:ph idx="1"/>
          </p:nvPr>
        </p:nvSpPr>
        <p:spPr/>
        <p:txBody>
          <a:bodyPr>
            <a:normAutofit lnSpcReduction="10000"/>
          </a:bodyPr>
          <a:lstStyle/>
          <a:p>
            <a:r>
              <a:rPr lang="en-US" dirty="0"/>
              <a:t>The objective is to position your product or service in your customers mind</a:t>
            </a:r>
          </a:p>
          <a:p>
            <a:r>
              <a:rPr lang="en-US" dirty="0"/>
              <a:t>You want your product or service to grab and hold their attention and make them want what you are offering them.</a:t>
            </a:r>
          </a:p>
          <a:p>
            <a:r>
              <a:rPr lang="en-US" dirty="0"/>
              <a:t>This involved a carefully crafted message that communicates the value of your product and service and how it differs from your competitors. </a:t>
            </a:r>
          </a:p>
          <a:p>
            <a:r>
              <a:rPr lang="en-US" dirty="0"/>
              <a:t>Example would be Sandals Resorts, they position themselves as a luxurious, all- inclusive couples- only destination. They are targeting honeymooners, married couples celebrating their anniversary. They include their position in their tag line to their logo “All you need is love” and “The Luxury Included Vacation”</a:t>
            </a:r>
          </a:p>
        </p:txBody>
      </p:sp>
    </p:spTree>
    <p:extLst>
      <p:ext uri="{BB962C8B-B14F-4D97-AF65-F5344CB8AC3E}">
        <p14:creationId xmlns:p14="http://schemas.microsoft.com/office/powerpoint/2010/main" val="134893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F592-A9A3-4CB6-B154-B773C8ACF453}"/>
              </a:ext>
            </a:extLst>
          </p:cNvPr>
          <p:cNvSpPr>
            <a:spLocks noGrp="1"/>
          </p:cNvSpPr>
          <p:nvPr>
            <p:ph type="title"/>
          </p:nvPr>
        </p:nvSpPr>
        <p:spPr/>
        <p:txBody>
          <a:bodyPr>
            <a:normAutofit/>
          </a:bodyPr>
          <a:lstStyle/>
          <a:p>
            <a:r>
              <a:rPr lang="en-US" dirty="0"/>
              <a:t>Other Examples of Positions</a:t>
            </a:r>
          </a:p>
        </p:txBody>
      </p:sp>
      <p:sp>
        <p:nvSpPr>
          <p:cNvPr id="3" name="Content Placeholder 2">
            <a:extLst>
              <a:ext uri="{FF2B5EF4-FFF2-40B4-BE49-F238E27FC236}">
                <a16:creationId xmlns:a16="http://schemas.microsoft.com/office/drawing/2014/main" id="{57F8797B-ED1F-4729-80F2-8BF6E9685466}"/>
              </a:ext>
            </a:extLst>
          </p:cNvPr>
          <p:cNvSpPr>
            <a:spLocks noGrp="1"/>
          </p:cNvSpPr>
          <p:nvPr>
            <p:ph sz="half" idx="2"/>
          </p:nvPr>
        </p:nvSpPr>
        <p:spPr>
          <a:xfrm>
            <a:off x="1046013" y="1727200"/>
            <a:ext cx="4764764" cy="4018437"/>
          </a:xfrm>
        </p:spPr>
        <p:txBody>
          <a:bodyPr>
            <a:noAutofit/>
          </a:bodyPr>
          <a:lstStyle/>
          <a:p>
            <a:r>
              <a:rPr lang="en-US" sz="3200" dirty="0"/>
              <a:t>Safety</a:t>
            </a:r>
          </a:p>
          <a:p>
            <a:r>
              <a:rPr lang="en-US" sz="3200" dirty="0"/>
              <a:t>Uniqueness</a:t>
            </a:r>
          </a:p>
          <a:p>
            <a:r>
              <a:rPr lang="en-US" sz="3200" dirty="0"/>
              <a:t>Functionality</a:t>
            </a:r>
          </a:p>
          <a:p>
            <a:r>
              <a:rPr lang="en-US" sz="3200" dirty="0"/>
              <a:t>Convenience</a:t>
            </a:r>
          </a:p>
          <a:p>
            <a:r>
              <a:rPr lang="en-US" sz="3200" dirty="0"/>
              <a:t>Health</a:t>
            </a:r>
          </a:p>
          <a:p>
            <a:r>
              <a:rPr lang="en-US" sz="3200" dirty="0"/>
              <a:t>Variety</a:t>
            </a:r>
          </a:p>
        </p:txBody>
      </p:sp>
      <p:sp>
        <p:nvSpPr>
          <p:cNvPr id="7" name="Content Placeholder 6">
            <a:extLst>
              <a:ext uri="{FF2B5EF4-FFF2-40B4-BE49-F238E27FC236}">
                <a16:creationId xmlns:a16="http://schemas.microsoft.com/office/drawing/2014/main" id="{74E2896F-E77F-4C9A-A7E2-C251B59171A8}"/>
              </a:ext>
            </a:extLst>
          </p:cNvPr>
          <p:cNvSpPr>
            <a:spLocks noGrp="1"/>
          </p:cNvSpPr>
          <p:nvPr>
            <p:ph sz="quarter" idx="4"/>
          </p:nvPr>
        </p:nvSpPr>
        <p:spPr>
          <a:xfrm>
            <a:off x="6363167" y="1855153"/>
            <a:ext cx="4779581" cy="3890483"/>
          </a:xfrm>
        </p:spPr>
        <p:txBody>
          <a:bodyPr>
            <a:normAutofit lnSpcReduction="10000"/>
          </a:bodyPr>
          <a:lstStyle/>
          <a:p>
            <a:r>
              <a:rPr lang="en-US" sz="3600" dirty="0"/>
              <a:t>Sustainability </a:t>
            </a:r>
          </a:p>
          <a:p>
            <a:r>
              <a:rPr lang="en-US" sz="3600" dirty="0"/>
              <a:t>Status</a:t>
            </a:r>
          </a:p>
          <a:p>
            <a:r>
              <a:rPr lang="en-US" sz="3600" dirty="0"/>
              <a:t>Performance</a:t>
            </a:r>
          </a:p>
          <a:p>
            <a:r>
              <a:rPr lang="en-US" sz="3600" dirty="0"/>
              <a:t>Price</a:t>
            </a:r>
          </a:p>
          <a:p>
            <a:r>
              <a:rPr lang="en-US" sz="3600" dirty="0"/>
              <a:t>Reliability</a:t>
            </a:r>
          </a:p>
          <a:p>
            <a:endParaRPr lang="en-US" dirty="0"/>
          </a:p>
          <a:p>
            <a:endParaRPr lang="en-US" dirty="0"/>
          </a:p>
          <a:p>
            <a:endParaRPr lang="en-US" dirty="0"/>
          </a:p>
        </p:txBody>
      </p:sp>
    </p:spTree>
    <p:extLst>
      <p:ext uri="{BB962C8B-B14F-4D97-AF65-F5344CB8AC3E}">
        <p14:creationId xmlns:p14="http://schemas.microsoft.com/office/powerpoint/2010/main" val="240501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7CBE-044B-4B56-9BEC-079919438D49}"/>
              </a:ext>
            </a:extLst>
          </p:cNvPr>
          <p:cNvSpPr>
            <a:spLocks noGrp="1"/>
          </p:cNvSpPr>
          <p:nvPr>
            <p:ph type="title"/>
          </p:nvPr>
        </p:nvSpPr>
        <p:spPr/>
        <p:txBody>
          <a:bodyPr/>
          <a:lstStyle/>
          <a:p>
            <a:r>
              <a:rPr lang="en-US" dirty="0"/>
              <a:t>Assignment	</a:t>
            </a:r>
          </a:p>
        </p:txBody>
      </p:sp>
      <p:sp>
        <p:nvSpPr>
          <p:cNvPr id="3" name="Content Placeholder 2">
            <a:extLst>
              <a:ext uri="{FF2B5EF4-FFF2-40B4-BE49-F238E27FC236}">
                <a16:creationId xmlns:a16="http://schemas.microsoft.com/office/drawing/2014/main" id="{1EEE5E8A-A6DB-4B25-891A-9C7BE98C1E47}"/>
              </a:ext>
            </a:extLst>
          </p:cNvPr>
          <p:cNvSpPr>
            <a:spLocks noGrp="1"/>
          </p:cNvSpPr>
          <p:nvPr>
            <p:ph idx="1"/>
          </p:nvPr>
        </p:nvSpPr>
        <p:spPr/>
        <p:txBody>
          <a:bodyPr/>
          <a:lstStyle/>
          <a:p>
            <a:r>
              <a:rPr lang="en-US" dirty="0"/>
              <a:t>Develop a Market Strategy</a:t>
            </a:r>
          </a:p>
          <a:p>
            <a:pPr lvl="1"/>
            <a:r>
              <a:rPr lang="en-US" dirty="0"/>
              <a:t>List what market segment(s) you will be focusing on</a:t>
            </a:r>
          </a:p>
          <a:p>
            <a:pPr lvl="1"/>
            <a:r>
              <a:rPr lang="en-US" dirty="0"/>
              <a:t>Create a customer profile.</a:t>
            </a:r>
          </a:p>
          <a:p>
            <a:pPr lvl="1"/>
            <a:r>
              <a:rPr lang="en-US" dirty="0"/>
              <a:t>Create a position for your business </a:t>
            </a:r>
            <a:r>
              <a:rPr lang="en-US"/>
              <a:t>(slogan) (</a:t>
            </a:r>
            <a:r>
              <a:rPr lang="en-US" dirty="0"/>
              <a:t>Y</a:t>
            </a:r>
            <a:r>
              <a:rPr lang="en-US"/>
              <a:t>ou </a:t>
            </a:r>
            <a:r>
              <a:rPr lang="en-US" dirty="0"/>
              <a:t>can use the one you have already created) </a:t>
            </a:r>
          </a:p>
          <a:p>
            <a:pPr lvl="1"/>
            <a:r>
              <a:rPr lang="en-US" dirty="0"/>
              <a:t>Who will be your target market? Why? You can find data on our area by simply googling it. (If you want to target teens what % of the population would that be)</a:t>
            </a:r>
          </a:p>
        </p:txBody>
      </p:sp>
    </p:spTree>
    <p:extLst>
      <p:ext uri="{BB962C8B-B14F-4D97-AF65-F5344CB8AC3E}">
        <p14:creationId xmlns:p14="http://schemas.microsoft.com/office/powerpoint/2010/main" val="270867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257025" y="320041"/>
            <a:ext cx="5744474" cy="6217918"/>
          </a:xfrm>
        </p:spPr>
        <p:txBody>
          <a:bodyPr anchor="t">
            <a:normAutofit lnSpcReduction="10000"/>
          </a:bodyPr>
          <a:lstStyle/>
          <a:p>
            <a:pPr marL="36900" lvl="0" indent="0">
              <a:buNone/>
            </a:pPr>
            <a:r>
              <a:rPr lang="en-US" sz="3200" dirty="0"/>
              <a:t>Once you have established what your product or service is going to be, you need to start looking at the marketing process. This phase allows you to figure out who your customers are and where they live.</a:t>
            </a:r>
            <a:br>
              <a:rPr lang="en-US" sz="3200" dirty="0"/>
            </a:br>
            <a:r>
              <a:rPr lang="en-US" sz="3200" dirty="0"/>
              <a:t> </a:t>
            </a:r>
          </a:p>
          <a:p>
            <a:pPr marL="36900" lvl="0" indent="0">
              <a:buNone/>
            </a:pPr>
            <a:r>
              <a:rPr lang="en-US" sz="3200" dirty="0"/>
              <a:t>A marketing strategy is your businesses’ game plan for finding people and making them paying customers</a:t>
            </a: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t="31671" b="18266"/>
          <a:stretch/>
        </p:blipFill>
        <p:spPr>
          <a:xfrm>
            <a:off x="20" y="10"/>
            <a:ext cx="12191980" cy="685799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9119" y="1571625"/>
            <a:ext cx="10353762" cy="3714749"/>
          </a:xfrm>
        </p:spPr>
        <p:txBody>
          <a:bodyPr anchor="ctr">
            <a:normAutofit/>
          </a:bodyPr>
          <a:lstStyle/>
          <a:p>
            <a:r>
              <a:rPr lang="en-US" dirty="0"/>
              <a:t>With a market being your potential customers or buyers.</a:t>
            </a:r>
          </a:p>
          <a:p>
            <a:r>
              <a:rPr lang="en-US" dirty="0"/>
              <a:t>Businesses can have the ability to reach the total market, which would refer to all the potential buyers or customers.</a:t>
            </a:r>
          </a:p>
          <a:p>
            <a:r>
              <a:rPr lang="en-US" dirty="0"/>
              <a:t>By appealing to the total market you are giving yourself the opportunity to be the choice of ALL the potential customers needs and wants.</a:t>
            </a:r>
          </a:p>
          <a:p>
            <a:r>
              <a:rPr lang="en-US" dirty="0"/>
              <a:t>Many small businesses don’t have the financial ability or capacity to target everyone. This leads to the market process which eventually creates your target market! </a:t>
            </a:r>
          </a:p>
        </p:txBody>
      </p:sp>
    </p:spTree>
    <p:extLst>
      <p:ext uri="{BB962C8B-B14F-4D97-AF65-F5344CB8AC3E}">
        <p14:creationId xmlns:p14="http://schemas.microsoft.com/office/powerpoint/2010/main" val="17934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32A4578-DD2D-42E5-A30D-A61A991B8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DDEE7-F974-49C8-BCE8-CF8FD5751316}"/>
              </a:ext>
            </a:extLst>
          </p:cNvPr>
          <p:cNvSpPr>
            <a:spLocks noGrp="1"/>
          </p:cNvSpPr>
          <p:nvPr>
            <p:ph type="title"/>
          </p:nvPr>
        </p:nvSpPr>
        <p:spPr>
          <a:xfrm>
            <a:off x="988651" y="609599"/>
            <a:ext cx="3413156" cy="5273675"/>
          </a:xfrm>
        </p:spPr>
        <p:txBody>
          <a:bodyPr>
            <a:normAutofit/>
          </a:bodyPr>
          <a:lstStyle/>
          <a:p>
            <a:pPr algn="l"/>
            <a:r>
              <a:rPr lang="en-US" sz="3600" dirty="0"/>
              <a:t>Determining if you really have a product or service that will benefit the public. </a:t>
            </a:r>
          </a:p>
        </p:txBody>
      </p:sp>
      <p:pic>
        <p:nvPicPr>
          <p:cNvPr id="13" name="Picture 9">
            <a:extLst>
              <a:ext uri="{FF2B5EF4-FFF2-40B4-BE49-F238E27FC236}">
                <a16:creationId xmlns:a16="http://schemas.microsoft.com/office/drawing/2014/main" id="{0A14F76F-D1CE-4226-A477-F8A3F641E7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95937" y="609599"/>
            <a:ext cx="6889687" cy="5273675"/>
          </a:xfrm>
          <a:prstGeom prst="rect">
            <a:avLst/>
          </a:prstGeom>
        </p:spPr>
      </p:pic>
      <p:sp>
        <p:nvSpPr>
          <p:cNvPr id="3" name="Content Placeholder 2">
            <a:extLst>
              <a:ext uri="{FF2B5EF4-FFF2-40B4-BE49-F238E27FC236}">
                <a16:creationId xmlns:a16="http://schemas.microsoft.com/office/drawing/2014/main" id="{76202454-E1A2-4652-A368-539AFC3CE9BD}"/>
              </a:ext>
            </a:extLst>
          </p:cNvPr>
          <p:cNvSpPr>
            <a:spLocks noGrp="1"/>
          </p:cNvSpPr>
          <p:nvPr>
            <p:ph idx="1"/>
          </p:nvPr>
        </p:nvSpPr>
        <p:spPr>
          <a:xfrm>
            <a:off x="4998709" y="957943"/>
            <a:ext cx="6292785" cy="4615543"/>
          </a:xfrm>
        </p:spPr>
        <p:txBody>
          <a:bodyPr anchor="ctr">
            <a:normAutofit/>
          </a:bodyPr>
          <a:lstStyle/>
          <a:p>
            <a:pPr>
              <a:buFont typeface="+mj-lt"/>
              <a:buAutoNum type="arabicPeriod"/>
            </a:pPr>
            <a:r>
              <a:rPr lang="en-US" dirty="0">
                <a:solidFill>
                  <a:srgbClr val="565A5C"/>
                </a:solidFill>
                <a:effectLst/>
                <a:latin typeface="Lato"/>
              </a:rPr>
              <a:t>There must be a true need and/or want for the product, service, or idea, whether the customer knows they need it or not.</a:t>
            </a:r>
          </a:p>
          <a:p>
            <a:pPr>
              <a:buFont typeface="+mj-lt"/>
              <a:buAutoNum type="arabicPeriod"/>
            </a:pPr>
            <a:r>
              <a:rPr lang="en-US" dirty="0">
                <a:solidFill>
                  <a:srgbClr val="565A5C"/>
                </a:solidFill>
                <a:effectLst/>
                <a:latin typeface="Lato"/>
              </a:rPr>
              <a:t>The person/organization must have the ability to pay for the product.</a:t>
            </a:r>
          </a:p>
          <a:p>
            <a:pPr>
              <a:buFont typeface="+mj-lt"/>
              <a:buAutoNum type="arabicPeriod"/>
            </a:pPr>
            <a:r>
              <a:rPr lang="en-US" dirty="0">
                <a:solidFill>
                  <a:srgbClr val="565A5C"/>
                </a:solidFill>
                <a:effectLst/>
                <a:latin typeface="Lato"/>
              </a:rPr>
              <a:t>The total number of customers must be large enough to be profitable.</a:t>
            </a:r>
          </a:p>
          <a:p>
            <a:pPr>
              <a:buFont typeface="+mj-lt"/>
              <a:buAutoNum type="arabicPeriod"/>
            </a:pPr>
            <a:r>
              <a:rPr lang="en-US" dirty="0">
                <a:solidFill>
                  <a:srgbClr val="565A5C"/>
                </a:solidFill>
                <a:effectLst/>
                <a:latin typeface="Lato"/>
              </a:rPr>
              <a:t>The target market is identifiable, measurable and accessible.</a:t>
            </a:r>
          </a:p>
          <a:p>
            <a:pPr marL="36900" indent="0">
              <a:buNone/>
            </a:pPr>
            <a:endParaRPr lang="en-US" dirty="0"/>
          </a:p>
        </p:txBody>
      </p:sp>
    </p:spTree>
    <p:extLst>
      <p:ext uri="{BB962C8B-B14F-4D97-AF65-F5344CB8AC3E}">
        <p14:creationId xmlns:p14="http://schemas.microsoft.com/office/powerpoint/2010/main" val="331369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B0FD-D6A3-482C-8673-11A7B2E09954}"/>
              </a:ext>
            </a:extLst>
          </p:cNvPr>
          <p:cNvSpPr>
            <a:spLocks noGrp="1"/>
          </p:cNvSpPr>
          <p:nvPr>
            <p:ph type="title"/>
          </p:nvPr>
        </p:nvSpPr>
        <p:spPr/>
        <p:txBody>
          <a:bodyPr/>
          <a:lstStyle/>
          <a:p>
            <a:r>
              <a:rPr lang="en-US" dirty="0"/>
              <a:t>Market Segmentation</a:t>
            </a:r>
          </a:p>
        </p:txBody>
      </p:sp>
      <p:sp>
        <p:nvSpPr>
          <p:cNvPr id="3" name="Content Placeholder 2">
            <a:extLst>
              <a:ext uri="{FF2B5EF4-FFF2-40B4-BE49-F238E27FC236}">
                <a16:creationId xmlns:a16="http://schemas.microsoft.com/office/drawing/2014/main" id="{B5694E93-B195-4747-BDBB-AA3147456BEB}"/>
              </a:ext>
            </a:extLst>
          </p:cNvPr>
          <p:cNvSpPr>
            <a:spLocks noGrp="1"/>
          </p:cNvSpPr>
          <p:nvPr>
            <p:ph idx="1"/>
          </p:nvPr>
        </p:nvSpPr>
        <p:spPr/>
        <p:txBody>
          <a:bodyPr/>
          <a:lstStyle/>
          <a:p>
            <a:r>
              <a:rPr lang="en-US" dirty="0"/>
              <a:t>No matter what product or service you are offering to the public, you need to realize that customers will differ in their needs, wants and motivations to buy and use what you are providing. </a:t>
            </a:r>
          </a:p>
          <a:p>
            <a:r>
              <a:rPr lang="en-US" dirty="0"/>
              <a:t>Market segmentation is the division of the data that you have collected on your customers. It breaks it down to smaller subgroups of customers who all share common characteristics.</a:t>
            </a:r>
          </a:p>
          <a:p>
            <a:r>
              <a:rPr lang="en-US" dirty="0"/>
              <a:t>This really helps businesses’ target their ideal customers and create a niche market product or service. </a:t>
            </a:r>
          </a:p>
        </p:txBody>
      </p:sp>
    </p:spTree>
    <p:extLst>
      <p:ext uri="{BB962C8B-B14F-4D97-AF65-F5344CB8AC3E}">
        <p14:creationId xmlns:p14="http://schemas.microsoft.com/office/powerpoint/2010/main" val="105684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9939-B102-4524-897C-552EAEA4C236}"/>
              </a:ext>
            </a:extLst>
          </p:cNvPr>
          <p:cNvSpPr>
            <a:spLocks noGrp="1"/>
          </p:cNvSpPr>
          <p:nvPr>
            <p:ph type="title"/>
          </p:nvPr>
        </p:nvSpPr>
        <p:spPr/>
        <p:txBody>
          <a:bodyPr/>
          <a:lstStyle/>
          <a:p>
            <a:r>
              <a:rPr lang="en-US" u="sng" dirty="0"/>
              <a:t>Divisions of Market Segmentation</a:t>
            </a:r>
          </a:p>
        </p:txBody>
      </p:sp>
      <p:sp>
        <p:nvSpPr>
          <p:cNvPr id="3" name="Content Placeholder 2">
            <a:extLst>
              <a:ext uri="{FF2B5EF4-FFF2-40B4-BE49-F238E27FC236}">
                <a16:creationId xmlns:a16="http://schemas.microsoft.com/office/drawing/2014/main" id="{7B0917AB-A449-46F9-968D-373A26BAA0B4}"/>
              </a:ext>
            </a:extLst>
          </p:cNvPr>
          <p:cNvSpPr>
            <a:spLocks noGrp="1"/>
          </p:cNvSpPr>
          <p:nvPr>
            <p:ph idx="1"/>
          </p:nvPr>
        </p:nvSpPr>
        <p:spPr>
          <a:xfrm>
            <a:off x="913795" y="2076450"/>
            <a:ext cx="10353762" cy="4425950"/>
          </a:xfrm>
        </p:spPr>
        <p:txBody>
          <a:bodyPr>
            <a:normAutofit fontScale="85000" lnSpcReduction="20000"/>
          </a:bodyPr>
          <a:lstStyle/>
          <a:p>
            <a:r>
              <a:rPr lang="en-US" sz="3600" u="sng" dirty="0"/>
              <a:t>Geographic</a:t>
            </a:r>
          </a:p>
          <a:p>
            <a:pPr lvl="1"/>
            <a:r>
              <a:rPr lang="en-US" sz="3600" dirty="0"/>
              <a:t>Markets can be divided by geographical location, such as the city, county, province, region, country, rural, suburban, urban, and climate.</a:t>
            </a:r>
          </a:p>
          <a:p>
            <a:pPr lvl="1"/>
            <a:r>
              <a:rPr lang="en-US" sz="3600" dirty="0"/>
              <a:t>Small businesses can focus on select areas because it is a more financially sound idea.</a:t>
            </a:r>
          </a:p>
          <a:p>
            <a:pPr lvl="2"/>
            <a:r>
              <a:rPr lang="en-US" sz="3600" dirty="0"/>
              <a:t>Farm equipment is targeted towards rural areas.</a:t>
            </a:r>
          </a:p>
          <a:p>
            <a:pPr lvl="2"/>
            <a:r>
              <a:rPr lang="en-US" sz="3600" dirty="0"/>
              <a:t>Malls need to be close to certain of towns and cities, where most of their customers.</a:t>
            </a:r>
          </a:p>
          <a:p>
            <a:pPr marL="450000" lvl="1" indent="0">
              <a:buNone/>
            </a:pPr>
            <a:endParaRPr lang="en-US" dirty="0"/>
          </a:p>
        </p:txBody>
      </p:sp>
    </p:spTree>
    <p:extLst>
      <p:ext uri="{BB962C8B-B14F-4D97-AF65-F5344CB8AC3E}">
        <p14:creationId xmlns:p14="http://schemas.microsoft.com/office/powerpoint/2010/main" val="3055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654B-48D4-40E7-8DD4-D6D40BBEA914}"/>
              </a:ext>
            </a:extLst>
          </p:cNvPr>
          <p:cNvSpPr>
            <a:spLocks noGrp="1"/>
          </p:cNvSpPr>
          <p:nvPr>
            <p:ph type="title"/>
          </p:nvPr>
        </p:nvSpPr>
        <p:spPr/>
        <p:txBody>
          <a:bodyPr/>
          <a:lstStyle/>
          <a:p>
            <a:r>
              <a:rPr lang="en-US" u="sng" dirty="0"/>
              <a:t>Divisions of Market Segmentation</a:t>
            </a:r>
            <a:endParaRPr lang="en-US" dirty="0"/>
          </a:p>
        </p:txBody>
      </p:sp>
      <p:sp>
        <p:nvSpPr>
          <p:cNvPr id="3" name="Content Placeholder 2">
            <a:extLst>
              <a:ext uri="{FF2B5EF4-FFF2-40B4-BE49-F238E27FC236}">
                <a16:creationId xmlns:a16="http://schemas.microsoft.com/office/drawing/2014/main" id="{453FB529-15D9-4F40-9EE3-CE4E44FACD54}"/>
              </a:ext>
            </a:extLst>
          </p:cNvPr>
          <p:cNvSpPr>
            <a:spLocks noGrp="1"/>
          </p:cNvSpPr>
          <p:nvPr>
            <p:ph idx="1"/>
          </p:nvPr>
        </p:nvSpPr>
        <p:spPr/>
        <p:txBody>
          <a:bodyPr>
            <a:noAutofit/>
          </a:bodyPr>
          <a:lstStyle/>
          <a:p>
            <a:r>
              <a:rPr lang="en-US" sz="3200" u="sng" dirty="0"/>
              <a:t>Demographic</a:t>
            </a:r>
          </a:p>
          <a:p>
            <a:pPr lvl="1"/>
            <a:r>
              <a:rPr lang="en-US" sz="3200" dirty="0"/>
              <a:t>Looks at gender, age, marital status, ethnicity, occupation, religion, income, education, and family life cycle (such as single, married with children or retired).</a:t>
            </a:r>
          </a:p>
          <a:p>
            <a:pPr lvl="1"/>
            <a:r>
              <a:rPr lang="en-US" sz="3200" dirty="0"/>
              <a:t>By basing the research on demographic data, businesses can see how many potential customers they have in one area compared to another.</a:t>
            </a:r>
          </a:p>
        </p:txBody>
      </p:sp>
    </p:spTree>
    <p:extLst>
      <p:ext uri="{BB962C8B-B14F-4D97-AF65-F5344CB8AC3E}">
        <p14:creationId xmlns:p14="http://schemas.microsoft.com/office/powerpoint/2010/main" val="422740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F8A1-70DE-4ABF-879D-CE9D1BBFAF1F}"/>
              </a:ext>
            </a:extLst>
          </p:cNvPr>
          <p:cNvSpPr>
            <a:spLocks noGrp="1"/>
          </p:cNvSpPr>
          <p:nvPr>
            <p:ph type="title"/>
          </p:nvPr>
        </p:nvSpPr>
        <p:spPr>
          <a:xfrm>
            <a:off x="913795" y="186266"/>
            <a:ext cx="10353762" cy="1257300"/>
          </a:xfrm>
        </p:spPr>
        <p:txBody>
          <a:bodyPr/>
          <a:lstStyle/>
          <a:p>
            <a:r>
              <a:rPr lang="en-US" u="sng" dirty="0"/>
              <a:t>Divisions of Market Segmentation</a:t>
            </a:r>
            <a:endParaRPr lang="en-US" dirty="0"/>
          </a:p>
        </p:txBody>
      </p:sp>
      <p:sp>
        <p:nvSpPr>
          <p:cNvPr id="3" name="Content Placeholder 2">
            <a:extLst>
              <a:ext uri="{FF2B5EF4-FFF2-40B4-BE49-F238E27FC236}">
                <a16:creationId xmlns:a16="http://schemas.microsoft.com/office/drawing/2014/main" id="{E6425382-612F-40C0-A787-03A89A423DDE}"/>
              </a:ext>
            </a:extLst>
          </p:cNvPr>
          <p:cNvSpPr>
            <a:spLocks noGrp="1"/>
          </p:cNvSpPr>
          <p:nvPr>
            <p:ph idx="1"/>
          </p:nvPr>
        </p:nvSpPr>
        <p:spPr>
          <a:xfrm>
            <a:off x="913795" y="1443566"/>
            <a:ext cx="10353762" cy="4063999"/>
          </a:xfrm>
        </p:spPr>
        <p:txBody>
          <a:bodyPr>
            <a:noAutofit/>
          </a:bodyPr>
          <a:lstStyle/>
          <a:p>
            <a:r>
              <a:rPr lang="en-US" sz="3200" u="sng" dirty="0"/>
              <a:t>Psychographic</a:t>
            </a:r>
          </a:p>
          <a:p>
            <a:pPr lvl="1"/>
            <a:r>
              <a:rPr lang="en-US" sz="3200" dirty="0"/>
              <a:t>Looks at a person’s personality traits, lifestyle, attitudes and interests as well as their loyalty to a product or service. This would help you establishing traveler types we discussed earlier in the year.</a:t>
            </a:r>
          </a:p>
          <a:p>
            <a:pPr lvl="1"/>
            <a:r>
              <a:rPr lang="en-US" sz="3200" dirty="0"/>
              <a:t>This information can be gathered through customer surveys, questionnaires, polls and interviews. This would be considered primary research and is gathered by the business or sometimes they will hire a research firm. </a:t>
            </a:r>
          </a:p>
        </p:txBody>
      </p:sp>
    </p:spTree>
    <p:extLst>
      <p:ext uri="{BB962C8B-B14F-4D97-AF65-F5344CB8AC3E}">
        <p14:creationId xmlns:p14="http://schemas.microsoft.com/office/powerpoint/2010/main" val="287474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4CEC-43E5-4FBD-898E-6775A871FC14}"/>
              </a:ext>
            </a:extLst>
          </p:cNvPr>
          <p:cNvSpPr>
            <a:spLocks noGrp="1"/>
          </p:cNvSpPr>
          <p:nvPr>
            <p:ph type="title"/>
          </p:nvPr>
        </p:nvSpPr>
        <p:spPr/>
        <p:txBody>
          <a:bodyPr/>
          <a:lstStyle/>
          <a:p>
            <a:r>
              <a:rPr lang="en-US" u="sng" dirty="0"/>
              <a:t>Divisions of Market Segmentation</a:t>
            </a:r>
            <a:endParaRPr lang="en-US" dirty="0"/>
          </a:p>
        </p:txBody>
      </p:sp>
      <p:sp>
        <p:nvSpPr>
          <p:cNvPr id="3" name="Content Placeholder 2">
            <a:extLst>
              <a:ext uri="{FF2B5EF4-FFF2-40B4-BE49-F238E27FC236}">
                <a16:creationId xmlns:a16="http://schemas.microsoft.com/office/drawing/2014/main" id="{5C551D2D-6CCE-400F-90E9-9E77F2D9F565}"/>
              </a:ext>
            </a:extLst>
          </p:cNvPr>
          <p:cNvSpPr>
            <a:spLocks noGrp="1"/>
          </p:cNvSpPr>
          <p:nvPr>
            <p:ph idx="1"/>
          </p:nvPr>
        </p:nvSpPr>
        <p:spPr/>
        <p:txBody>
          <a:bodyPr>
            <a:noAutofit/>
          </a:bodyPr>
          <a:lstStyle/>
          <a:p>
            <a:r>
              <a:rPr lang="en-US" sz="2800" u="sng" dirty="0"/>
              <a:t>Behavioural</a:t>
            </a:r>
          </a:p>
          <a:p>
            <a:pPr lvl="1"/>
            <a:r>
              <a:rPr lang="en-US" sz="2800" dirty="0"/>
              <a:t>Based on past, present and predictability.</a:t>
            </a:r>
          </a:p>
          <a:p>
            <a:pPr lvl="1"/>
            <a:r>
              <a:rPr lang="en-US" sz="2800" dirty="0"/>
              <a:t>It focuses on the current customer and their dedication to a specific product or service, such as patterns of use, price sensitivity, brand loyalty and any benefits they may receive from it. </a:t>
            </a:r>
          </a:p>
          <a:p>
            <a:pPr lvl="1"/>
            <a:r>
              <a:rPr lang="en-US" sz="2800" dirty="0"/>
              <a:t>There might be customers from the same location however, they might differ in their spending habits, some stick with the sales while others like to splurge. </a:t>
            </a:r>
          </a:p>
        </p:txBody>
      </p:sp>
    </p:spTree>
    <p:extLst>
      <p:ext uri="{BB962C8B-B14F-4D97-AF65-F5344CB8AC3E}">
        <p14:creationId xmlns:p14="http://schemas.microsoft.com/office/powerpoint/2010/main" val="1493805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Widescreen</PresentationFormat>
  <Paragraphs>66</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Goudy Old Style</vt:lpstr>
      <vt:lpstr>Lato</vt:lpstr>
      <vt:lpstr>Wingdings 2</vt:lpstr>
      <vt:lpstr>SlateVTI</vt:lpstr>
      <vt:lpstr>Marketing Strategy</vt:lpstr>
      <vt:lpstr>PowerPoint Presentation</vt:lpstr>
      <vt:lpstr>PowerPoint Presentation</vt:lpstr>
      <vt:lpstr>Determining if you really have a product or service that will benefit the public. </vt:lpstr>
      <vt:lpstr>Market Segmentation</vt:lpstr>
      <vt:lpstr>Divisions of Market Segmentation</vt:lpstr>
      <vt:lpstr>Divisions of Market Segmentation</vt:lpstr>
      <vt:lpstr>Divisions of Market Segmentation</vt:lpstr>
      <vt:lpstr>Divisions of Market Segmentation</vt:lpstr>
      <vt:lpstr>What This Creates?</vt:lpstr>
      <vt:lpstr>Positioning Your Product or Service</vt:lpstr>
      <vt:lpstr>Other Examples of Positions</vt:lpstr>
      <vt:lpstr>Assignment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2020-05-11T01:28:44Z</dcterms:created>
  <dcterms:modified xsi:type="dcterms:W3CDTF">2020-05-11T02:15:01Z</dcterms:modified>
</cp:coreProperties>
</file>