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3" r:id="rId9"/>
    <p:sldId id="266" r:id="rId10"/>
    <p:sldId id="267" r:id="rId11"/>
    <p:sldId id="268" r:id="rId12"/>
    <p:sldId id="269" r:id="rId13"/>
    <p:sldId id="270" r:id="rId14"/>
    <p:sldId id="264"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5/10/2020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5/10/2020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5/10/2020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5/10/2020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5/10/2020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XEfnq4Q4bfk" TargetMode="External"/><Relationship Id="rId2" Type="http://schemas.openxmlformats.org/officeDocument/2006/relationships/hyperlink" Target="https://youtu.be/-7WKUNG9v-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E99-5D14-44A1-98E1-8CF6A00B0E59}"/>
              </a:ext>
            </a:extLst>
          </p:cNvPr>
          <p:cNvSpPr>
            <a:spLocks noGrp="1"/>
          </p:cNvSpPr>
          <p:nvPr>
            <p:ph type="ctrTitle"/>
          </p:nvPr>
        </p:nvSpPr>
        <p:spPr/>
        <p:txBody>
          <a:bodyPr>
            <a:noAutofit/>
          </a:bodyPr>
          <a:lstStyle/>
          <a:p>
            <a:r>
              <a:rPr lang="en-US" sz="9600" dirty="0"/>
              <a:t>Chapter 5</a:t>
            </a:r>
          </a:p>
        </p:txBody>
      </p:sp>
      <p:sp>
        <p:nvSpPr>
          <p:cNvPr id="3" name="Subtitle 2">
            <a:extLst>
              <a:ext uri="{FF2B5EF4-FFF2-40B4-BE49-F238E27FC236}">
                <a16:creationId xmlns:a16="http://schemas.microsoft.com/office/drawing/2014/main" id="{3AF36566-E4B7-43A9-A813-ED9C8E6BC248}"/>
              </a:ext>
            </a:extLst>
          </p:cNvPr>
          <p:cNvSpPr>
            <a:spLocks noGrp="1"/>
          </p:cNvSpPr>
          <p:nvPr>
            <p:ph type="subTitle" idx="1"/>
          </p:nvPr>
        </p:nvSpPr>
        <p:spPr/>
        <p:txBody>
          <a:bodyPr>
            <a:noAutofit/>
          </a:bodyPr>
          <a:lstStyle/>
          <a:p>
            <a:r>
              <a:rPr lang="en-US" sz="4000" dirty="0"/>
              <a:t>Prenatal Development </a:t>
            </a:r>
          </a:p>
        </p:txBody>
      </p:sp>
    </p:spTree>
    <p:extLst>
      <p:ext uri="{BB962C8B-B14F-4D97-AF65-F5344CB8AC3E}">
        <p14:creationId xmlns:p14="http://schemas.microsoft.com/office/powerpoint/2010/main" val="54639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86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984A142-50A3-459B-80FC-761956407647}"/>
              </a:ext>
            </a:extLst>
          </p:cNvPr>
          <p:cNvPicPr>
            <a:picLocks noChangeAspect="1"/>
          </p:cNvPicPr>
          <p:nvPr/>
        </p:nvPicPr>
        <p:blipFill rotWithShape="1">
          <a:blip r:embed="rId2"/>
          <a:srcRect l="13313" t="8399" r="3465" b="44119"/>
          <a:stretch/>
        </p:blipFill>
        <p:spPr>
          <a:xfrm>
            <a:off x="2996418" y="711758"/>
            <a:ext cx="7329268" cy="5434484"/>
          </a:xfrm>
          <a:prstGeom prst="rect">
            <a:avLst/>
          </a:prstGeom>
        </p:spPr>
      </p:pic>
    </p:spTree>
    <p:extLst>
      <p:ext uri="{BB962C8B-B14F-4D97-AF65-F5344CB8AC3E}">
        <p14:creationId xmlns:p14="http://schemas.microsoft.com/office/powerpoint/2010/main" val="3617907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86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5C2BAD4-2582-442F-9CD7-7F58767E0570}"/>
              </a:ext>
            </a:extLst>
          </p:cNvPr>
          <p:cNvPicPr>
            <a:picLocks noChangeAspect="1"/>
          </p:cNvPicPr>
          <p:nvPr/>
        </p:nvPicPr>
        <p:blipFill rotWithShape="1">
          <a:blip r:embed="rId2"/>
          <a:srcRect l="12616" t="55618" r="7623" b="17110"/>
          <a:stretch/>
        </p:blipFill>
        <p:spPr>
          <a:xfrm>
            <a:off x="2686929" y="1591407"/>
            <a:ext cx="7792748" cy="3675186"/>
          </a:xfrm>
          <a:prstGeom prst="rect">
            <a:avLst/>
          </a:prstGeom>
        </p:spPr>
      </p:pic>
    </p:spTree>
    <p:extLst>
      <p:ext uri="{BB962C8B-B14F-4D97-AF65-F5344CB8AC3E}">
        <p14:creationId xmlns:p14="http://schemas.microsoft.com/office/powerpoint/2010/main" val="1645002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96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A77DF12-614C-42A2-94E6-0F801C47AD9B}"/>
              </a:ext>
            </a:extLst>
          </p:cNvPr>
          <p:cNvPicPr>
            <a:picLocks noChangeAspect="1"/>
          </p:cNvPicPr>
          <p:nvPr/>
        </p:nvPicPr>
        <p:blipFill rotWithShape="1">
          <a:blip r:embed="rId2"/>
          <a:srcRect l="11571" t="4611" r="3445" b="57511"/>
          <a:stretch/>
        </p:blipFill>
        <p:spPr>
          <a:xfrm>
            <a:off x="2381235" y="480060"/>
            <a:ext cx="7986325" cy="4909625"/>
          </a:xfrm>
          <a:prstGeom prst="rect">
            <a:avLst/>
          </a:prstGeom>
        </p:spPr>
      </p:pic>
    </p:spTree>
    <p:extLst>
      <p:ext uri="{BB962C8B-B14F-4D97-AF65-F5344CB8AC3E}">
        <p14:creationId xmlns:p14="http://schemas.microsoft.com/office/powerpoint/2010/main" val="415167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96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E428318-A3AB-4907-ABDF-DD87E033245F}"/>
              </a:ext>
            </a:extLst>
          </p:cNvPr>
          <p:cNvPicPr>
            <a:picLocks noChangeAspect="1"/>
          </p:cNvPicPr>
          <p:nvPr/>
        </p:nvPicPr>
        <p:blipFill rotWithShape="1">
          <a:blip r:embed="rId2"/>
          <a:srcRect l="6520" t="43422" r="4004" b="13851"/>
          <a:stretch/>
        </p:blipFill>
        <p:spPr>
          <a:xfrm>
            <a:off x="1952171" y="814155"/>
            <a:ext cx="8287658" cy="5458537"/>
          </a:xfrm>
          <a:prstGeom prst="rect">
            <a:avLst/>
          </a:prstGeom>
        </p:spPr>
      </p:pic>
    </p:spTree>
    <p:extLst>
      <p:ext uri="{BB962C8B-B14F-4D97-AF65-F5344CB8AC3E}">
        <p14:creationId xmlns:p14="http://schemas.microsoft.com/office/powerpoint/2010/main" val="114869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8537-17B1-4F6F-B061-9D8166974E4C}"/>
              </a:ext>
            </a:extLst>
          </p:cNvPr>
          <p:cNvSpPr>
            <a:spLocks noGrp="1"/>
          </p:cNvSpPr>
          <p:nvPr>
            <p:ph type="title"/>
          </p:nvPr>
        </p:nvSpPr>
        <p:spPr/>
        <p:txBody>
          <a:bodyPr/>
          <a:lstStyle/>
          <a:p>
            <a:r>
              <a:rPr lang="en-US" dirty="0"/>
              <a:t>Journal #8</a:t>
            </a:r>
          </a:p>
        </p:txBody>
      </p:sp>
      <p:sp>
        <p:nvSpPr>
          <p:cNvPr id="3" name="Content Placeholder 2">
            <a:extLst>
              <a:ext uri="{FF2B5EF4-FFF2-40B4-BE49-F238E27FC236}">
                <a16:creationId xmlns:a16="http://schemas.microsoft.com/office/drawing/2014/main" id="{E1A01298-420B-4E9C-A133-4AF652AE311F}"/>
              </a:ext>
            </a:extLst>
          </p:cNvPr>
          <p:cNvSpPr>
            <a:spLocks noGrp="1"/>
          </p:cNvSpPr>
          <p:nvPr>
            <p:ph idx="1"/>
          </p:nvPr>
        </p:nvSpPr>
        <p:spPr/>
        <p:txBody>
          <a:bodyPr>
            <a:normAutofit/>
          </a:bodyPr>
          <a:lstStyle/>
          <a:p>
            <a:r>
              <a:rPr lang="en-US" sz="4800" dirty="0"/>
              <a:t>Draw a diagram showing the uterus, amniotic sac, placenta, umbilical cord, and fetus. Label these parts. </a:t>
            </a:r>
          </a:p>
        </p:txBody>
      </p:sp>
    </p:spTree>
    <p:extLst>
      <p:ext uri="{BB962C8B-B14F-4D97-AF65-F5344CB8AC3E}">
        <p14:creationId xmlns:p14="http://schemas.microsoft.com/office/powerpoint/2010/main" val="2622398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A960-1CF9-4BC3-B1F0-B16537765702}"/>
              </a:ext>
            </a:extLst>
          </p:cNvPr>
          <p:cNvSpPr>
            <a:spLocks noGrp="1"/>
          </p:cNvSpPr>
          <p:nvPr>
            <p:ph type="title"/>
          </p:nvPr>
        </p:nvSpPr>
        <p:spPr/>
        <p:txBody>
          <a:bodyPr/>
          <a:lstStyle/>
          <a:p>
            <a:r>
              <a:rPr lang="en-US" dirty="0"/>
              <a:t>Check your understanding questions	</a:t>
            </a:r>
          </a:p>
        </p:txBody>
      </p:sp>
      <p:sp>
        <p:nvSpPr>
          <p:cNvPr id="3" name="Content Placeholder 2">
            <a:extLst>
              <a:ext uri="{FF2B5EF4-FFF2-40B4-BE49-F238E27FC236}">
                <a16:creationId xmlns:a16="http://schemas.microsoft.com/office/drawing/2014/main" id="{180E8905-5263-4A30-BE1D-529542937828}"/>
              </a:ext>
            </a:extLst>
          </p:cNvPr>
          <p:cNvSpPr>
            <a:spLocks noGrp="1"/>
          </p:cNvSpPr>
          <p:nvPr>
            <p:ph idx="1"/>
          </p:nvPr>
        </p:nvSpPr>
        <p:spPr/>
        <p:txBody>
          <a:bodyPr/>
          <a:lstStyle/>
          <a:p>
            <a:r>
              <a:rPr lang="en-US" dirty="0"/>
              <a:t>What cells join to cause conception?</a:t>
            </a:r>
          </a:p>
          <a:p>
            <a:r>
              <a:rPr lang="en-US" dirty="0"/>
              <a:t>What happens during the zygote stage? How long does it last?</a:t>
            </a:r>
          </a:p>
          <a:p>
            <a:r>
              <a:rPr lang="en-US" dirty="0"/>
              <a:t>What changes might a pregnant women feel between the zygote and embryo stage?</a:t>
            </a:r>
          </a:p>
          <a:p>
            <a:r>
              <a:rPr lang="en-US" dirty="0"/>
              <a:t>If a women doesn’t have her period what may have taken place? What should she do?</a:t>
            </a:r>
          </a:p>
        </p:txBody>
      </p:sp>
    </p:spTree>
    <p:extLst>
      <p:ext uri="{BB962C8B-B14F-4D97-AF65-F5344CB8AC3E}">
        <p14:creationId xmlns:p14="http://schemas.microsoft.com/office/powerpoint/2010/main" val="3627186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00B1F-1AFA-41BF-83E9-0AA076189ACF}"/>
              </a:ext>
            </a:extLst>
          </p:cNvPr>
          <p:cNvSpPr>
            <a:spLocks noGrp="1"/>
          </p:cNvSpPr>
          <p:nvPr>
            <p:ph type="title"/>
          </p:nvPr>
        </p:nvSpPr>
        <p:spPr/>
        <p:txBody>
          <a:bodyPr/>
          <a:lstStyle/>
          <a:p>
            <a:r>
              <a:rPr lang="en-US" dirty="0"/>
              <a:t>Conception</a:t>
            </a:r>
          </a:p>
        </p:txBody>
      </p:sp>
      <p:sp>
        <p:nvSpPr>
          <p:cNvPr id="3" name="Content Placeholder 2">
            <a:extLst>
              <a:ext uri="{FF2B5EF4-FFF2-40B4-BE49-F238E27FC236}">
                <a16:creationId xmlns:a16="http://schemas.microsoft.com/office/drawing/2014/main" id="{B799127A-053C-4955-BBD2-6E2DF7044F39}"/>
              </a:ext>
            </a:extLst>
          </p:cNvPr>
          <p:cNvSpPr>
            <a:spLocks noGrp="1"/>
          </p:cNvSpPr>
          <p:nvPr>
            <p:ph idx="1"/>
          </p:nvPr>
        </p:nvSpPr>
        <p:spPr/>
        <p:txBody>
          <a:bodyPr/>
          <a:lstStyle/>
          <a:p>
            <a:r>
              <a:rPr lang="en-US" dirty="0"/>
              <a:t>About one a month, an </a:t>
            </a:r>
            <a:r>
              <a:rPr lang="en-US" b="1" dirty="0"/>
              <a:t>ovum</a:t>
            </a:r>
            <a:r>
              <a:rPr lang="en-US" dirty="0"/>
              <a:t> (egg) is released from a women’s </a:t>
            </a:r>
            <a:r>
              <a:rPr lang="en-US" b="1" dirty="0"/>
              <a:t>ovaries.</a:t>
            </a:r>
            <a:r>
              <a:rPr lang="en-US" dirty="0"/>
              <a:t> It travels through the fallopian tubes to the uterus (womb). It is usually takes 2 or 3 days. Once it reaches the uterus, it disintegrates and is flushed out of the body by means of the menstrual flow. </a:t>
            </a:r>
          </a:p>
          <a:p>
            <a:r>
              <a:rPr lang="en-US" dirty="0"/>
              <a:t>However, sometimes the egg, is met and fertilized by a </a:t>
            </a:r>
            <a:r>
              <a:rPr lang="en-US" b="1" dirty="0"/>
              <a:t>sperm cell</a:t>
            </a:r>
            <a:r>
              <a:rPr lang="en-US" dirty="0"/>
              <a:t>.  When they unite, this is called </a:t>
            </a:r>
            <a:r>
              <a:rPr lang="en-US" b="1" dirty="0"/>
              <a:t>conception </a:t>
            </a:r>
            <a:r>
              <a:rPr lang="en-US" dirty="0"/>
              <a:t>and pregnancy begins. </a:t>
            </a:r>
          </a:p>
          <a:p>
            <a:r>
              <a:rPr lang="en-US" dirty="0"/>
              <a:t>Fertilization can take place only two or three days after the ovum is released, however sperm can live up to 7 days so there is a 10 day window each month where pregnancy can occur. </a:t>
            </a:r>
          </a:p>
        </p:txBody>
      </p:sp>
    </p:spTree>
    <p:extLst>
      <p:ext uri="{BB962C8B-B14F-4D97-AF65-F5344CB8AC3E}">
        <p14:creationId xmlns:p14="http://schemas.microsoft.com/office/powerpoint/2010/main" val="4070991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D046-DEA1-4E22-A43F-3D9A4BA56862}"/>
              </a:ext>
            </a:extLst>
          </p:cNvPr>
          <p:cNvSpPr>
            <a:spLocks noGrp="1"/>
          </p:cNvSpPr>
          <p:nvPr>
            <p:ph type="title"/>
          </p:nvPr>
        </p:nvSpPr>
        <p:spPr/>
        <p:txBody>
          <a:bodyPr/>
          <a:lstStyle/>
          <a:p>
            <a:r>
              <a:rPr lang="en-US" dirty="0"/>
              <a:t>Period of Zygote</a:t>
            </a:r>
          </a:p>
        </p:txBody>
      </p:sp>
      <p:sp>
        <p:nvSpPr>
          <p:cNvPr id="3" name="Content Placeholder 2">
            <a:extLst>
              <a:ext uri="{FF2B5EF4-FFF2-40B4-BE49-F238E27FC236}">
                <a16:creationId xmlns:a16="http://schemas.microsoft.com/office/drawing/2014/main" id="{4B9DECAD-AB02-486F-B66A-9B13A8408499}"/>
              </a:ext>
            </a:extLst>
          </p:cNvPr>
          <p:cNvSpPr>
            <a:spLocks noGrp="1"/>
          </p:cNvSpPr>
          <p:nvPr>
            <p:ph idx="1"/>
          </p:nvPr>
        </p:nvSpPr>
        <p:spPr/>
        <p:txBody>
          <a:bodyPr/>
          <a:lstStyle/>
          <a:p>
            <a:r>
              <a:rPr lang="en-US" dirty="0"/>
              <a:t>Baby’s development is grouped into three stages.</a:t>
            </a:r>
          </a:p>
          <a:p>
            <a:r>
              <a:rPr lang="en-US" dirty="0"/>
              <a:t>The first stage is the </a:t>
            </a:r>
            <a:r>
              <a:rPr lang="en-US" b="1" dirty="0"/>
              <a:t>Period of Zygote (fertilized egg).</a:t>
            </a:r>
          </a:p>
          <a:p>
            <a:r>
              <a:rPr lang="en-US" dirty="0"/>
              <a:t>No menstruation.</a:t>
            </a:r>
          </a:p>
          <a:p>
            <a:r>
              <a:rPr lang="en-US" dirty="0"/>
              <a:t>Last about two weeks</a:t>
            </a:r>
          </a:p>
          <a:p>
            <a:r>
              <a:rPr lang="en-US" dirty="0"/>
              <a:t>Zygote travels down the Fallopian tube and attaches itself to the thickened wall of the uterus, where it is kept warm and fed off the nutrients of the mother.</a:t>
            </a:r>
          </a:p>
          <a:p>
            <a:r>
              <a:rPr lang="en-US" dirty="0"/>
              <a:t>The Zygote grows by cell division, a single cell divides to become two, the two become four and so on until there is a mass of cells. </a:t>
            </a:r>
          </a:p>
          <a:p>
            <a:r>
              <a:rPr lang="en-US" dirty="0"/>
              <a:t>After 2 weeks, the zygote is the size of a pinhead. </a:t>
            </a:r>
          </a:p>
          <a:p>
            <a:endParaRPr lang="en-US" dirty="0"/>
          </a:p>
        </p:txBody>
      </p:sp>
    </p:spTree>
    <p:extLst>
      <p:ext uri="{BB962C8B-B14F-4D97-AF65-F5344CB8AC3E}">
        <p14:creationId xmlns:p14="http://schemas.microsoft.com/office/powerpoint/2010/main" val="339746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50DB2-A490-4641-9720-E0968BC03378}"/>
              </a:ext>
            </a:extLst>
          </p:cNvPr>
          <p:cNvSpPr>
            <a:spLocks noGrp="1"/>
          </p:cNvSpPr>
          <p:nvPr>
            <p:ph type="title"/>
          </p:nvPr>
        </p:nvSpPr>
        <p:spPr/>
        <p:txBody>
          <a:bodyPr/>
          <a:lstStyle/>
          <a:p>
            <a:r>
              <a:rPr lang="en-US" dirty="0"/>
              <a:t>Period of the Embryo	</a:t>
            </a:r>
          </a:p>
        </p:txBody>
      </p:sp>
      <p:sp>
        <p:nvSpPr>
          <p:cNvPr id="3" name="Content Placeholder 2">
            <a:extLst>
              <a:ext uri="{FF2B5EF4-FFF2-40B4-BE49-F238E27FC236}">
                <a16:creationId xmlns:a16="http://schemas.microsoft.com/office/drawing/2014/main" id="{0F051F42-F11E-48A0-A1D0-41E8BF9298B7}"/>
              </a:ext>
            </a:extLst>
          </p:cNvPr>
          <p:cNvSpPr>
            <a:spLocks noGrp="1"/>
          </p:cNvSpPr>
          <p:nvPr>
            <p:ph idx="1"/>
          </p:nvPr>
        </p:nvSpPr>
        <p:spPr>
          <a:xfrm>
            <a:off x="581192" y="2180496"/>
            <a:ext cx="11029615" cy="4824738"/>
          </a:xfrm>
        </p:spPr>
        <p:txBody>
          <a:bodyPr>
            <a:normAutofit/>
          </a:bodyPr>
          <a:lstStyle/>
          <a:p>
            <a:r>
              <a:rPr lang="en-US" dirty="0"/>
              <a:t>Stage two of pregnancy is the period of the embryo.</a:t>
            </a:r>
          </a:p>
          <a:p>
            <a:r>
              <a:rPr lang="en-US" dirty="0"/>
              <a:t>The embryo is the developing baby from about the third through eighth week of pregnancy.</a:t>
            </a:r>
          </a:p>
          <a:p>
            <a:r>
              <a:rPr lang="en-US" dirty="0"/>
              <a:t>During this time there is rapid growth in the embryo.</a:t>
            </a:r>
          </a:p>
          <a:p>
            <a:r>
              <a:rPr lang="en-US" dirty="0"/>
              <a:t>This is also when amazing and important changes occur.</a:t>
            </a:r>
          </a:p>
          <a:p>
            <a:r>
              <a:rPr lang="en-US" b="1" dirty="0"/>
              <a:t>Firstly, </a:t>
            </a:r>
            <a:r>
              <a:rPr lang="en-US" dirty="0"/>
              <a:t>the mass of cells develop into all the major systems of the human body- heart, lungs, bones, muscles- though none of the internal organs are ready to function, the brain begins to take control of these body systems.</a:t>
            </a:r>
          </a:p>
          <a:p>
            <a:r>
              <a:rPr lang="en-US" b="1" dirty="0"/>
              <a:t>Secondly, </a:t>
            </a:r>
            <a:r>
              <a:rPr lang="en-US" dirty="0"/>
              <a:t>a sac filled with fluid forms around the embryo- the amniotic fluid protects the developing baby and cushion the baby from any bumps or falls that might occur.</a:t>
            </a:r>
          </a:p>
          <a:p>
            <a:r>
              <a:rPr lang="en-US" b="1" dirty="0"/>
              <a:t>Thirdly</a:t>
            </a:r>
            <a:r>
              <a:rPr lang="en-US" dirty="0"/>
              <a:t>, a tissue called the placenta develops. It is very rich in blood vessels and carries oxygen and flood from the mother’s blood stream.</a:t>
            </a:r>
          </a:p>
          <a:p>
            <a:r>
              <a:rPr lang="en-US" b="1" dirty="0"/>
              <a:t>Lastly</a:t>
            </a:r>
            <a:r>
              <a:rPr lang="en-US" dirty="0"/>
              <a:t>, we have the development of the umbilical cord. It carries the nutrients from the mother to the baby and takes waste away.</a:t>
            </a:r>
          </a:p>
        </p:txBody>
      </p:sp>
    </p:spTree>
    <p:extLst>
      <p:ext uri="{BB962C8B-B14F-4D97-AF65-F5344CB8AC3E}">
        <p14:creationId xmlns:p14="http://schemas.microsoft.com/office/powerpoint/2010/main" val="2891195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descr="A close up of text on a white surface&#10;&#10;Description automatically generated">
            <a:extLst>
              <a:ext uri="{FF2B5EF4-FFF2-40B4-BE49-F238E27FC236}">
                <a16:creationId xmlns:a16="http://schemas.microsoft.com/office/drawing/2014/main" id="{CC5B1C50-AF72-49A0-9690-8C9BACA8E3A0}"/>
              </a:ext>
            </a:extLst>
          </p:cNvPr>
          <p:cNvPicPr>
            <a:picLocks noChangeAspect="1"/>
          </p:cNvPicPr>
          <p:nvPr/>
        </p:nvPicPr>
        <p:blipFill rotWithShape="1">
          <a:blip r:embed="rId2"/>
          <a:srcRect b="36404"/>
          <a:stretch/>
        </p:blipFill>
        <p:spPr>
          <a:xfrm>
            <a:off x="2361387" y="609312"/>
            <a:ext cx="6703320" cy="5639376"/>
          </a:xfrm>
          <a:prstGeom prst="rect">
            <a:avLst/>
          </a:prstGeom>
        </p:spPr>
      </p:pic>
      <p:sp>
        <p:nvSpPr>
          <p:cNvPr id="16" name="Rectangle 15">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3788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05BC8-8A54-46F7-9C33-B1A7FCAA4902}"/>
              </a:ext>
            </a:extLst>
          </p:cNvPr>
          <p:cNvSpPr>
            <a:spLocks noGrp="1"/>
          </p:cNvSpPr>
          <p:nvPr>
            <p:ph type="title"/>
          </p:nvPr>
        </p:nvSpPr>
        <p:spPr/>
        <p:txBody>
          <a:bodyPr/>
          <a:lstStyle/>
          <a:p>
            <a:r>
              <a:rPr lang="en-US" dirty="0"/>
              <a:t>Period of the fetus</a:t>
            </a:r>
          </a:p>
        </p:txBody>
      </p:sp>
      <p:sp>
        <p:nvSpPr>
          <p:cNvPr id="3" name="Content Placeholder 2">
            <a:extLst>
              <a:ext uri="{FF2B5EF4-FFF2-40B4-BE49-F238E27FC236}">
                <a16:creationId xmlns:a16="http://schemas.microsoft.com/office/drawing/2014/main" id="{850306AF-9947-48BD-B56B-E5EC1BD371F5}"/>
              </a:ext>
            </a:extLst>
          </p:cNvPr>
          <p:cNvSpPr>
            <a:spLocks noGrp="1"/>
          </p:cNvSpPr>
          <p:nvPr>
            <p:ph idx="1"/>
          </p:nvPr>
        </p:nvSpPr>
        <p:spPr/>
        <p:txBody>
          <a:bodyPr/>
          <a:lstStyle/>
          <a:p>
            <a:r>
              <a:rPr lang="en-US" dirty="0"/>
              <a:t>The third and final stage begins about the eight or ninth week and last until birth.</a:t>
            </a:r>
          </a:p>
          <a:p>
            <a:r>
              <a:rPr lang="en-US" dirty="0"/>
              <a:t>During the fourth or fifth month the mother can begin to feel the baby’s movements.</a:t>
            </a:r>
          </a:p>
          <a:p>
            <a:r>
              <a:rPr lang="en-US" dirty="0"/>
              <a:t>Also, as the fetus grows so does the uterus and the mother’s abdomen.  As the fetus continues to grow, there’s not a lot of room to stretch out so they curl up into the fetal position. </a:t>
            </a:r>
          </a:p>
          <a:p>
            <a:r>
              <a:rPr lang="en-US" dirty="0"/>
              <a:t>At the 7 month mark the fetus is capable to live outside of the womb with a lot of medical assistances. </a:t>
            </a:r>
          </a:p>
          <a:p>
            <a:r>
              <a:rPr lang="en-US" dirty="0"/>
              <a:t>As the fetus continues to grow, their internal organs are ready to function without their mother, fat deposits develop under the skin which keeps them warm after they arrive. </a:t>
            </a:r>
          </a:p>
          <a:p>
            <a:r>
              <a:rPr lang="en-US" dirty="0"/>
              <a:t>They also store nutrients and builds immunity to diseases and infections, during the final weeks.</a:t>
            </a:r>
          </a:p>
          <a:p>
            <a:r>
              <a:rPr lang="en-US" dirty="0"/>
              <a:t>They can also suck their thumb, cough, sneeze, yawn and hiccup.</a:t>
            </a:r>
          </a:p>
        </p:txBody>
      </p:sp>
    </p:spTree>
    <p:extLst>
      <p:ext uri="{BB962C8B-B14F-4D97-AF65-F5344CB8AC3E}">
        <p14:creationId xmlns:p14="http://schemas.microsoft.com/office/powerpoint/2010/main" val="3512201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2C8EC-3FC4-44B3-A18B-A14C75B7D5C7}"/>
              </a:ext>
            </a:extLst>
          </p:cNvPr>
          <p:cNvSpPr>
            <a:spLocks noGrp="1"/>
          </p:cNvSpPr>
          <p:nvPr>
            <p:ph type="title"/>
          </p:nvPr>
        </p:nvSpPr>
        <p:spPr/>
        <p:txBody>
          <a:bodyPr/>
          <a:lstStyle/>
          <a:p>
            <a:r>
              <a:rPr lang="en-US" dirty="0"/>
              <a:t>Human fertilization and Early Development</a:t>
            </a:r>
          </a:p>
        </p:txBody>
      </p:sp>
      <p:sp>
        <p:nvSpPr>
          <p:cNvPr id="3" name="Content Placeholder 2">
            <a:extLst>
              <a:ext uri="{FF2B5EF4-FFF2-40B4-BE49-F238E27FC236}">
                <a16:creationId xmlns:a16="http://schemas.microsoft.com/office/drawing/2014/main" id="{21E5D35A-47C5-46F3-B934-E982DAE33169}"/>
              </a:ext>
            </a:extLst>
          </p:cNvPr>
          <p:cNvSpPr>
            <a:spLocks noGrp="1"/>
          </p:cNvSpPr>
          <p:nvPr>
            <p:ph idx="1"/>
          </p:nvPr>
        </p:nvSpPr>
        <p:spPr/>
        <p:txBody>
          <a:bodyPr/>
          <a:lstStyle/>
          <a:p>
            <a:r>
              <a:rPr lang="en-US" dirty="0">
                <a:hlinkClick r:id="rId2"/>
              </a:rPr>
              <a:t>https://youtu.be/-7WKUNG9v-w</a:t>
            </a:r>
            <a:endParaRPr lang="en-US" dirty="0"/>
          </a:p>
          <a:p>
            <a:r>
              <a:rPr lang="en-US" dirty="0">
                <a:hlinkClick r:id="rId3"/>
              </a:rPr>
              <a:t>https://www.youtube.com/watch?v=XEfnq4Q4bfk</a:t>
            </a:r>
            <a:endParaRPr lang="en-US" dirty="0"/>
          </a:p>
        </p:txBody>
      </p:sp>
    </p:spTree>
    <p:extLst>
      <p:ext uri="{BB962C8B-B14F-4D97-AF65-F5344CB8AC3E}">
        <p14:creationId xmlns:p14="http://schemas.microsoft.com/office/powerpoint/2010/main" val="541246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616D9-48FB-4111-91A5-1AD7081A5BE8}"/>
              </a:ext>
            </a:extLst>
          </p:cNvPr>
          <p:cNvSpPr>
            <a:spLocks noGrp="1"/>
          </p:cNvSpPr>
          <p:nvPr>
            <p:ph type="title"/>
          </p:nvPr>
        </p:nvSpPr>
        <p:spPr/>
        <p:txBody>
          <a:bodyPr/>
          <a:lstStyle/>
          <a:p>
            <a:r>
              <a:rPr lang="en-US" dirty="0"/>
              <a:t>Preparing for birth	</a:t>
            </a:r>
          </a:p>
        </p:txBody>
      </p:sp>
      <p:sp>
        <p:nvSpPr>
          <p:cNvPr id="3" name="Content Placeholder 2">
            <a:extLst>
              <a:ext uri="{FF2B5EF4-FFF2-40B4-BE49-F238E27FC236}">
                <a16:creationId xmlns:a16="http://schemas.microsoft.com/office/drawing/2014/main" id="{AADA1BF0-3664-45E2-BB06-55F8E232B39A}"/>
              </a:ext>
            </a:extLst>
          </p:cNvPr>
          <p:cNvSpPr>
            <a:spLocks noGrp="1"/>
          </p:cNvSpPr>
          <p:nvPr>
            <p:ph idx="1"/>
          </p:nvPr>
        </p:nvSpPr>
        <p:spPr/>
        <p:txBody>
          <a:bodyPr/>
          <a:lstStyle/>
          <a:p>
            <a:r>
              <a:rPr lang="en-US" dirty="0"/>
              <a:t>During the ninth month of pregnancy, the baby’s weight seems to shift down and the mother feels more comfortable in her upper abdomen. This shift is called “lightening” it means that the baby has dropped into the birth canal.</a:t>
            </a:r>
          </a:p>
          <a:p>
            <a:r>
              <a:rPr lang="en-US" dirty="0"/>
              <a:t>When this occurs the baby is usually upside down and ready to be delivered. It is the easiest and safest position for the birthing process.</a:t>
            </a:r>
          </a:p>
        </p:txBody>
      </p:sp>
    </p:spTree>
    <p:extLst>
      <p:ext uri="{BB962C8B-B14F-4D97-AF65-F5344CB8AC3E}">
        <p14:creationId xmlns:p14="http://schemas.microsoft.com/office/powerpoint/2010/main" val="1889246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6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A52E04C-FB95-4481-961B-4BD7865350FA}"/>
              </a:ext>
            </a:extLst>
          </p:cNvPr>
          <p:cNvPicPr>
            <a:picLocks noChangeAspect="1"/>
          </p:cNvPicPr>
          <p:nvPr/>
        </p:nvPicPr>
        <p:blipFill rotWithShape="1">
          <a:blip r:embed="rId2"/>
          <a:srcRect l="5556" t="7274" r="6549" b="10781"/>
          <a:stretch/>
        </p:blipFill>
        <p:spPr>
          <a:xfrm>
            <a:off x="3092548" y="480060"/>
            <a:ext cx="6006904" cy="5897880"/>
          </a:xfrm>
          <a:prstGeom prst="rect">
            <a:avLst/>
          </a:prstGeom>
        </p:spPr>
      </p:pic>
    </p:spTree>
    <p:extLst>
      <p:ext uri="{BB962C8B-B14F-4D97-AF65-F5344CB8AC3E}">
        <p14:creationId xmlns:p14="http://schemas.microsoft.com/office/powerpoint/2010/main" val="396139216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otalTime>0</TotalTime>
  <Words>760</Words>
  <Application>Microsoft Office PowerPoint</Application>
  <PresentationFormat>Widescreen</PresentationFormat>
  <Paragraphs>44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Gill Sans MT</vt:lpstr>
      <vt:lpstr>Wingdings 2</vt:lpstr>
      <vt:lpstr>Dividend</vt:lpstr>
      <vt:lpstr>Chapter 5</vt:lpstr>
      <vt:lpstr>Conception</vt:lpstr>
      <vt:lpstr>Period of Zygote</vt:lpstr>
      <vt:lpstr>Period of the Embryo </vt:lpstr>
      <vt:lpstr>PowerPoint Presentation</vt:lpstr>
      <vt:lpstr>Period of the fetus</vt:lpstr>
      <vt:lpstr>Human fertilization and Early Development</vt:lpstr>
      <vt:lpstr>Preparing for birth </vt:lpstr>
      <vt:lpstr>PowerPoint Presentation</vt:lpstr>
      <vt:lpstr>PowerPoint Presentation</vt:lpstr>
      <vt:lpstr>PowerPoint Presentation</vt:lpstr>
      <vt:lpstr>PowerPoint Presentation</vt:lpstr>
      <vt:lpstr>PowerPoint Presentation</vt:lpstr>
      <vt:lpstr>Journal #8</vt:lpstr>
      <vt:lpstr>Check your understanding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O'Toole, Brittany (ASD-N)</dc:creator>
  <cp:lastModifiedBy>O'Toole, Brittany (ASD-N)</cp:lastModifiedBy>
  <cp:revision>1</cp:revision>
  <dcterms:created xsi:type="dcterms:W3CDTF">2020-05-11T01:14:13Z</dcterms:created>
  <dcterms:modified xsi:type="dcterms:W3CDTF">2020-05-11T01:14:47Z</dcterms:modified>
</cp:coreProperties>
</file>