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8"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9" autoAdjust="0"/>
  </p:normalViewPr>
  <p:slideViewPr>
    <p:cSldViewPr snapToGrid="0">
      <p:cViewPr varScale="1">
        <p:scale>
          <a:sx n="42" d="100"/>
          <a:sy n="42" d="100"/>
        </p:scale>
        <p:origin x="72"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XSJU9QoEXo&amp;feature=emb_titl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NDSYW5Zu4E&amp;feature=emb_logo"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a:bodyPr>
          <a:lstStyle/>
          <a:p>
            <a:r>
              <a:rPr lang="en-US" sz="8000" dirty="0"/>
              <a:t>Marketing Mix </a:t>
            </a:r>
            <a:br>
              <a:rPr lang="en-US" sz="8000" dirty="0"/>
            </a:br>
            <a:r>
              <a:rPr lang="en-US" sz="8000" dirty="0"/>
              <a:t>Decisions</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1F8B-5E2C-4F09-B718-789DFBA18012}"/>
              </a:ext>
            </a:extLst>
          </p:cNvPr>
          <p:cNvSpPr>
            <a:spLocks noGrp="1"/>
          </p:cNvSpPr>
          <p:nvPr>
            <p:ph type="title"/>
          </p:nvPr>
        </p:nvSpPr>
        <p:spPr/>
        <p:txBody>
          <a:bodyPr/>
          <a:lstStyle/>
          <a:p>
            <a:r>
              <a:rPr lang="en-US" dirty="0"/>
              <a:t>Advertisements with tourism</a:t>
            </a:r>
          </a:p>
        </p:txBody>
      </p:sp>
      <p:sp>
        <p:nvSpPr>
          <p:cNvPr id="3" name="Content Placeholder 2">
            <a:extLst>
              <a:ext uri="{FF2B5EF4-FFF2-40B4-BE49-F238E27FC236}">
                <a16:creationId xmlns:a16="http://schemas.microsoft.com/office/drawing/2014/main" id="{D0BA4B2D-9F98-4FC3-9C02-396D50572DC5}"/>
              </a:ext>
            </a:extLst>
          </p:cNvPr>
          <p:cNvSpPr>
            <a:spLocks noGrp="1"/>
          </p:cNvSpPr>
          <p:nvPr>
            <p:ph idx="1"/>
          </p:nvPr>
        </p:nvSpPr>
        <p:spPr/>
        <p:txBody>
          <a:bodyPr/>
          <a:lstStyle/>
          <a:p>
            <a:r>
              <a:rPr lang="en-US" dirty="0"/>
              <a:t>Many tourist attractions use stories in their ads that will connect with the emotional side of any potential customers, trying to get them to buy the experience that they are offering. </a:t>
            </a:r>
          </a:p>
          <a:p>
            <a:r>
              <a:rPr lang="en-US" dirty="0">
                <a:hlinkClick r:id="rId2"/>
              </a:rPr>
              <a:t>https://www.youtube.com/watch?v=RXSJU9QoEXo&amp;feature=emb_title</a:t>
            </a:r>
            <a:endParaRPr lang="en-US" dirty="0"/>
          </a:p>
        </p:txBody>
      </p:sp>
    </p:spTree>
    <p:extLst>
      <p:ext uri="{BB962C8B-B14F-4D97-AF65-F5344CB8AC3E}">
        <p14:creationId xmlns:p14="http://schemas.microsoft.com/office/powerpoint/2010/main" val="9681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6B02-9961-4947-B9CF-ED45381A2CA0}"/>
              </a:ext>
            </a:extLst>
          </p:cNvPr>
          <p:cNvSpPr>
            <a:spLocks noGrp="1"/>
          </p:cNvSpPr>
          <p:nvPr>
            <p:ph type="title"/>
          </p:nvPr>
        </p:nvSpPr>
        <p:spPr/>
        <p:txBody>
          <a:bodyPr/>
          <a:lstStyle/>
          <a:p>
            <a:r>
              <a:rPr lang="en-US" dirty="0"/>
              <a:t>Promotional Strategy</a:t>
            </a:r>
          </a:p>
        </p:txBody>
      </p:sp>
      <p:pic>
        <p:nvPicPr>
          <p:cNvPr id="5" name="Content Placeholder 4" descr="A screenshot of a cell phone&#10;&#10;Description automatically generated">
            <a:extLst>
              <a:ext uri="{FF2B5EF4-FFF2-40B4-BE49-F238E27FC236}">
                <a16:creationId xmlns:a16="http://schemas.microsoft.com/office/drawing/2014/main" id="{FDDEA7AA-7983-475E-BDD4-8179EC0C73C6}"/>
              </a:ext>
            </a:extLst>
          </p:cNvPr>
          <p:cNvPicPr>
            <a:picLocks noGrp="1" noChangeAspect="1"/>
          </p:cNvPicPr>
          <p:nvPr>
            <p:ph idx="1"/>
          </p:nvPr>
        </p:nvPicPr>
        <p:blipFill>
          <a:blip r:embed="rId2"/>
          <a:stretch>
            <a:fillRect/>
          </a:stretch>
        </p:blipFill>
        <p:spPr>
          <a:xfrm>
            <a:off x="1097280" y="2300130"/>
            <a:ext cx="9738360" cy="3689190"/>
          </a:xfrm>
        </p:spPr>
      </p:pic>
    </p:spTree>
    <p:extLst>
      <p:ext uri="{BB962C8B-B14F-4D97-AF65-F5344CB8AC3E}">
        <p14:creationId xmlns:p14="http://schemas.microsoft.com/office/powerpoint/2010/main" val="24293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3094-641B-434F-958D-27942AD902F7}"/>
              </a:ext>
            </a:extLst>
          </p:cNvPr>
          <p:cNvSpPr>
            <a:spLocks noGrp="1"/>
          </p:cNvSpPr>
          <p:nvPr>
            <p:ph type="title"/>
          </p:nvPr>
        </p:nvSpPr>
        <p:spPr/>
        <p:txBody>
          <a:bodyPr/>
          <a:lstStyle/>
          <a:p>
            <a:r>
              <a:rPr lang="en-US" dirty="0"/>
              <a:t>Promotional Strategy</a:t>
            </a:r>
          </a:p>
        </p:txBody>
      </p:sp>
      <p:pic>
        <p:nvPicPr>
          <p:cNvPr id="5" name="Content Placeholder 4" descr="A screenshot of a cell phone&#10;&#10;Description automatically generated">
            <a:extLst>
              <a:ext uri="{FF2B5EF4-FFF2-40B4-BE49-F238E27FC236}">
                <a16:creationId xmlns:a16="http://schemas.microsoft.com/office/drawing/2014/main" id="{59F191D8-1BCF-41BF-912B-73A8B9F384B6}"/>
              </a:ext>
            </a:extLst>
          </p:cNvPr>
          <p:cNvPicPr>
            <a:picLocks noGrp="1" noChangeAspect="1"/>
          </p:cNvPicPr>
          <p:nvPr>
            <p:ph idx="1"/>
          </p:nvPr>
        </p:nvPicPr>
        <p:blipFill>
          <a:blip r:embed="rId2"/>
          <a:stretch>
            <a:fillRect/>
          </a:stretch>
        </p:blipFill>
        <p:spPr>
          <a:xfrm>
            <a:off x="1097280" y="2240280"/>
            <a:ext cx="9075420" cy="3794759"/>
          </a:xfrm>
        </p:spPr>
      </p:pic>
    </p:spTree>
    <p:extLst>
      <p:ext uri="{BB962C8B-B14F-4D97-AF65-F5344CB8AC3E}">
        <p14:creationId xmlns:p14="http://schemas.microsoft.com/office/powerpoint/2010/main" val="350145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417F-2E08-4366-8B56-F86D6E06B934}"/>
              </a:ext>
            </a:extLst>
          </p:cNvPr>
          <p:cNvSpPr>
            <a:spLocks noGrp="1"/>
          </p:cNvSpPr>
          <p:nvPr>
            <p:ph type="title"/>
          </p:nvPr>
        </p:nvSpPr>
        <p:spPr/>
        <p:txBody>
          <a:bodyPr/>
          <a:lstStyle/>
          <a:p>
            <a:r>
              <a:rPr lang="en-US" dirty="0"/>
              <a:t>Promotional Strategy</a:t>
            </a:r>
          </a:p>
        </p:txBody>
      </p:sp>
      <p:pic>
        <p:nvPicPr>
          <p:cNvPr id="5" name="Content Placeholder 4" descr="A picture containing knife&#10;&#10;Description automatically generated">
            <a:extLst>
              <a:ext uri="{FF2B5EF4-FFF2-40B4-BE49-F238E27FC236}">
                <a16:creationId xmlns:a16="http://schemas.microsoft.com/office/drawing/2014/main" id="{FDBADF97-70C6-4CB0-8BAD-C9B7D6F1CA0C}"/>
              </a:ext>
            </a:extLst>
          </p:cNvPr>
          <p:cNvPicPr>
            <a:picLocks noGrp="1" noChangeAspect="1"/>
          </p:cNvPicPr>
          <p:nvPr>
            <p:ph idx="1"/>
          </p:nvPr>
        </p:nvPicPr>
        <p:blipFill>
          <a:blip r:embed="rId2"/>
          <a:stretch>
            <a:fillRect/>
          </a:stretch>
        </p:blipFill>
        <p:spPr>
          <a:xfrm>
            <a:off x="1097280" y="2606981"/>
            <a:ext cx="8481060" cy="1256359"/>
          </a:xfrm>
        </p:spPr>
      </p:pic>
    </p:spTree>
    <p:extLst>
      <p:ext uri="{BB962C8B-B14F-4D97-AF65-F5344CB8AC3E}">
        <p14:creationId xmlns:p14="http://schemas.microsoft.com/office/powerpoint/2010/main" val="270639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30B5-8099-4C9D-A8BC-21E675D7A3ED}"/>
              </a:ext>
            </a:extLst>
          </p:cNvPr>
          <p:cNvSpPr>
            <a:spLocks noGrp="1"/>
          </p:cNvSpPr>
          <p:nvPr>
            <p:ph type="title"/>
          </p:nvPr>
        </p:nvSpPr>
        <p:spPr/>
        <p:txBody>
          <a:bodyPr/>
          <a:lstStyle/>
          <a:p>
            <a:r>
              <a:rPr lang="en-US" dirty="0"/>
              <a:t>Radio: Advantages and Disadvantages</a:t>
            </a:r>
          </a:p>
        </p:txBody>
      </p:sp>
      <p:sp>
        <p:nvSpPr>
          <p:cNvPr id="3" name="Text Placeholder 2">
            <a:extLst>
              <a:ext uri="{FF2B5EF4-FFF2-40B4-BE49-F238E27FC236}">
                <a16:creationId xmlns:a16="http://schemas.microsoft.com/office/drawing/2014/main" id="{7148A96C-EF56-4C09-9090-4446CA012BFE}"/>
              </a:ext>
            </a:extLst>
          </p:cNvPr>
          <p:cNvSpPr>
            <a:spLocks noGrp="1"/>
          </p:cNvSpPr>
          <p:nvPr>
            <p:ph type="body" idx="1"/>
          </p:nvPr>
        </p:nvSpPr>
        <p:spPr/>
        <p:txBody>
          <a:bodyPr/>
          <a:lstStyle/>
          <a:p>
            <a:pPr algn="ctr"/>
            <a:r>
              <a:rPr lang="en-US" u="sng" dirty="0"/>
              <a:t>Advantages</a:t>
            </a:r>
          </a:p>
        </p:txBody>
      </p:sp>
      <p:sp>
        <p:nvSpPr>
          <p:cNvPr id="4" name="Content Placeholder 3">
            <a:extLst>
              <a:ext uri="{FF2B5EF4-FFF2-40B4-BE49-F238E27FC236}">
                <a16:creationId xmlns:a16="http://schemas.microsoft.com/office/drawing/2014/main" id="{74CA8F5A-C831-4AED-9C78-9A4014B3421F}"/>
              </a:ext>
            </a:extLst>
          </p:cNvPr>
          <p:cNvSpPr>
            <a:spLocks noGrp="1"/>
          </p:cNvSpPr>
          <p:nvPr>
            <p:ph sz="half" idx="2"/>
          </p:nvPr>
        </p:nvSpPr>
        <p:spPr/>
        <p:txBody>
          <a:bodyPr/>
          <a:lstStyle/>
          <a:p>
            <a:r>
              <a:rPr lang="en-US" dirty="0"/>
              <a:t>A voice provides personality for your business.</a:t>
            </a:r>
          </a:p>
          <a:p>
            <a:r>
              <a:rPr lang="en-US" dirty="0"/>
              <a:t>The message can be creative.</a:t>
            </a:r>
          </a:p>
          <a:p>
            <a:r>
              <a:rPr lang="en-US" dirty="0"/>
              <a:t>Rates can be adjustable. </a:t>
            </a:r>
          </a:p>
          <a:p>
            <a:r>
              <a:rPr lang="en-US" dirty="0"/>
              <a:t>Universal medium.</a:t>
            </a:r>
          </a:p>
        </p:txBody>
      </p:sp>
      <p:sp>
        <p:nvSpPr>
          <p:cNvPr id="5" name="Text Placeholder 4">
            <a:extLst>
              <a:ext uri="{FF2B5EF4-FFF2-40B4-BE49-F238E27FC236}">
                <a16:creationId xmlns:a16="http://schemas.microsoft.com/office/drawing/2014/main" id="{AE74BB06-5C5E-41D4-81AA-DCF455244908}"/>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A92B7CD8-AC2B-4503-B942-98163392E71B}"/>
              </a:ext>
            </a:extLst>
          </p:cNvPr>
          <p:cNvSpPr>
            <a:spLocks noGrp="1"/>
          </p:cNvSpPr>
          <p:nvPr>
            <p:ph sz="quarter" idx="4"/>
          </p:nvPr>
        </p:nvSpPr>
        <p:spPr/>
        <p:txBody>
          <a:bodyPr/>
          <a:lstStyle/>
          <a:p>
            <a:r>
              <a:rPr lang="en-US" dirty="0"/>
              <a:t>No rewind- if they miss the ad then they can’t go back to listen to it.</a:t>
            </a:r>
          </a:p>
          <a:p>
            <a:r>
              <a:rPr lang="en-US" dirty="0"/>
              <a:t>Radio is often used as background noise and sometimes the content is ignored.</a:t>
            </a:r>
          </a:p>
        </p:txBody>
      </p:sp>
    </p:spTree>
    <p:extLst>
      <p:ext uri="{BB962C8B-B14F-4D97-AF65-F5344CB8AC3E}">
        <p14:creationId xmlns:p14="http://schemas.microsoft.com/office/powerpoint/2010/main" val="334827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A930-1B91-420D-BAFD-EE416C2E90CA}"/>
              </a:ext>
            </a:extLst>
          </p:cNvPr>
          <p:cNvSpPr>
            <a:spLocks noGrp="1"/>
          </p:cNvSpPr>
          <p:nvPr>
            <p:ph type="title"/>
          </p:nvPr>
        </p:nvSpPr>
        <p:spPr/>
        <p:txBody>
          <a:bodyPr/>
          <a:lstStyle/>
          <a:p>
            <a:r>
              <a:rPr lang="en-US" dirty="0"/>
              <a:t>Newspaper</a:t>
            </a:r>
          </a:p>
        </p:txBody>
      </p:sp>
      <p:sp>
        <p:nvSpPr>
          <p:cNvPr id="3" name="Text Placeholder 2">
            <a:extLst>
              <a:ext uri="{FF2B5EF4-FFF2-40B4-BE49-F238E27FC236}">
                <a16:creationId xmlns:a16="http://schemas.microsoft.com/office/drawing/2014/main" id="{89EABB26-6D6B-460E-9870-F48984DE64EB}"/>
              </a:ext>
            </a:extLst>
          </p:cNvPr>
          <p:cNvSpPr>
            <a:spLocks noGrp="1"/>
          </p:cNvSpPr>
          <p:nvPr>
            <p:ph type="body" idx="1"/>
          </p:nvPr>
        </p:nvSpPr>
        <p:spPr/>
        <p:txBody>
          <a:bodyPr/>
          <a:lstStyle/>
          <a:p>
            <a:pPr algn="ctr"/>
            <a:r>
              <a:rPr lang="en-US" u="sng" dirty="0"/>
              <a:t>Advantages </a:t>
            </a:r>
          </a:p>
        </p:txBody>
      </p:sp>
      <p:sp>
        <p:nvSpPr>
          <p:cNvPr id="4" name="Content Placeholder 3">
            <a:extLst>
              <a:ext uri="{FF2B5EF4-FFF2-40B4-BE49-F238E27FC236}">
                <a16:creationId xmlns:a16="http://schemas.microsoft.com/office/drawing/2014/main" id="{DEA50132-C339-4D1F-9AA2-2057D4958D8F}"/>
              </a:ext>
            </a:extLst>
          </p:cNvPr>
          <p:cNvSpPr>
            <a:spLocks noGrp="1"/>
          </p:cNvSpPr>
          <p:nvPr>
            <p:ph sz="half" idx="2"/>
          </p:nvPr>
        </p:nvSpPr>
        <p:spPr/>
        <p:txBody>
          <a:bodyPr/>
          <a:lstStyle/>
          <a:p>
            <a:r>
              <a:rPr lang="en-US" dirty="0"/>
              <a:t>Reaches large audiences.</a:t>
            </a:r>
          </a:p>
          <a:p>
            <a:r>
              <a:rPr lang="en-US" dirty="0"/>
              <a:t>Messages can be read again, looked at and cut out for a reminder.</a:t>
            </a:r>
          </a:p>
          <a:p>
            <a:r>
              <a:rPr lang="en-US" dirty="0"/>
              <a:t>If you need to change the ad you can easily do that.</a:t>
            </a:r>
          </a:p>
        </p:txBody>
      </p:sp>
      <p:sp>
        <p:nvSpPr>
          <p:cNvPr id="5" name="Text Placeholder 4">
            <a:extLst>
              <a:ext uri="{FF2B5EF4-FFF2-40B4-BE49-F238E27FC236}">
                <a16:creationId xmlns:a16="http://schemas.microsoft.com/office/drawing/2014/main" id="{3755C67D-B380-4CE7-90AC-B224C404C957}"/>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086761E6-FC4B-446C-A519-220E54D5DE78}"/>
              </a:ext>
            </a:extLst>
          </p:cNvPr>
          <p:cNvSpPr>
            <a:spLocks noGrp="1"/>
          </p:cNvSpPr>
          <p:nvPr>
            <p:ph sz="quarter" idx="4"/>
          </p:nvPr>
        </p:nvSpPr>
        <p:spPr/>
        <p:txBody>
          <a:bodyPr/>
          <a:lstStyle/>
          <a:p>
            <a:r>
              <a:rPr lang="en-US" dirty="0"/>
              <a:t>Ads can be very expensive.</a:t>
            </a:r>
          </a:p>
          <a:p>
            <a:r>
              <a:rPr lang="en-US" dirty="0"/>
              <a:t>Sometimes the image resolution can be poor.</a:t>
            </a:r>
          </a:p>
          <a:p>
            <a:r>
              <a:rPr lang="en-US" dirty="0"/>
              <a:t>There is a declining readership, so you might not get the younger audiences.</a:t>
            </a:r>
          </a:p>
        </p:txBody>
      </p:sp>
    </p:spTree>
    <p:extLst>
      <p:ext uri="{BB962C8B-B14F-4D97-AF65-F5344CB8AC3E}">
        <p14:creationId xmlns:p14="http://schemas.microsoft.com/office/powerpoint/2010/main" val="74397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4103-611B-41B5-82EF-4890D73EC0C5}"/>
              </a:ext>
            </a:extLst>
          </p:cNvPr>
          <p:cNvSpPr>
            <a:spLocks noGrp="1"/>
          </p:cNvSpPr>
          <p:nvPr>
            <p:ph type="title"/>
          </p:nvPr>
        </p:nvSpPr>
        <p:spPr/>
        <p:txBody>
          <a:bodyPr/>
          <a:lstStyle/>
          <a:p>
            <a:r>
              <a:rPr lang="en-US" dirty="0"/>
              <a:t>Television</a:t>
            </a:r>
          </a:p>
        </p:txBody>
      </p:sp>
      <p:sp>
        <p:nvSpPr>
          <p:cNvPr id="3" name="Text Placeholder 2">
            <a:extLst>
              <a:ext uri="{FF2B5EF4-FFF2-40B4-BE49-F238E27FC236}">
                <a16:creationId xmlns:a16="http://schemas.microsoft.com/office/drawing/2014/main" id="{FF94E547-4E1C-4440-B7AF-95CE1BC6E0BC}"/>
              </a:ext>
            </a:extLst>
          </p:cNvPr>
          <p:cNvSpPr>
            <a:spLocks noGrp="1"/>
          </p:cNvSpPr>
          <p:nvPr>
            <p:ph type="body" idx="1"/>
          </p:nvPr>
        </p:nvSpPr>
        <p:spPr/>
        <p:txBody>
          <a:bodyPr/>
          <a:lstStyle/>
          <a:p>
            <a:pPr algn="ctr"/>
            <a:r>
              <a:rPr lang="en-US" u="sng" dirty="0"/>
              <a:t>Advantages</a:t>
            </a:r>
            <a:r>
              <a:rPr lang="en-US" dirty="0"/>
              <a:t>		</a:t>
            </a:r>
          </a:p>
        </p:txBody>
      </p:sp>
      <p:sp>
        <p:nvSpPr>
          <p:cNvPr id="4" name="Content Placeholder 3">
            <a:extLst>
              <a:ext uri="{FF2B5EF4-FFF2-40B4-BE49-F238E27FC236}">
                <a16:creationId xmlns:a16="http://schemas.microsoft.com/office/drawing/2014/main" id="{7104474B-3F58-4AE3-A4D6-B8A93500AFE5}"/>
              </a:ext>
            </a:extLst>
          </p:cNvPr>
          <p:cNvSpPr>
            <a:spLocks noGrp="1"/>
          </p:cNvSpPr>
          <p:nvPr>
            <p:ph sz="half" idx="2"/>
          </p:nvPr>
        </p:nvSpPr>
        <p:spPr/>
        <p:txBody>
          <a:bodyPr/>
          <a:lstStyle/>
          <a:p>
            <a:r>
              <a:rPr lang="en-US" dirty="0"/>
              <a:t>Can reach audiences on a local, regional and national level</a:t>
            </a:r>
          </a:p>
          <a:p>
            <a:r>
              <a:rPr lang="en-US" dirty="0"/>
              <a:t>Great visual for the audiences to really get a full effective of what the location is offering</a:t>
            </a:r>
          </a:p>
        </p:txBody>
      </p:sp>
      <p:sp>
        <p:nvSpPr>
          <p:cNvPr id="5" name="Text Placeholder 4">
            <a:extLst>
              <a:ext uri="{FF2B5EF4-FFF2-40B4-BE49-F238E27FC236}">
                <a16:creationId xmlns:a16="http://schemas.microsoft.com/office/drawing/2014/main" id="{1A24A969-C128-4222-BACE-67093B80B88C}"/>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6EF99D26-BF4F-44B2-A56E-08D47B0C60F9}"/>
              </a:ext>
            </a:extLst>
          </p:cNvPr>
          <p:cNvSpPr>
            <a:spLocks noGrp="1"/>
          </p:cNvSpPr>
          <p:nvPr>
            <p:ph sz="quarter" idx="4"/>
          </p:nvPr>
        </p:nvSpPr>
        <p:spPr/>
        <p:txBody>
          <a:bodyPr/>
          <a:lstStyle/>
          <a:p>
            <a:r>
              <a:rPr lang="en-US" dirty="0"/>
              <a:t>Messages are temporary, you only see them for a short period of time and you can quickly miss it.</a:t>
            </a:r>
          </a:p>
          <a:p>
            <a:r>
              <a:rPr lang="en-US" dirty="0"/>
              <a:t>Many individuals now only use streaming services so you might not be reaching as many people as you think you will.</a:t>
            </a:r>
          </a:p>
        </p:txBody>
      </p:sp>
    </p:spTree>
    <p:extLst>
      <p:ext uri="{BB962C8B-B14F-4D97-AF65-F5344CB8AC3E}">
        <p14:creationId xmlns:p14="http://schemas.microsoft.com/office/powerpoint/2010/main" val="599223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2DA7-A0B6-4CBF-B46B-2FEFCEF3C1CE}"/>
              </a:ext>
            </a:extLst>
          </p:cNvPr>
          <p:cNvSpPr>
            <a:spLocks noGrp="1"/>
          </p:cNvSpPr>
          <p:nvPr>
            <p:ph type="title"/>
          </p:nvPr>
        </p:nvSpPr>
        <p:spPr/>
        <p:txBody>
          <a:bodyPr/>
          <a:lstStyle/>
          <a:p>
            <a:r>
              <a:rPr lang="en-US" dirty="0"/>
              <a:t>Internet</a:t>
            </a:r>
          </a:p>
        </p:txBody>
      </p:sp>
      <p:sp>
        <p:nvSpPr>
          <p:cNvPr id="3" name="Text Placeholder 2">
            <a:extLst>
              <a:ext uri="{FF2B5EF4-FFF2-40B4-BE49-F238E27FC236}">
                <a16:creationId xmlns:a16="http://schemas.microsoft.com/office/drawing/2014/main" id="{906B5F98-4B52-4FE9-B9F2-A9BAC40F9D77}"/>
              </a:ext>
            </a:extLst>
          </p:cNvPr>
          <p:cNvSpPr>
            <a:spLocks noGrp="1"/>
          </p:cNvSpPr>
          <p:nvPr>
            <p:ph type="body" idx="1"/>
          </p:nvPr>
        </p:nvSpPr>
        <p:spPr/>
        <p:txBody>
          <a:bodyPr/>
          <a:lstStyle/>
          <a:p>
            <a:pPr algn="ctr"/>
            <a:r>
              <a:rPr lang="en-US" u="sng" dirty="0"/>
              <a:t>Advantages</a:t>
            </a:r>
          </a:p>
        </p:txBody>
      </p:sp>
      <p:sp>
        <p:nvSpPr>
          <p:cNvPr id="4" name="Content Placeholder 3">
            <a:extLst>
              <a:ext uri="{FF2B5EF4-FFF2-40B4-BE49-F238E27FC236}">
                <a16:creationId xmlns:a16="http://schemas.microsoft.com/office/drawing/2014/main" id="{4182DEE8-9CE1-47B1-B407-63DF91F09B40}"/>
              </a:ext>
            </a:extLst>
          </p:cNvPr>
          <p:cNvSpPr>
            <a:spLocks noGrp="1"/>
          </p:cNvSpPr>
          <p:nvPr>
            <p:ph sz="half" idx="2"/>
          </p:nvPr>
        </p:nvSpPr>
        <p:spPr/>
        <p:txBody>
          <a:bodyPr/>
          <a:lstStyle/>
          <a:p>
            <a:r>
              <a:rPr lang="en-US" dirty="0"/>
              <a:t>Pay only based on the clicks that your ad receives from the website</a:t>
            </a:r>
          </a:p>
          <a:p>
            <a:r>
              <a:rPr lang="en-US" dirty="0"/>
              <a:t>Can adjust and make it ideal for your target market</a:t>
            </a:r>
          </a:p>
          <a:p>
            <a:r>
              <a:rPr lang="en-US" dirty="0"/>
              <a:t>Very easy to track	</a:t>
            </a:r>
          </a:p>
        </p:txBody>
      </p:sp>
      <p:sp>
        <p:nvSpPr>
          <p:cNvPr id="5" name="Text Placeholder 4">
            <a:extLst>
              <a:ext uri="{FF2B5EF4-FFF2-40B4-BE49-F238E27FC236}">
                <a16:creationId xmlns:a16="http://schemas.microsoft.com/office/drawing/2014/main" id="{115786A1-8DC3-4C9F-9EE7-9138CE8E1569}"/>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16F73A45-4975-4899-9DF0-8EEE33C7038F}"/>
              </a:ext>
            </a:extLst>
          </p:cNvPr>
          <p:cNvSpPr>
            <a:spLocks noGrp="1"/>
          </p:cNvSpPr>
          <p:nvPr>
            <p:ph sz="quarter" idx="4"/>
          </p:nvPr>
        </p:nvSpPr>
        <p:spPr/>
        <p:txBody>
          <a:bodyPr/>
          <a:lstStyle/>
          <a:p>
            <a:r>
              <a:rPr lang="en-US" dirty="0"/>
              <a:t>Prices do continue to rise as there is more of a demand when it comes to the competition</a:t>
            </a:r>
          </a:p>
          <a:p>
            <a:r>
              <a:rPr lang="en-US" dirty="0"/>
              <a:t>It requires a lot of constant monitoring.</a:t>
            </a:r>
          </a:p>
        </p:txBody>
      </p:sp>
    </p:spTree>
    <p:extLst>
      <p:ext uri="{BB962C8B-B14F-4D97-AF65-F5344CB8AC3E}">
        <p14:creationId xmlns:p14="http://schemas.microsoft.com/office/powerpoint/2010/main" val="93165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95F6-B20E-4AFF-9BDF-FD8769FDC32B}"/>
              </a:ext>
            </a:extLst>
          </p:cNvPr>
          <p:cNvSpPr>
            <a:spLocks noGrp="1"/>
          </p:cNvSpPr>
          <p:nvPr>
            <p:ph type="title"/>
          </p:nvPr>
        </p:nvSpPr>
        <p:spPr/>
        <p:txBody>
          <a:bodyPr/>
          <a:lstStyle/>
          <a:p>
            <a:r>
              <a:rPr lang="en-US" dirty="0"/>
              <a:t>Social Media</a:t>
            </a:r>
          </a:p>
        </p:txBody>
      </p:sp>
      <p:sp>
        <p:nvSpPr>
          <p:cNvPr id="3" name="Text Placeholder 2">
            <a:extLst>
              <a:ext uri="{FF2B5EF4-FFF2-40B4-BE49-F238E27FC236}">
                <a16:creationId xmlns:a16="http://schemas.microsoft.com/office/drawing/2014/main" id="{3A7A9DE7-2131-41FA-8A63-4F4B7F09DAEA}"/>
              </a:ext>
            </a:extLst>
          </p:cNvPr>
          <p:cNvSpPr>
            <a:spLocks noGrp="1"/>
          </p:cNvSpPr>
          <p:nvPr>
            <p:ph type="body" idx="1"/>
          </p:nvPr>
        </p:nvSpPr>
        <p:spPr/>
        <p:txBody>
          <a:bodyPr/>
          <a:lstStyle/>
          <a:p>
            <a:r>
              <a:rPr lang="en-US" dirty="0"/>
              <a:t>Advantages </a:t>
            </a:r>
          </a:p>
        </p:txBody>
      </p:sp>
      <p:sp>
        <p:nvSpPr>
          <p:cNvPr id="4" name="Content Placeholder 3">
            <a:extLst>
              <a:ext uri="{FF2B5EF4-FFF2-40B4-BE49-F238E27FC236}">
                <a16:creationId xmlns:a16="http://schemas.microsoft.com/office/drawing/2014/main" id="{C5AD5229-239F-4F86-9615-0F3C41B5BBB9}"/>
              </a:ext>
            </a:extLst>
          </p:cNvPr>
          <p:cNvSpPr>
            <a:spLocks noGrp="1"/>
          </p:cNvSpPr>
          <p:nvPr>
            <p:ph sz="half" idx="2"/>
          </p:nvPr>
        </p:nvSpPr>
        <p:spPr/>
        <p:txBody>
          <a:bodyPr/>
          <a:lstStyle/>
          <a:p>
            <a:r>
              <a:rPr lang="en-US" dirty="0"/>
              <a:t>Builds customer relationships</a:t>
            </a:r>
          </a:p>
          <a:p>
            <a:r>
              <a:rPr lang="en-US" dirty="0"/>
              <a:t>Potential for viral marketing </a:t>
            </a:r>
          </a:p>
          <a:p>
            <a:r>
              <a:rPr lang="en-US" dirty="0"/>
              <a:t>Traffic can be targeted</a:t>
            </a:r>
          </a:p>
          <a:p>
            <a:r>
              <a:rPr lang="en-US" dirty="0"/>
              <a:t>If you are using to promote your business you are appealing to a wide variety of individuals, especially in the younger age group.</a:t>
            </a:r>
          </a:p>
        </p:txBody>
      </p:sp>
      <p:sp>
        <p:nvSpPr>
          <p:cNvPr id="5" name="Text Placeholder 4">
            <a:extLst>
              <a:ext uri="{FF2B5EF4-FFF2-40B4-BE49-F238E27FC236}">
                <a16:creationId xmlns:a16="http://schemas.microsoft.com/office/drawing/2014/main" id="{6855A356-50F0-4B09-84C8-0F66D9C115A1}"/>
              </a:ext>
            </a:extLst>
          </p:cNvPr>
          <p:cNvSpPr>
            <a:spLocks noGrp="1"/>
          </p:cNvSpPr>
          <p:nvPr>
            <p:ph type="body" sz="quarter" idx="3"/>
          </p:nvPr>
        </p:nvSpPr>
        <p:spPr/>
        <p:txBody>
          <a:bodyPr/>
          <a:lstStyle/>
          <a:p>
            <a:r>
              <a:rPr lang="en-US" dirty="0"/>
              <a:t>Disadvantages</a:t>
            </a:r>
          </a:p>
        </p:txBody>
      </p:sp>
      <p:sp>
        <p:nvSpPr>
          <p:cNvPr id="6" name="Content Placeholder 5">
            <a:extLst>
              <a:ext uri="{FF2B5EF4-FFF2-40B4-BE49-F238E27FC236}">
                <a16:creationId xmlns:a16="http://schemas.microsoft.com/office/drawing/2014/main" id="{35EB00D5-DD59-4EAF-8436-2F4369EFD5E5}"/>
              </a:ext>
            </a:extLst>
          </p:cNvPr>
          <p:cNvSpPr>
            <a:spLocks noGrp="1"/>
          </p:cNvSpPr>
          <p:nvPr>
            <p:ph sz="quarter" idx="4"/>
          </p:nvPr>
        </p:nvSpPr>
        <p:spPr/>
        <p:txBody>
          <a:bodyPr/>
          <a:lstStyle/>
          <a:p>
            <a:r>
              <a:rPr lang="en-US" dirty="0"/>
              <a:t>If you are using it to broadcast your ad, many individuals scroll right past, and don’t pay attention.</a:t>
            </a:r>
          </a:p>
          <a:p>
            <a:r>
              <a:rPr lang="en-US" dirty="0"/>
              <a:t>Hard to build up product awareness</a:t>
            </a:r>
          </a:p>
          <a:p>
            <a:r>
              <a:rPr lang="en-US" dirty="0"/>
              <a:t>Some audiences are too diverse. </a:t>
            </a:r>
          </a:p>
        </p:txBody>
      </p:sp>
    </p:spTree>
    <p:extLst>
      <p:ext uri="{BB962C8B-B14F-4D97-AF65-F5344CB8AC3E}">
        <p14:creationId xmlns:p14="http://schemas.microsoft.com/office/powerpoint/2010/main" val="39039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A5AE-7340-498D-BC4D-A846B2B39A85}"/>
              </a:ext>
            </a:extLst>
          </p:cNvPr>
          <p:cNvSpPr>
            <a:spLocks noGrp="1"/>
          </p:cNvSpPr>
          <p:nvPr>
            <p:ph type="title"/>
          </p:nvPr>
        </p:nvSpPr>
        <p:spPr/>
        <p:txBody>
          <a:bodyPr/>
          <a:lstStyle/>
          <a:p>
            <a:r>
              <a:rPr lang="en-US" dirty="0"/>
              <a:t>Personal Selling </a:t>
            </a:r>
          </a:p>
        </p:txBody>
      </p:sp>
      <p:sp>
        <p:nvSpPr>
          <p:cNvPr id="3" name="Text Placeholder 2">
            <a:extLst>
              <a:ext uri="{FF2B5EF4-FFF2-40B4-BE49-F238E27FC236}">
                <a16:creationId xmlns:a16="http://schemas.microsoft.com/office/drawing/2014/main" id="{DC7AA54B-0E30-405B-A77A-D0F9B2CFEEC5}"/>
              </a:ext>
            </a:extLst>
          </p:cNvPr>
          <p:cNvSpPr>
            <a:spLocks noGrp="1"/>
          </p:cNvSpPr>
          <p:nvPr>
            <p:ph type="body" idx="1"/>
          </p:nvPr>
        </p:nvSpPr>
        <p:spPr/>
        <p:txBody>
          <a:bodyPr/>
          <a:lstStyle/>
          <a:p>
            <a:pPr algn="ctr"/>
            <a:r>
              <a:rPr lang="en-US" u="sng" dirty="0"/>
              <a:t>Advantages</a:t>
            </a:r>
          </a:p>
        </p:txBody>
      </p:sp>
      <p:sp>
        <p:nvSpPr>
          <p:cNvPr id="4" name="Content Placeholder 3">
            <a:extLst>
              <a:ext uri="{FF2B5EF4-FFF2-40B4-BE49-F238E27FC236}">
                <a16:creationId xmlns:a16="http://schemas.microsoft.com/office/drawing/2014/main" id="{EBC58ED1-9DED-49AA-A2A9-5C47E3FA3F43}"/>
              </a:ext>
            </a:extLst>
          </p:cNvPr>
          <p:cNvSpPr>
            <a:spLocks noGrp="1"/>
          </p:cNvSpPr>
          <p:nvPr>
            <p:ph sz="half" idx="2"/>
          </p:nvPr>
        </p:nvSpPr>
        <p:spPr/>
        <p:txBody>
          <a:bodyPr/>
          <a:lstStyle/>
          <a:p>
            <a:r>
              <a:rPr lang="en-US" dirty="0"/>
              <a:t>You can give more information on what you are offering </a:t>
            </a:r>
          </a:p>
          <a:p>
            <a:r>
              <a:rPr lang="en-US" dirty="0"/>
              <a:t>Allows you have to deeper impact on your protentional customers.</a:t>
            </a:r>
          </a:p>
        </p:txBody>
      </p:sp>
      <p:sp>
        <p:nvSpPr>
          <p:cNvPr id="5" name="Text Placeholder 4">
            <a:extLst>
              <a:ext uri="{FF2B5EF4-FFF2-40B4-BE49-F238E27FC236}">
                <a16:creationId xmlns:a16="http://schemas.microsoft.com/office/drawing/2014/main" id="{391A6BAF-CAF5-4F80-AAAD-2F719B3BAE24}"/>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FB6BDEB6-A0DB-4767-85BF-A7BBDE6BF1ED}"/>
              </a:ext>
            </a:extLst>
          </p:cNvPr>
          <p:cNvSpPr>
            <a:spLocks noGrp="1"/>
          </p:cNvSpPr>
          <p:nvPr>
            <p:ph sz="quarter" idx="4"/>
          </p:nvPr>
        </p:nvSpPr>
        <p:spPr/>
        <p:txBody>
          <a:bodyPr/>
          <a:lstStyle/>
          <a:p>
            <a:r>
              <a:rPr lang="en-US" dirty="0"/>
              <a:t>Very limited with how many people you are reach</a:t>
            </a:r>
          </a:p>
          <a:p>
            <a:r>
              <a:rPr lang="en-US" dirty="0"/>
              <a:t>It can be very expensive.</a:t>
            </a:r>
          </a:p>
        </p:txBody>
      </p:sp>
    </p:spTree>
    <p:extLst>
      <p:ext uri="{BB962C8B-B14F-4D97-AF65-F5344CB8AC3E}">
        <p14:creationId xmlns:p14="http://schemas.microsoft.com/office/powerpoint/2010/main" val="152029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Marketing Mix</a:t>
            </a:r>
          </a:p>
        </p:txBody>
      </p:sp>
      <p:sp>
        <p:nvSpPr>
          <p:cNvPr id="4" name="Content Placeholder 3">
            <a:extLst>
              <a:ext uri="{FF2B5EF4-FFF2-40B4-BE49-F238E27FC236}">
                <a16:creationId xmlns:a16="http://schemas.microsoft.com/office/drawing/2014/main" id="{DAE29302-4CEF-4FDD-B982-EE89406F99B2}"/>
              </a:ext>
            </a:extLst>
          </p:cNvPr>
          <p:cNvSpPr>
            <a:spLocks noGrp="1"/>
          </p:cNvSpPr>
          <p:nvPr>
            <p:ph idx="1"/>
          </p:nvPr>
        </p:nvSpPr>
        <p:spPr/>
        <p:txBody>
          <a:bodyPr/>
          <a:lstStyle/>
          <a:p>
            <a:r>
              <a:rPr lang="en-US" dirty="0"/>
              <a:t>With a Marketing Mix, there is four components that one must look at: price, product, place and promotion.</a:t>
            </a:r>
          </a:p>
          <a:p>
            <a:endParaRPr lang="en-US" dirty="0"/>
          </a:p>
          <a:p>
            <a:r>
              <a:rPr lang="en-US" dirty="0">
                <a:hlinkClick r:id="rId3"/>
              </a:rPr>
              <a:t>https://www.youtube.com/watch?v=dNDSYW5Zu4E&amp;feature=emb_logo</a:t>
            </a:r>
            <a:endParaRPr lang="en-US" dirty="0"/>
          </a:p>
        </p:txBody>
      </p:sp>
    </p:spTree>
    <p:extLst>
      <p:ext uri="{BB962C8B-B14F-4D97-AF65-F5344CB8AC3E}">
        <p14:creationId xmlns:p14="http://schemas.microsoft.com/office/powerpoint/2010/main" val="248254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CCD03-2349-4220-BAE3-73EACF929F82}"/>
              </a:ext>
            </a:extLst>
          </p:cNvPr>
          <p:cNvSpPr>
            <a:spLocks noGrp="1"/>
          </p:cNvSpPr>
          <p:nvPr>
            <p:ph type="title"/>
          </p:nvPr>
        </p:nvSpPr>
        <p:spPr/>
        <p:txBody>
          <a:bodyPr/>
          <a:lstStyle/>
          <a:p>
            <a:r>
              <a:rPr lang="en-US" dirty="0"/>
              <a:t>Direct Mail</a:t>
            </a:r>
          </a:p>
        </p:txBody>
      </p:sp>
      <p:sp>
        <p:nvSpPr>
          <p:cNvPr id="3" name="Text Placeholder 2">
            <a:extLst>
              <a:ext uri="{FF2B5EF4-FFF2-40B4-BE49-F238E27FC236}">
                <a16:creationId xmlns:a16="http://schemas.microsoft.com/office/drawing/2014/main" id="{A4531BC5-BBE9-49F7-A621-FD77984F542D}"/>
              </a:ext>
            </a:extLst>
          </p:cNvPr>
          <p:cNvSpPr>
            <a:spLocks noGrp="1"/>
          </p:cNvSpPr>
          <p:nvPr>
            <p:ph type="body" idx="1"/>
          </p:nvPr>
        </p:nvSpPr>
        <p:spPr/>
        <p:txBody>
          <a:bodyPr/>
          <a:lstStyle/>
          <a:p>
            <a:pPr algn="ctr"/>
            <a:r>
              <a:rPr lang="en-US" u="sng" dirty="0"/>
              <a:t>Advantages</a:t>
            </a:r>
          </a:p>
        </p:txBody>
      </p:sp>
      <p:sp>
        <p:nvSpPr>
          <p:cNvPr id="4" name="Content Placeholder 3">
            <a:extLst>
              <a:ext uri="{FF2B5EF4-FFF2-40B4-BE49-F238E27FC236}">
                <a16:creationId xmlns:a16="http://schemas.microsoft.com/office/drawing/2014/main" id="{593395D4-A438-4097-81DD-E4B10EE90431}"/>
              </a:ext>
            </a:extLst>
          </p:cNvPr>
          <p:cNvSpPr>
            <a:spLocks noGrp="1"/>
          </p:cNvSpPr>
          <p:nvPr>
            <p:ph sz="half" idx="2"/>
          </p:nvPr>
        </p:nvSpPr>
        <p:spPr/>
        <p:txBody>
          <a:bodyPr/>
          <a:lstStyle/>
          <a:p>
            <a:r>
              <a:rPr lang="en-US" dirty="0"/>
              <a:t>Targeted to those who buy your product </a:t>
            </a:r>
          </a:p>
          <a:p>
            <a:r>
              <a:rPr lang="en-US" dirty="0"/>
              <a:t>Can be personalized and is easily measured.</a:t>
            </a:r>
          </a:p>
        </p:txBody>
      </p:sp>
      <p:sp>
        <p:nvSpPr>
          <p:cNvPr id="5" name="Text Placeholder 4">
            <a:extLst>
              <a:ext uri="{FF2B5EF4-FFF2-40B4-BE49-F238E27FC236}">
                <a16:creationId xmlns:a16="http://schemas.microsoft.com/office/drawing/2014/main" id="{9A7D60AC-142E-4D55-8263-E9B06FDB7EAB}"/>
              </a:ext>
            </a:extLst>
          </p:cNvPr>
          <p:cNvSpPr>
            <a:spLocks noGrp="1"/>
          </p:cNvSpPr>
          <p:nvPr>
            <p:ph type="body" sz="quarter" idx="3"/>
          </p:nvPr>
        </p:nvSpPr>
        <p:spPr/>
        <p:txBody>
          <a:bodyPr/>
          <a:lstStyle/>
          <a:p>
            <a:pPr algn="ctr"/>
            <a:r>
              <a:rPr lang="en-US" u="sng" dirty="0"/>
              <a:t>Disadvantages</a:t>
            </a:r>
          </a:p>
        </p:txBody>
      </p:sp>
      <p:sp>
        <p:nvSpPr>
          <p:cNvPr id="6" name="Content Placeholder 5">
            <a:extLst>
              <a:ext uri="{FF2B5EF4-FFF2-40B4-BE49-F238E27FC236}">
                <a16:creationId xmlns:a16="http://schemas.microsoft.com/office/drawing/2014/main" id="{DE5C956F-04A7-4FC3-B825-66D972CB8207}"/>
              </a:ext>
            </a:extLst>
          </p:cNvPr>
          <p:cNvSpPr>
            <a:spLocks noGrp="1"/>
          </p:cNvSpPr>
          <p:nvPr>
            <p:ph sz="quarter" idx="4"/>
          </p:nvPr>
        </p:nvSpPr>
        <p:spPr/>
        <p:txBody>
          <a:bodyPr/>
          <a:lstStyle/>
          <a:p>
            <a:r>
              <a:rPr lang="en-US" dirty="0"/>
              <a:t>Considered to be a nuisance by many individuals and can often be thrown out or deleted if it is coming from an email.</a:t>
            </a:r>
          </a:p>
        </p:txBody>
      </p:sp>
    </p:spTree>
    <p:extLst>
      <p:ext uri="{BB962C8B-B14F-4D97-AF65-F5344CB8AC3E}">
        <p14:creationId xmlns:p14="http://schemas.microsoft.com/office/powerpoint/2010/main" val="205151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80F5-7BAF-47F8-8DF0-2790EE9FF8F7}"/>
              </a:ext>
            </a:extLst>
          </p:cNvPr>
          <p:cNvSpPr>
            <a:spLocks noGrp="1"/>
          </p:cNvSpPr>
          <p:nvPr>
            <p:ph type="title"/>
          </p:nvPr>
        </p:nvSpPr>
        <p:spPr/>
        <p:txBody>
          <a:bodyPr/>
          <a:lstStyle/>
          <a:p>
            <a:r>
              <a:rPr lang="en-US" dirty="0"/>
              <a:t>Assignment	</a:t>
            </a:r>
          </a:p>
        </p:txBody>
      </p:sp>
      <p:sp>
        <p:nvSpPr>
          <p:cNvPr id="3" name="Content Placeholder 2">
            <a:extLst>
              <a:ext uri="{FF2B5EF4-FFF2-40B4-BE49-F238E27FC236}">
                <a16:creationId xmlns:a16="http://schemas.microsoft.com/office/drawing/2014/main" id="{37365CB3-3173-45E0-AA5E-F92D39F98D8D}"/>
              </a:ext>
            </a:extLst>
          </p:cNvPr>
          <p:cNvSpPr>
            <a:spLocks noGrp="1"/>
          </p:cNvSpPr>
          <p:nvPr>
            <p:ph idx="1"/>
          </p:nvPr>
        </p:nvSpPr>
        <p:spPr>
          <a:xfrm>
            <a:off x="1097280" y="1920241"/>
            <a:ext cx="10058400" cy="4434840"/>
          </a:xfrm>
        </p:spPr>
        <p:txBody>
          <a:bodyPr>
            <a:normAutofit fontScale="92500" lnSpcReduction="20000"/>
          </a:bodyPr>
          <a:lstStyle/>
          <a:p>
            <a:r>
              <a:rPr lang="en-US" dirty="0"/>
              <a:t>Create an ad or promotion for your business. </a:t>
            </a:r>
          </a:p>
          <a:p>
            <a:r>
              <a:rPr lang="en-US" dirty="0"/>
              <a:t>You can make a brochure ad, newspaper ad, flyer or any other type of advertisement you can think of. </a:t>
            </a:r>
          </a:p>
          <a:p>
            <a:r>
              <a:rPr lang="en-US" dirty="0"/>
              <a:t>You can do a 30 second video or audio recording as an option too as if we were watching on television or listening on the radio. </a:t>
            </a:r>
          </a:p>
          <a:p>
            <a:endParaRPr lang="en-US" dirty="0"/>
          </a:p>
          <a:p>
            <a:r>
              <a:rPr lang="en-US" b="1" u="sng" dirty="0"/>
              <a:t>Must include:</a:t>
            </a:r>
          </a:p>
          <a:p>
            <a:pPr marL="457200" indent="-457200">
              <a:buFont typeface="+mj-lt"/>
              <a:buAutoNum type="arabicPeriod"/>
            </a:pPr>
            <a:r>
              <a:rPr lang="en-US" dirty="0"/>
              <a:t>Name and your logo</a:t>
            </a:r>
          </a:p>
          <a:p>
            <a:pPr marL="457200" indent="-457200">
              <a:buFont typeface="+mj-lt"/>
              <a:buAutoNum type="arabicPeriod"/>
            </a:pPr>
            <a:r>
              <a:rPr lang="en-US" dirty="0"/>
              <a:t>Well crafted message that explains the experience</a:t>
            </a:r>
          </a:p>
          <a:p>
            <a:pPr marL="457200" indent="-457200">
              <a:buFont typeface="+mj-lt"/>
              <a:buAutoNum type="arabicPeriod"/>
            </a:pPr>
            <a:r>
              <a:rPr lang="en-US" dirty="0"/>
              <a:t>Contract information as well as location</a:t>
            </a:r>
          </a:p>
          <a:p>
            <a:pPr marL="457200" indent="-457200">
              <a:buFont typeface="+mj-lt"/>
              <a:buAutoNum type="arabicPeriod"/>
            </a:pPr>
            <a:r>
              <a:rPr lang="en-US" dirty="0"/>
              <a:t>Price </a:t>
            </a:r>
          </a:p>
          <a:p>
            <a:pPr marL="457200" indent="-457200">
              <a:buFont typeface="+mj-lt"/>
              <a:buAutoNum type="arabicPeriod"/>
            </a:pPr>
            <a:r>
              <a:rPr lang="en-US" dirty="0"/>
              <a:t>Hours of operation.</a:t>
            </a:r>
          </a:p>
        </p:txBody>
      </p:sp>
    </p:spTree>
    <p:extLst>
      <p:ext uri="{BB962C8B-B14F-4D97-AF65-F5344CB8AC3E}">
        <p14:creationId xmlns:p14="http://schemas.microsoft.com/office/powerpoint/2010/main" val="151749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4E0AB-01B5-47DD-9F41-5D91A743597A}"/>
              </a:ext>
            </a:extLst>
          </p:cNvPr>
          <p:cNvSpPr>
            <a:spLocks noGrp="1"/>
          </p:cNvSpPr>
          <p:nvPr>
            <p:ph type="title"/>
          </p:nvPr>
        </p:nvSpPr>
        <p:spPr/>
        <p:txBody>
          <a:bodyPr/>
          <a:lstStyle/>
          <a:p>
            <a:r>
              <a:rPr lang="en-US" dirty="0"/>
              <a:t>4 P’s of Marketing</a:t>
            </a:r>
          </a:p>
        </p:txBody>
      </p:sp>
      <p:sp>
        <p:nvSpPr>
          <p:cNvPr id="3" name="Content Placeholder 2">
            <a:extLst>
              <a:ext uri="{FF2B5EF4-FFF2-40B4-BE49-F238E27FC236}">
                <a16:creationId xmlns:a16="http://schemas.microsoft.com/office/drawing/2014/main" id="{357087CD-20F4-4741-9194-D9C5FCFC5689}"/>
              </a:ext>
            </a:extLst>
          </p:cNvPr>
          <p:cNvSpPr>
            <a:spLocks noGrp="1"/>
          </p:cNvSpPr>
          <p:nvPr>
            <p:ph sz="half" idx="1"/>
          </p:nvPr>
        </p:nvSpPr>
        <p:spPr/>
        <p:txBody>
          <a:bodyPr>
            <a:normAutofit fontScale="92500" lnSpcReduction="20000"/>
          </a:bodyPr>
          <a:lstStyle/>
          <a:p>
            <a:r>
              <a:rPr lang="en-US" b="1" u="sng" dirty="0"/>
              <a:t>Product:</a:t>
            </a:r>
            <a:r>
              <a:rPr lang="en-US" dirty="0"/>
              <a:t> Tangible or intangible (this would be a service) that is created to satisfy the needs of a group of customers.</a:t>
            </a:r>
          </a:p>
          <a:p>
            <a:r>
              <a:rPr lang="en-US" u="sng" dirty="0"/>
              <a:t>Questions to a business should consider:</a:t>
            </a:r>
          </a:p>
          <a:p>
            <a:pPr marL="457200" indent="-457200">
              <a:buFont typeface="+mj-lt"/>
              <a:buAutoNum type="arabicPeriod"/>
            </a:pPr>
            <a:r>
              <a:rPr lang="en-US" dirty="0"/>
              <a:t>What does my customers gain from the product/ experience or service?</a:t>
            </a:r>
          </a:p>
          <a:p>
            <a:pPr marL="457200" indent="-457200">
              <a:buFont typeface="+mj-lt"/>
              <a:buAutoNum type="arabicPeriod"/>
            </a:pPr>
            <a:r>
              <a:rPr lang="en-US" dirty="0"/>
              <a:t>How will my customers access my product?</a:t>
            </a:r>
          </a:p>
          <a:p>
            <a:pPr marL="457200" indent="-457200">
              <a:buFont typeface="+mj-lt"/>
              <a:buAutoNum type="arabicPeriod"/>
            </a:pPr>
            <a:r>
              <a:rPr lang="en-US" dirty="0"/>
              <a:t>What facilities will I need to be able to offer my product/experience or service?</a:t>
            </a:r>
          </a:p>
          <a:p>
            <a:pPr marL="457200" indent="-457200">
              <a:buFont typeface="+mj-lt"/>
              <a:buAutoNum type="arabicPeriod"/>
            </a:pPr>
            <a:r>
              <a:rPr lang="en-US" dirty="0"/>
              <a:t>How is my product different than my competitors?</a:t>
            </a:r>
          </a:p>
        </p:txBody>
      </p:sp>
      <p:sp>
        <p:nvSpPr>
          <p:cNvPr id="4" name="Content Placeholder 3">
            <a:extLst>
              <a:ext uri="{FF2B5EF4-FFF2-40B4-BE49-F238E27FC236}">
                <a16:creationId xmlns:a16="http://schemas.microsoft.com/office/drawing/2014/main" id="{DDC4CCCF-83B7-4E72-BB85-199B814558E1}"/>
              </a:ext>
            </a:extLst>
          </p:cNvPr>
          <p:cNvSpPr>
            <a:spLocks noGrp="1"/>
          </p:cNvSpPr>
          <p:nvPr>
            <p:ph sz="half" idx="2"/>
          </p:nvPr>
        </p:nvSpPr>
        <p:spPr/>
        <p:txBody>
          <a:bodyPr>
            <a:normAutofit fontScale="92500" lnSpcReduction="20000"/>
          </a:bodyPr>
          <a:lstStyle/>
          <a:p>
            <a:r>
              <a:rPr lang="en-US" b="1" u="sng" dirty="0"/>
              <a:t>Place:</a:t>
            </a:r>
            <a:r>
              <a:rPr lang="en-US" dirty="0"/>
              <a:t> Refers to the channels a business would use to distribute your product or service. It must be accessible to your potential buyers and may include retail stores, wholesale warehouse or an online store.</a:t>
            </a:r>
            <a:endParaRPr lang="en-US" b="1" u="sng" dirty="0"/>
          </a:p>
        </p:txBody>
      </p:sp>
      <p:pic>
        <p:nvPicPr>
          <p:cNvPr id="5" name="Picture 4">
            <a:extLst>
              <a:ext uri="{FF2B5EF4-FFF2-40B4-BE49-F238E27FC236}">
                <a16:creationId xmlns:a16="http://schemas.microsoft.com/office/drawing/2014/main" id="{882482C3-30BF-4309-8F07-29D845D68970}"/>
              </a:ext>
            </a:extLst>
          </p:cNvPr>
          <p:cNvPicPr>
            <a:picLocks noChangeAspect="1"/>
          </p:cNvPicPr>
          <p:nvPr/>
        </p:nvPicPr>
        <p:blipFill>
          <a:blip r:embed="rId2"/>
          <a:stretch>
            <a:fillRect/>
          </a:stretch>
        </p:blipFill>
        <p:spPr>
          <a:xfrm>
            <a:off x="7572513" y="3561522"/>
            <a:ext cx="3082235" cy="3142397"/>
          </a:xfrm>
          <a:prstGeom prst="rect">
            <a:avLst/>
          </a:prstGeom>
        </p:spPr>
      </p:pic>
    </p:spTree>
    <p:extLst>
      <p:ext uri="{BB962C8B-B14F-4D97-AF65-F5344CB8AC3E}">
        <p14:creationId xmlns:p14="http://schemas.microsoft.com/office/powerpoint/2010/main" val="36848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FD3C-CFD7-4A83-B4BA-D3DB2DD7AAC0}"/>
              </a:ext>
            </a:extLst>
          </p:cNvPr>
          <p:cNvSpPr>
            <a:spLocks noGrp="1"/>
          </p:cNvSpPr>
          <p:nvPr>
            <p:ph type="title"/>
          </p:nvPr>
        </p:nvSpPr>
        <p:spPr/>
        <p:txBody>
          <a:bodyPr/>
          <a:lstStyle/>
          <a:p>
            <a:r>
              <a:rPr lang="en-US" dirty="0"/>
              <a:t>4 P’s of Marketing</a:t>
            </a:r>
          </a:p>
        </p:txBody>
      </p:sp>
      <p:sp>
        <p:nvSpPr>
          <p:cNvPr id="3" name="Content Placeholder 2">
            <a:extLst>
              <a:ext uri="{FF2B5EF4-FFF2-40B4-BE49-F238E27FC236}">
                <a16:creationId xmlns:a16="http://schemas.microsoft.com/office/drawing/2014/main" id="{1A2C5FE8-23E0-4787-83AB-AADB7A6C4E26}"/>
              </a:ext>
            </a:extLst>
          </p:cNvPr>
          <p:cNvSpPr>
            <a:spLocks noGrp="1"/>
          </p:cNvSpPr>
          <p:nvPr>
            <p:ph sz="half" idx="1"/>
          </p:nvPr>
        </p:nvSpPr>
        <p:spPr>
          <a:xfrm>
            <a:off x="1097280" y="2120899"/>
            <a:ext cx="5131242" cy="3748194"/>
          </a:xfrm>
        </p:spPr>
        <p:txBody>
          <a:bodyPr>
            <a:normAutofit fontScale="92500" lnSpcReduction="20000"/>
          </a:bodyPr>
          <a:lstStyle/>
          <a:p>
            <a:r>
              <a:rPr lang="en-US" b="1" u="sng" dirty="0"/>
              <a:t>Price:</a:t>
            </a:r>
            <a:r>
              <a:rPr lang="en-US" dirty="0"/>
              <a:t> The amount of money the customers will pay for the product or service and will depend on what type of service they will receive. </a:t>
            </a:r>
          </a:p>
          <a:p>
            <a:r>
              <a:rPr lang="en-US" u="sng" dirty="0"/>
              <a:t>Questions to consider</a:t>
            </a:r>
            <a:r>
              <a:rPr lang="en-US" dirty="0"/>
              <a:t>:</a:t>
            </a:r>
          </a:p>
          <a:p>
            <a:pPr marL="457200" indent="-457200">
              <a:buFont typeface="+mj-lt"/>
              <a:buAutoNum type="arabicPeriod"/>
            </a:pPr>
            <a:r>
              <a:rPr lang="en-US" dirty="0"/>
              <a:t>How much does it cost the business to offer this product or service?</a:t>
            </a:r>
          </a:p>
          <a:p>
            <a:pPr marL="457200" indent="-457200">
              <a:buFont typeface="+mj-lt"/>
              <a:buAutoNum type="arabicPeriod"/>
            </a:pPr>
            <a:r>
              <a:rPr lang="en-US" dirty="0"/>
              <a:t>What does the customer think your product/experience is worth?</a:t>
            </a:r>
          </a:p>
          <a:p>
            <a:pPr marL="457200" indent="-457200">
              <a:buFont typeface="+mj-lt"/>
              <a:buAutoNum type="arabicPeriod"/>
            </a:pPr>
            <a:r>
              <a:rPr lang="en-US" dirty="0"/>
              <a:t>What are my competitors charging for a similar experience?</a:t>
            </a:r>
          </a:p>
          <a:p>
            <a:pPr marL="457200" indent="-457200">
              <a:buFont typeface="+mj-lt"/>
              <a:buAutoNum type="arabicPeriod"/>
            </a:pPr>
            <a:r>
              <a:rPr lang="en-US" dirty="0"/>
              <a:t>Will my seasonal business will affect my pricing?</a:t>
            </a:r>
          </a:p>
        </p:txBody>
      </p:sp>
      <p:sp>
        <p:nvSpPr>
          <p:cNvPr id="4" name="Content Placeholder 3">
            <a:extLst>
              <a:ext uri="{FF2B5EF4-FFF2-40B4-BE49-F238E27FC236}">
                <a16:creationId xmlns:a16="http://schemas.microsoft.com/office/drawing/2014/main" id="{317457BE-CB28-49EB-8122-88E4E456CF31}"/>
              </a:ext>
            </a:extLst>
          </p:cNvPr>
          <p:cNvSpPr>
            <a:spLocks noGrp="1"/>
          </p:cNvSpPr>
          <p:nvPr>
            <p:ph sz="half" idx="2"/>
          </p:nvPr>
        </p:nvSpPr>
        <p:spPr/>
        <p:txBody>
          <a:bodyPr>
            <a:normAutofit fontScale="92500" lnSpcReduction="20000"/>
          </a:bodyPr>
          <a:lstStyle/>
          <a:p>
            <a:r>
              <a:rPr lang="en-US" b="1" u="sng" dirty="0"/>
              <a:t>Promotion:</a:t>
            </a:r>
            <a:r>
              <a:rPr lang="en-US" dirty="0"/>
              <a:t> This is the communication part of marketing. How your product or service is being advertised, where it’s selling, how it’s being merchandised. How you promote your product or service is very important since you are trying to persuade the customers to buy your product and service or to create a positive image of what you are offering. </a:t>
            </a:r>
            <a:endParaRPr lang="en-US" b="1" u="sng" dirty="0"/>
          </a:p>
        </p:txBody>
      </p:sp>
    </p:spTree>
    <p:extLst>
      <p:ext uri="{BB962C8B-B14F-4D97-AF65-F5344CB8AC3E}">
        <p14:creationId xmlns:p14="http://schemas.microsoft.com/office/powerpoint/2010/main" val="31984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6B2C-311B-44FC-A9EF-0D16A30EB0F6}"/>
              </a:ext>
            </a:extLst>
          </p:cNvPr>
          <p:cNvSpPr>
            <a:spLocks noGrp="1"/>
          </p:cNvSpPr>
          <p:nvPr>
            <p:ph type="title"/>
          </p:nvPr>
        </p:nvSpPr>
        <p:spPr/>
        <p:txBody>
          <a:bodyPr/>
          <a:lstStyle/>
          <a:p>
            <a:r>
              <a:rPr lang="en-US" dirty="0"/>
              <a:t>Additions to the Mix</a:t>
            </a:r>
          </a:p>
        </p:txBody>
      </p:sp>
      <p:sp>
        <p:nvSpPr>
          <p:cNvPr id="3" name="Content Placeholder 2">
            <a:extLst>
              <a:ext uri="{FF2B5EF4-FFF2-40B4-BE49-F238E27FC236}">
                <a16:creationId xmlns:a16="http://schemas.microsoft.com/office/drawing/2014/main" id="{A5B26E4D-D8FF-445E-BE9D-281947B0B39B}"/>
              </a:ext>
            </a:extLst>
          </p:cNvPr>
          <p:cNvSpPr>
            <a:spLocks noGrp="1"/>
          </p:cNvSpPr>
          <p:nvPr>
            <p:ph idx="1"/>
          </p:nvPr>
        </p:nvSpPr>
        <p:spPr/>
        <p:txBody>
          <a:bodyPr/>
          <a:lstStyle/>
          <a:p>
            <a:r>
              <a:rPr lang="en-US" dirty="0"/>
              <a:t>There is also additions added to the original 4 P’s. </a:t>
            </a:r>
          </a:p>
          <a:p>
            <a:r>
              <a:rPr lang="en-US" u="sng" dirty="0"/>
              <a:t>Those additions are:</a:t>
            </a:r>
          </a:p>
          <a:p>
            <a:pPr lvl="1"/>
            <a:r>
              <a:rPr lang="en-US" dirty="0"/>
              <a:t>Physical Evidence</a:t>
            </a:r>
          </a:p>
          <a:p>
            <a:pPr lvl="1"/>
            <a:r>
              <a:rPr lang="en-US" dirty="0"/>
              <a:t>Process </a:t>
            </a:r>
          </a:p>
          <a:p>
            <a:pPr lvl="1"/>
            <a:r>
              <a:rPr lang="en-US" dirty="0"/>
              <a:t>People.</a:t>
            </a:r>
          </a:p>
        </p:txBody>
      </p:sp>
      <p:pic>
        <p:nvPicPr>
          <p:cNvPr id="4" name="Picture 3">
            <a:extLst>
              <a:ext uri="{FF2B5EF4-FFF2-40B4-BE49-F238E27FC236}">
                <a16:creationId xmlns:a16="http://schemas.microsoft.com/office/drawing/2014/main" id="{62B41EF8-DF42-4580-BBD0-C059959B0182}"/>
              </a:ext>
            </a:extLst>
          </p:cNvPr>
          <p:cNvPicPr>
            <a:picLocks noChangeAspect="1"/>
          </p:cNvPicPr>
          <p:nvPr/>
        </p:nvPicPr>
        <p:blipFill>
          <a:blip r:embed="rId2"/>
          <a:stretch>
            <a:fillRect/>
          </a:stretch>
        </p:blipFill>
        <p:spPr>
          <a:xfrm>
            <a:off x="5820801" y="2757268"/>
            <a:ext cx="5489624" cy="3111824"/>
          </a:xfrm>
          <a:prstGeom prst="rect">
            <a:avLst/>
          </a:prstGeom>
        </p:spPr>
      </p:pic>
    </p:spTree>
    <p:extLst>
      <p:ext uri="{BB962C8B-B14F-4D97-AF65-F5344CB8AC3E}">
        <p14:creationId xmlns:p14="http://schemas.microsoft.com/office/powerpoint/2010/main" val="202002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A8A-D3ED-4426-A995-944371635DCC}"/>
              </a:ext>
            </a:extLst>
          </p:cNvPr>
          <p:cNvSpPr>
            <a:spLocks noGrp="1"/>
          </p:cNvSpPr>
          <p:nvPr>
            <p:ph type="title"/>
          </p:nvPr>
        </p:nvSpPr>
        <p:spPr/>
        <p:txBody>
          <a:bodyPr/>
          <a:lstStyle/>
          <a:p>
            <a:r>
              <a:rPr lang="en-US" dirty="0"/>
              <a:t>Physical Evidence</a:t>
            </a:r>
          </a:p>
        </p:txBody>
      </p:sp>
      <p:sp>
        <p:nvSpPr>
          <p:cNvPr id="3" name="Content Placeholder 2">
            <a:extLst>
              <a:ext uri="{FF2B5EF4-FFF2-40B4-BE49-F238E27FC236}">
                <a16:creationId xmlns:a16="http://schemas.microsoft.com/office/drawing/2014/main" id="{33F92F4C-6ADB-4ED5-9FF9-AC5B0ED50A2C}"/>
              </a:ext>
            </a:extLst>
          </p:cNvPr>
          <p:cNvSpPr>
            <a:spLocks noGrp="1"/>
          </p:cNvSpPr>
          <p:nvPr>
            <p:ph idx="1"/>
          </p:nvPr>
        </p:nvSpPr>
        <p:spPr/>
        <p:txBody>
          <a:bodyPr/>
          <a:lstStyle/>
          <a:p>
            <a:r>
              <a:rPr lang="en-US" dirty="0"/>
              <a:t>This refers to the environment in which a service is delivered. </a:t>
            </a:r>
          </a:p>
          <a:p>
            <a:r>
              <a:rPr lang="en-US" dirty="0"/>
              <a:t>This could be anything from a retail store, restaurants, hotels, company vehicles and even their websites, blogs and any of their social media accounts. </a:t>
            </a:r>
          </a:p>
        </p:txBody>
      </p:sp>
      <p:pic>
        <p:nvPicPr>
          <p:cNvPr id="4" name="Picture 3">
            <a:extLst>
              <a:ext uri="{FF2B5EF4-FFF2-40B4-BE49-F238E27FC236}">
                <a16:creationId xmlns:a16="http://schemas.microsoft.com/office/drawing/2014/main" id="{AA5AE7C6-6054-4766-932D-04958579E91F}"/>
              </a:ext>
            </a:extLst>
          </p:cNvPr>
          <p:cNvPicPr>
            <a:picLocks noChangeAspect="1"/>
          </p:cNvPicPr>
          <p:nvPr/>
        </p:nvPicPr>
        <p:blipFill>
          <a:blip r:embed="rId2"/>
          <a:stretch>
            <a:fillRect/>
          </a:stretch>
        </p:blipFill>
        <p:spPr>
          <a:xfrm>
            <a:off x="899160" y="3794760"/>
            <a:ext cx="3265714" cy="1828800"/>
          </a:xfrm>
          <a:prstGeom prst="rect">
            <a:avLst/>
          </a:prstGeom>
        </p:spPr>
      </p:pic>
      <p:pic>
        <p:nvPicPr>
          <p:cNvPr id="5" name="Picture 4">
            <a:extLst>
              <a:ext uri="{FF2B5EF4-FFF2-40B4-BE49-F238E27FC236}">
                <a16:creationId xmlns:a16="http://schemas.microsoft.com/office/drawing/2014/main" id="{7A1C73BE-D52E-4C48-BBD2-6D66B35B02B8}"/>
              </a:ext>
            </a:extLst>
          </p:cNvPr>
          <p:cNvPicPr>
            <a:picLocks noChangeAspect="1"/>
          </p:cNvPicPr>
          <p:nvPr/>
        </p:nvPicPr>
        <p:blipFill>
          <a:blip r:embed="rId3"/>
          <a:stretch>
            <a:fillRect/>
          </a:stretch>
        </p:blipFill>
        <p:spPr>
          <a:xfrm>
            <a:off x="4823460" y="3429000"/>
            <a:ext cx="2133600" cy="2143125"/>
          </a:xfrm>
          <a:prstGeom prst="rect">
            <a:avLst/>
          </a:prstGeom>
        </p:spPr>
      </p:pic>
      <p:pic>
        <p:nvPicPr>
          <p:cNvPr id="6" name="Picture 5">
            <a:extLst>
              <a:ext uri="{FF2B5EF4-FFF2-40B4-BE49-F238E27FC236}">
                <a16:creationId xmlns:a16="http://schemas.microsoft.com/office/drawing/2014/main" id="{483A4945-AC0F-4EA9-9FCC-56D96B6E0209}"/>
              </a:ext>
            </a:extLst>
          </p:cNvPr>
          <p:cNvPicPr>
            <a:picLocks noChangeAspect="1"/>
          </p:cNvPicPr>
          <p:nvPr/>
        </p:nvPicPr>
        <p:blipFill>
          <a:blip r:embed="rId4"/>
          <a:stretch>
            <a:fillRect/>
          </a:stretch>
        </p:blipFill>
        <p:spPr>
          <a:xfrm>
            <a:off x="7891054" y="3794760"/>
            <a:ext cx="2895600" cy="1581150"/>
          </a:xfrm>
          <a:prstGeom prst="rect">
            <a:avLst/>
          </a:prstGeom>
        </p:spPr>
      </p:pic>
    </p:spTree>
    <p:extLst>
      <p:ext uri="{BB962C8B-B14F-4D97-AF65-F5344CB8AC3E}">
        <p14:creationId xmlns:p14="http://schemas.microsoft.com/office/powerpoint/2010/main" val="390810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FC9A-045A-4897-9C2C-D83728618DAD}"/>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0563E245-A113-409B-BE38-E337E775ACC2}"/>
              </a:ext>
            </a:extLst>
          </p:cNvPr>
          <p:cNvSpPr>
            <a:spLocks noGrp="1"/>
          </p:cNvSpPr>
          <p:nvPr>
            <p:ph idx="1"/>
          </p:nvPr>
        </p:nvSpPr>
        <p:spPr/>
        <p:txBody>
          <a:bodyPr/>
          <a:lstStyle/>
          <a:p>
            <a:r>
              <a:rPr lang="en-US" dirty="0"/>
              <a:t>Refers to the process of your business and how it will affect the product or service you deliver. This could be anything such as the planning, manufacturing, customer service or distribution processes.</a:t>
            </a:r>
          </a:p>
        </p:txBody>
      </p:sp>
      <p:pic>
        <p:nvPicPr>
          <p:cNvPr id="4" name="Picture 3">
            <a:extLst>
              <a:ext uri="{FF2B5EF4-FFF2-40B4-BE49-F238E27FC236}">
                <a16:creationId xmlns:a16="http://schemas.microsoft.com/office/drawing/2014/main" id="{DD802276-1AAC-4107-B7EF-6917A60F91AE}"/>
              </a:ext>
            </a:extLst>
          </p:cNvPr>
          <p:cNvPicPr>
            <a:picLocks noChangeAspect="1"/>
          </p:cNvPicPr>
          <p:nvPr/>
        </p:nvPicPr>
        <p:blipFill>
          <a:blip r:embed="rId2"/>
          <a:stretch>
            <a:fillRect/>
          </a:stretch>
        </p:blipFill>
        <p:spPr>
          <a:xfrm>
            <a:off x="4297680" y="2939495"/>
            <a:ext cx="4663440" cy="3461305"/>
          </a:xfrm>
          <a:prstGeom prst="rect">
            <a:avLst/>
          </a:prstGeom>
        </p:spPr>
      </p:pic>
    </p:spTree>
    <p:extLst>
      <p:ext uri="{BB962C8B-B14F-4D97-AF65-F5344CB8AC3E}">
        <p14:creationId xmlns:p14="http://schemas.microsoft.com/office/powerpoint/2010/main" val="103676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964A-615D-4913-8AE3-F03E0FF670DD}"/>
              </a:ext>
            </a:extLst>
          </p:cNvPr>
          <p:cNvSpPr>
            <a:spLocks noGrp="1"/>
          </p:cNvSpPr>
          <p:nvPr>
            <p:ph type="title"/>
          </p:nvPr>
        </p:nvSpPr>
        <p:spPr/>
        <p:txBody>
          <a:bodyPr/>
          <a:lstStyle/>
          <a:p>
            <a:r>
              <a:rPr lang="en-US" dirty="0"/>
              <a:t>People</a:t>
            </a:r>
          </a:p>
        </p:txBody>
      </p:sp>
      <p:sp>
        <p:nvSpPr>
          <p:cNvPr id="3" name="Content Placeholder 2">
            <a:extLst>
              <a:ext uri="{FF2B5EF4-FFF2-40B4-BE49-F238E27FC236}">
                <a16:creationId xmlns:a16="http://schemas.microsoft.com/office/drawing/2014/main" id="{6D23D290-5E8F-4B9D-92D7-DADE91F9540B}"/>
              </a:ext>
            </a:extLst>
          </p:cNvPr>
          <p:cNvSpPr>
            <a:spLocks noGrp="1"/>
          </p:cNvSpPr>
          <p:nvPr>
            <p:ph idx="1"/>
          </p:nvPr>
        </p:nvSpPr>
        <p:spPr/>
        <p:txBody>
          <a:bodyPr>
            <a:normAutofit lnSpcReduction="10000"/>
          </a:bodyPr>
          <a:lstStyle/>
          <a:p>
            <a:r>
              <a:rPr lang="en-US" dirty="0"/>
              <a:t>Lastly, people is the final newest component added to the marketing mix. This is might be a little obvious as it refers to the customers that are in your target market, as well as the employees that work for you and your business. </a:t>
            </a:r>
          </a:p>
          <a:p>
            <a:r>
              <a:rPr lang="en-US" dirty="0"/>
              <a:t>This is especially important in the tourism industry as their experiences are impacted by the customer service that they are receiving. If you have very strong customer service employees who are invested with your organization then they can be a key component to ensuring that you continue to thrive in the industry.</a:t>
            </a:r>
          </a:p>
          <a:p>
            <a:r>
              <a:rPr lang="en-US" u="sng" dirty="0"/>
              <a:t>For customer service, you as a business owner should consider:</a:t>
            </a:r>
          </a:p>
          <a:p>
            <a:pPr marL="457200" indent="-457200">
              <a:buFont typeface="+mj-lt"/>
              <a:buAutoNum type="arabicPeriod"/>
            </a:pPr>
            <a:r>
              <a:rPr lang="en-US" dirty="0"/>
              <a:t>What training, if any, does my employees need?</a:t>
            </a:r>
          </a:p>
          <a:p>
            <a:pPr marL="457200" indent="-457200">
              <a:buFont typeface="+mj-lt"/>
              <a:buAutoNum type="arabicPeriod"/>
            </a:pPr>
            <a:r>
              <a:rPr lang="en-US" dirty="0"/>
              <a:t>How should I monitor their performance?</a:t>
            </a:r>
          </a:p>
        </p:txBody>
      </p:sp>
    </p:spTree>
    <p:extLst>
      <p:ext uri="{BB962C8B-B14F-4D97-AF65-F5344CB8AC3E}">
        <p14:creationId xmlns:p14="http://schemas.microsoft.com/office/powerpoint/2010/main" val="224889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E801-8B29-4989-A118-2FB00DF7349A}"/>
              </a:ext>
            </a:extLst>
          </p:cNvPr>
          <p:cNvSpPr>
            <a:spLocks noGrp="1"/>
          </p:cNvSpPr>
          <p:nvPr>
            <p:ph type="title"/>
          </p:nvPr>
        </p:nvSpPr>
        <p:spPr/>
        <p:txBody>
          <a:bodyPr/>
          <a:lstStyle/>
          <a:p>
            <a:r>
              <a:rPr lang="en-US" dirty="0"/>
              <a:t>Promotional Strategies</a:t>
            </a:r>
          </a:p>
        </p:txBody>
      </p:sp>
      <p:sp>
        <p:nvSpPr>
          <p:cNvPr id="3" name="Content Placeholder 2">
            <a:extLst>
              <a:ext uri="{FF2B5EF4-FFF2-40B4-BE49-F238E27FC236}">
                <a16:creationId xmlns:a16="http://schemas.microsoft.com/office/drawing/2014/main" id="{B0DEDDD5-AAA4-42A9-9B28-A4E1BECD6075}"/>
              </a:ext>
            </a:extLst>
          </p:cNvPr>
          <p:cNvSpPr>
            <a:spLocks noGrp="1"/>
          </p:cNvSpPr>
          <p:nvPr>
            <p:ph idx="1"/>
          </p:nvPr>
        </p:nvSpPr>
        <p:spPr/>
        <p:txBody>
          <a:bodyPr/>
          <a:lstStyle/>
          <a:p>
            <a:r>
              <a:rPr lang="en-US" dirty="0"/>
              <a:t>A business needs to be able create a successful message that will help promote their business to the right target market as well as clearly defining why people should use your product or service. </a:t>
            </a:r>
          </a:p>
          <a:p>
            <a:r>
              <a:rPr lang="en-US" dirty="0"/>
              <a:t>Many businesses will use multiple mediums, which is also known as integrated media communication (IMC) they must ensure that all the messages that are being broadcasted to the public are all the same. </a:t>
            </a:r>
          </a:p>
          <a:p>
            <a:r>
              <a:rPr lang="en-US" dirty="0"/>
              <a:t>You can’t have the radio ad stating one thing and a television ad stating something else about the business. If you don’t have a consistent message across all of the promotional channels stating something different, it will only cause confusion with your customers and that is never good. </a:t>
            </a:r>
          </a:p>
        </p:txBody>
      </p:sp>
    </p:spTree>
    <p:extLst>
      <p:ext uri="{BB962C8B-B14F-4D97-AF65-F5344CB8AC3E}">
        <p14:creationId xmlns:p14="http://schemas.microsoft.com/office/powerpoint/2010/main" val="411309177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{BE0EB9F1-787D-47BD-9824-B8FBA9F4B55D}tf33845126</Template>
  <TotalTime>0</TotalTime>
  <Words>1233</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Bookman Old Style</vt:lpstr>
      <vt:lpstr>Calibri</vt:lpstr>
      <vt:lpstr>Franklin Gothic Book</vt:lpstr>
      <vt:lpstr>1_RetrospectVTI</vt:lpstr>
      <vt:lpstr>Marketing Mix  Decisions</vt:lpstr>
      <vt:lpstr>Marketing Mix</vt:lpstr>
      <vt:lpstr>4 P’s of Marketing</vt:lpstr>
      <vt:lpstr>4 P’s of Marketing</vt:lpstr>
      <vt:lpstr>Additions to the Mix</vt:lpstr>
      <vt:lpstr>Physical Evidence</vt:lpstr>
      <vt:lpstr>Process</vt:lpstr>
      <vt:lpstr>People</vt:lpstr>
      <vt:lpstr>Promotional Strategies</vt:lpstr>
      <vt:lpstr>Advertisements with tourism</vt:lpstr>
      <vt:lpstr>Promotional Strategy</vt:lpstr>
      <vt:lpstr>Promotional Strategy</vt:lpstr>
      <vt:lpstr>Promotional Strategy</vt:lpstr>
      <vt:lpstr>Radio: Advantages and Disadvantages</vt:lpstr>
      <vt:lpstr>Newspaper</vt:lpstr>
      <vt:lpstr>Television</vt:lpstr>
      <vt:lpstr>Internet</vt:lpstr>
      <vt:lpstr>Social Media</vt:lpstr>
      <vt:lpstr>Personal Selling </vt:lpstr>
      <vt:lpstr>Direct Mail</vt:lpstr>
      <vt:lpstr>Assignment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2020-05-18T18:00:32Z</dcterms:created>
  <dcterms:modified xsi:type="dcterms:W3CDTF">2020-05-18T20:02:48Z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