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27" autoAdjust="0"/>
  </p:normalViewPr>
  <p:slideViewPr>
    <p:cSldViewPr snapToGrid="0">
      <p:cViewPr>
        <p:scale>
          <a:sx n="57" d="100"/>
          <a:sy n="57" d="100"/>
        </p:scale>
        <p:origin x="4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thecanadianencyclopedia.ca/en/article/federalis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E9F3-88E7-4140-A891-3918464B3C8D}"/>
              </a:ext>
            </a:extLst>
          </p:cNvPr>
          <p:cNvSpPr>
            <a:spLocks noGrp="1"/>
          </p:cNvSpPr>
          <p:nvPr>
            <p:ph type="ctrTitle"/>
          </p:nvPr>
        </p:nvSpPr>
        <p:spPr/>
        <p:txBody>
          <a:bodyPr/>
          <a:lstStyle/>
          <a:p>
            <a:r>
              <a:rPr lang="en-US" dirty="0"/>
              <a:t>Government of Canada</a:t>
            </a:r>
          </a:p>
        </p:txBody>
      </p:sp>
      <p:sp>
        <p:nvSpPr>
          <p:cNvPr id="3" name="Subtitle 2">
            <a:extLst>
              <a:ext uri="{FF2B5EF4-FFF2-40B4-BE49-F238E27FC236}">
                <a16:creationId xmlns:a16="http://schemas.microsoft.com/office/drawing/2014/main" id="{4078419C-CEC3-475F-9B43-A53E3336A906}"/>
              </a:ext>
            </a:extLst>
          </p:cNvPr>
          <p:cNvSpPr>
            <a:spLocks noGrp="1"/>
          </p:cNvSpPr>
          <p:nvPr>
            <p:ph type="subTitle" idx="1"/>
          </p:nvPr>
        </p:nvSpPr>
        <p:spPr/>
        <p:txBody>
          <a:bodyPr>
            <a:normAutofit/>
          </a:bodyPr>
          <a:lstStyle/>
          <a:p>
            <a:r>
              <a:rPr lang="en-US" sz="6000" dirty="0"/>
              <a:t>Federalism</a:t>
            </a:r>
          </a:p>
        </p:txBody>
      </p:sp>
    </p:spTree>
    <p:extLst>
      <p:ext uri="{BB962C8B-B14F-4D97-AF65-F5344CB8AC3E}">
        <p14:creationId xmlns:p14="http://schemas.microsoft.com/office/powerpoint/2010/main" val="102784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2BE9-AA32-4130-963F-D1772E067591}"/>
              </a:ext>
            </a:extLst>
          </p:cNvPr>
          <p:cNvSpPr>
            <a:spLocks noGrp="1"/>
          </p:cNvSpPr>
          <p:nvPr>
            <p:ph type="title"/>
          </p:nvPr>
        </p:nvSpPr>
        <p:spPr/>
        <p:txBody>
          <a:bodyPr/>
          <a:lstStyle/>
          <a:p>
            <a:r>
              <a:rPr lang="en-US" dirty="0"/>
              <a:t>Federalism</a:t>
            </a:r>
          </a:p>
        </p:txBody>
      </p:sp>
      <p:sp>
        <p:nvSpPr>
          <p:cNvPr id="3" name="Content Placeholder 2">
            <a:extLst>
              <a:ext uri="{FF2B5EF4-FFF2-40B4-BE49-F238E27FC236}">
                <a16:creationId xmlns:a16="http://schemas.microsoft.com/office/drawing/2014/main" id="{AAEAB939-C6E9-4A4D-861B-7CCAE3033BA5}"/>
              </a:ext>
            </a:extLst>
          </p:cNvPr>
          <p:cNvSpPr>
            <a:spLocks noGrp="1"/>
          </p:cNvSpPr>
          <p:nvPr>
            <p:ph idx="1"/>
          </p:nvPr>
        </p:nvSpPr>
        <p:spPr/>
        <p:txBody>
          <a:bodyPr/>
          <a:lstStyle/>
          <a:p>
            <a:r>
              <a:rPr lang="en-US" dirty="0"/>
              <a:t>Refers to a mixed mode of government. Where the decisions that are made for different government activities are done so by combining regional and central governments</a:t>
            </a:r>
          </a:p>
          <a:p>
            <a:r>
              <a:rPr lang="en-US" dirty="0"/>
              <a:t>There are a variety of forms of federalism, depending on the degree of centralized authority of the national government.</a:t>
            </a:r>
          </a:p>
        </p:txBody>
      </p:sp>
    </p:spTree>
    <p:extLst>
      <p:ext uri="{BB962C8B-B14F-4D97-AF65-F5344CB8AC3E}">
        <p14:creationId xmlns:p14="http://schemas.microsoft.com/office/powerpoint/2010/main" val="189955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F2950-42D3-4E79-8002-DF2D372209FA}"/>
              </a:ext>
            </a:extLst>
          </p:cNvPr>
          <p:cNvSpPr>
            <a:spLocks noGrp="1"/>
          </p:cNvSpPr>
          <p:nvPr>
            <p:ph type="title"/>
          </p:nvPr>
        </p:nvSpPr>
        <p:spPr/>
        <p:txBody>
          <a:bodyPr/>
          <a:lstStyle/>
          <a:p>
            <a:r>
              <a:rPr lang="en-US" dirty="0"/>
              <a:t>Different Forms</a:t>
            </a:r>
          </a:p>
        </p:txBody>
      </p:sp>
      <p:sp>
        <p:nvSpPr>
          <p:cNvPr id="3" name="Content Placeholder 2">
            <a:extLst>
              <a:ext uri="{FF2B5EF4-FFF2-40B4-BE49-F238E27FC236}">
                <a16:creationId xmlns:a16="http://schemas.microsoft.com/office/drawing/2014/main" id="{462BC0BB-D0A3-4B2D-B94F-9F3545A236B8}"/>
              </a:ext>
            </a:extLst>
          </p:cNvPr>
          <p:cNvSpPr>
            <a:spLocks noGrp="1"/>
          </p:cNvSpPr>
          <p:nvPr>
            <p:ph idx="1"/>
          </p:nvPr>
        </p:nvSpPr>
        <p:spPr/>
        <p:txBody>
          <a:bodyPr/>
          <a:lstStyle/>
          <a:p>
            <a:r>
              <a:rPr lang="en-US" dirty="0"/>
              <a:t>Unitary Government: when a sovereign state is governed by one level of power.</a:t>
            </a:r>
          </a:p>
          <a:p>
            <a:r>
              <a:rPr lang="en-US" dirty="0"/>
              <a:t>Centralized Federalism: when there are two levels of power, but it’s controlled by the dominant, central government.</a:t>
            </a:r>
          </a:p>
          <a:p>
            <a:r>
              <a:rPr lang="en-US" dirty="0"/>
              <a:t>Confederation: one level of power, so that all states are equal</a:t>
            </a:r>
          </a:p>
        </p:txBody>
      </p:sp>
    </p:spTree>
    <p:extLst>
      <p:ext uri="{BB962C8B-B14F-4D97-AF65-F5344CB8AC3E}">
        <p14:creationId xmlns:p14="http://schemas.microsoft.com/office/powerpoint/2010/main" val="45278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786B-40FE-4E32-B7EB-319252B06512}"/>
              </a:ext>
            </a:extLst>
          </p:cNvPr>
          <p:cNvSpPr>
            <a:spLocks noGrp="1"/>
          </p:cNvSpPr>
          <p:nvPr>
            <p:ph type="title"/>
          </p:nvPr>
        </p:nvSpPr>
        <p:spPr/>
        <p:txBody>
          <a:bodyPr/>
          <a:lstStyle/>
          <a:p>
            <a:r>
              <a:rPr lang="en-US" dirty="0"/>
              <a:t>Canadian Federalism</a:t>
            </a:r>
          </a:p>
        </p:txBody>
      </p:sp>
      <p:sp>
        <p:nvSpPr>
          <p:cNvPr id="3" name="Content Placeholder 2">
            <a:extLst>
              <a:ext uri="{FF2B5EF4-FFF2-40B4-BE49-F238E27FC236}">
                <a16:creationId xmlns:a16="http://schemas.microsoft.com/office/drawing/2014/main" id="{3F76CFB0-A475-49A6-BB41-519E59BD06DF}"/>
              </a:ext>
            </a:extLst>
          </p:cNvPr>
          <p:cNvSpPr>
            <a:spLocks noGrp="1"/>
          </p:cNvSpPr>
          <p:nvPr>
            <p:ph idx="1"/>
          </p:nvPr>
        </p:nvSpPr>
        <p:spPr/>
        <p:txBody>
          <a:bodyPr/>
          <a:lstStyle/>
          <a:p>
            <a:r>
              <a:rPr lang="en-US" dirty="0"/>
              <a:t>When the Constitution Act was signed, it gave certain powers and jurisdictions to the Federal and Provincial levels of government. Allowing each of the provinces the power to pass legislation, again giving certain powers at the local or municipal levels of government.</a:t>
            </a:r>
          </a:p>
          <a:p>
            <a:r>
              <a:rPr lang="en-US" dirty="0"/>
              <a:t>However there has been a lot of debate, discussion and tension between the Federal government and provinces since the very beginning. Some examples of this would be… </a:t>
            </a:r>
          </a:p>
        </p:txBody>
      </p:sp>
    </p:spTree>
    <p:extLst>
      <p:ext uri="{BB962C8B-B14F-4D97-AF65-F5344CB8AC3E}">
        <p14:creationId xmlns:p14="http://schemas.microsoft.com/office/powerpoint/2010/main" val="241823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130C-DE8E-473D-8DCE-8A009CC7E9DD}"/>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8BFC9B4A-F9D5-4A6D-91C4-013CCA99AC74}"/>
              </a:ext>
            </a:extLst>
          </p:cNvPr>
          <p:cNvSpPr>
            <a:spLocks noGrp="1"/>
          </p:cNvSpPr>
          <p:nvPr>
            <p:ph idx="1"/>
          </p:nvPr>
        </p:nvSpPr>
        <p:spPr/>
        <p:txBody>
          <a:bodyPr/>
          <a:lstStyle/>
          <a:p>
            <a:r>
              <a:rPr lang="en-US" dirty="0"/>
              <a:t>The threat of the Quebec separatism, they nearly won majority to separate in 1995.</a:t>
            </a:r>
          </a:p>
          <a:p>
            <a:r>
              <a:rPr lang="en-US" dirty="0"/>
              <a:t>The Western Alienation and disputes over resources. Many Albertans were in dispute with the Federal government due to the oil prices, they were almost half of Albertans in 1981, were in favour of separating.</a:t>
            </a:r>
          </a:p>
          <a:p>
            <a:r>
              <a:rPr lang="en-US" dirty="0"/>
              <a:t>Controversies over minority language and education rights (bilingualism at the Federal and provincial level)</a:t>
            </a:r>
          </a:p>
        </p:txBody>
      </p:sp>
    </p:spTree>
    <p:extLst>
      <p:ext uri="{BB962C8B-B14F-4D97-AF65-F5344CB8AC3E}">
        <p14:creationId xmlns:p14="http://schemas.microsoft.com/office/powerpoint/2010/main" val="371426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D59A-0A38-45D1-BC1D-D6C669FAAB83}"/>
              </a:ext>
            </a:extLst>
          </p:cNvPr>
          <p:cNvSpPr>
            <a:spLocks noGrp="1"/>
          </p:cNvSpPr>
          <p:nvPr>
            <p:ph type="title" idx="4294967295"/>
          </p:nvPr>
        </p:nvSpPr>
        <p:spPr>
          <a:xfrm>
            <a:off x="-2034540" y="376714"/>
            <a:ext cx="9601200" cy="1303337"/>
          </a:xfrm>
        </p:spPr>
        <p:txBody>
          <a:bodyPr/>
          <a:lstStyle/>
          <a:p>
            <a:r>
              <a:rPr lang="en-US" dirty="0"/>
              <a:t>Division of Power</a:t>
            </a:r>
          </a:p>
        </p:txBody>
      </p:sp>
      <p:pic>
        <p:nvPicPr>
          <p:cNvPr id="5" name="Content Placeholder 4" descr="A screenshot of a cell phone&#10;&#10;Description automatically generated">
            <a:extLst>
              <a:ext uri="{FF2B5EF4-FFF2-40B4-BE49-F238E27FC236}">
                <a16:creationId xmlns:a16="http://schemas.microsoft.com/office/drawing/2014/main" id="{E2ED24FC-628C-4EB3-B7B6-30BCEC25D383}"/>
              </a:ext>
            </a:extLst>
          </p:cNvPr>
          <p:cNvPicPr>
            <a:picLocks noGrp="1" noChangeAspect="1"/>
          </p:cNvPicPr>
          <p:nvPr>
            <p:ph idx="4294967295"/>
          </p:nvPr>
        </p:nvPicPr>
        <p:blipFill>
          <a:blip r:embed="rId2"/>
          <a:stretch>
            <a:fillRect/>
          </a:stretch>
        </p:blipFill>
        <p:spPr>
          <a:xfrm>
            <a:off x="3052762" y="1440180"/>
            <a:ext cx="7257098" cy="4572318"/>
          </a:xfrm>
        </p:spPr>
      </p:pic>
    </p:spTree>
    <p:extLst>
      <p:ext uri="{BB962C8B-B14F-4D97-AF65-F5344CB8AC3E}">
        <p14:creationId xmlns:p14="http://schemas.microsoft.com/office/powerpoint/2010/main" val="346334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7906-CC8C-405D-A9EA-3837DF76C583}"/>
              </a:ext>
            </a:extLst>
          </p:cNvPr>
          <p:cNvSpPr>
            <a:spLocks noGrp="1"/>
          </p:cNvSpPr>
          <p:nvPr>
            <p:ph type="title"/>
          </p:nvPr>
        </p:nvSpPr>
        <p:spPr/>
        <p:txBody>
          <a:bodyPr/>
          <a:lstStyle/>
          <a:p>
            <a:r>
              <a:rPr lang="en-US" dirty="0"/>
              <a:t>Federalism in Canada</a:t>
            </a:r>
          </a:p>
        </p:txBody>
      </p:sp>
      <p:sp>
        <p:nvSpPr>
          <p:cNvPr id="3" name="Content Placeholder 2">
            <a:extLst>
              <a:ext uri="{FF2B5EF4-FFF2-40B4-BE49-F238E27FC236}">
                <a16:creationId xmlns:a16="http://schemas.microsoft.com/office/drawing/2014/main" id="{DBF23D20-E56E-4FA3-A81D-74F18D5BDC11}"/>
              </a:ext>
            </a:extLst>
          </p:cNvPr>
          <p:cNvSpPr>
            <a:spLocks noGrp="1"/>
          </p:cNvSpPr>
          <p:nvPr>
            <p:ph idx="1"/>
          </p:nvPr>
        </p:nvSpPr>
        <p:spPr/>
        <p:txBody>
          <a:bodyPr/>
          <a:lstStyle/>
          <a:p>
            <a:r>
              <a:rPr lang="en-US" dirty="0"/>
              <a:t>Check out this webpage, it will give a more detailed information on Federalism in Canada and there are a couple of videos that you can view as well. </a:t>
            </a:r>
          </a:p>
          <a:p>
            <a:endParaRPr lang="en-US" dirty="0"/>
          </a:p>
          <a:p>
            <a:r>
              <a:rPr lang="en-US" dirty="0">
                <a:hlinkClick r:id="rId2"/>
              </a:rPr>
              <a:t>https://www.thecanadianencyclopedia.ca/en/article/federalism</a:t>
            </a:r>
            <a:endParaRPr lang="en-US" dirty="0"/>
          </a:p>
        </p:txBody>
      </p:sp>
    </p:spTree>
    <p:extLst>
      <p:ext uri="{BB962C8B-B14F-4D97-AF65-F5344CB8AC3E}">
        <p14:creationId xmlns:p14="http://schemas.microsoft.com/office/powerpoint/2010/main" val="567538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A32C6-3E84-4182-B4F3-5828B922503A}"/>
              </a:ext>
            </a:extLst>
          </p:cNvPr>
          <p:cNvSpPr>
            <a:spLocks noGrp="1"/>
          </p:cNvSpPr>
          <p:nvPr>
            <p:ph type="title"/>
          </p:nvPr>
        </p:nvSpPr>
        <p:spPr/>
        <p:txBody>
          <a:bodyPr/>
          <a:lstStyle/>
          <a:p>
            <a:r>
              <a:rPr lang="en-US" dirty="0"/>
              <a:t>Assignment #1</a:t>
            </a:r>
          </a:p>
        </p:txBody>
      </p:sp>
      <p:sp>
        <p:nvSpPr>
          <p:cNvPr id="3" name="Content Placeholder 2">
            <a:extLst>
              <a:ext uri="{FF2B5EF4-FFF2-40B4-BE49-F238E27FC236}">
                <a16:creationId xmlns:a16="http://schemas.microsoft.com/office/drawing/2014/main" id="{03FBEE27-F7F5-4E6B-9BC8-56D3AAA19A6F}"/>
              </a:ext>
            </a:extLst>
          </p:cNvPr>
          <p:cNvSpPr>
            <a:spLocks noGrp="1"/>
          </p:cNvSpPr>
          <p:nvPr>
            <p:ph idx="1"/>
          </p:nvPr>
        </p:nvSpPr>
        <p:spPr/>
        <p:txBody>
          <a:bodyPr/>
          <a:lstStyle/>
          <a:p>
            <a:r>
              <a:rPr lang="en-US" dirty="0"/>
              <a:t>Do you think the following events have helped move Canadian Federalism towards or away from a strong centralized government. These are some opinion-based questions.</a:t>
            </a:r>
          </a:p>
          <a:p>
            <a:pPr lvl="1"/>
            <a:r>
              <a:rPr lang="en-US" dirty="0"/>
              <a:t>Alberta Oil Discovery (1950s)</a:t>
            </a:r>
          </a:p>
          <a:p>
            <a:pPr lvl="1"/>
            <a:r>
              <a:rPr lang="en-US" dirty="0"/>
              <a:t>Quebec’s Quiet Revolution (1960’s)</a:t>
            </a:r>
          </a:p>
          <a:p>
            <a:pPr lvl="1"/>
            <a:r>
              <a:rPr lang="en-US" dirty="0"/>
              <a:t>Great Depression (1930)</a:t>
            </a:r>
          </a:p>
          <a:p>
            <a:pPr lvl="1"/>
            <a:r>
              <a:rPr lang="en-US" dirty="0"/>
              <a:t>World War 1 and Conscription (1914-1918)</a:t>
            </a:r>
          </a:p>
        </p:txBody>
      </p:sp>
    </p:spTree>
    <p:extLst>
      <p:ext uri="{BB962C8B-B14F-4D97-AF65-F5344CB8AC3E}">
        <p14:creationId xmlns:p14="http://schemas.microsoft.com/office/powerpoint/2010/main" val="2773618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249A-CB43-4278-8DDC-CEE078AF595C}"/>
              </a:ext>
            </a:extLst>
          </p:cNvPr>
          <p:cNvSpPr>
            <a:spLocks noGrp="1"/>
          </p:cNvSpPr>
          <p:nvPr>
            <p:ph type="title"/>
          </p:nvPr>
        </p:nvSpPr>
        <p:spPr/>
        <p:txBody>
          <a:bodyPr/>
          <a:lstStyle/>
          <a:p>
            <a:r>
              <a:rPr lang="en-US" dirty="0"/>
              <a:t>Assignment #2 </a:t>
            </a:r>
          </a:p>
        </p:txBody>
      </p:sp>
      <p:sp>
        <p:nvSpPr>
          <p:cNvPr id="3" name="Content Placeholder 2">
            <a:extLst>
              <a:ext uri="{FF2B5EF4-FFF2-40B4-BE49-F238E27FC236}">
                <a16:creationId xmlns:a16="http://schemas.microsoft.com/office/drawing/2014/main" id="{59B220E3-06DC-41FC-9AA4-26078CAB1DF6}"/>
              </a:ext>
            </a:extLst>
          </p:cNvPr>
          <p:cNvSpPr>
            <a:spLocks noGrp="1"/>
          </p:cNvSpPr>
          <p:nvPr>
            <p:ph idx="1"/>
          </p:nvPr>
        </p:nvSpPr>
        <p:spPr/>
        <p:txBody>
          <a:bodyPr/>
          <a:lstStyle/>
          <a:p>
            <a:r>
              <a:rPr lang="en-US" dirty="0"/>
              <a:t>Quebec Separatism </a:t>
            </a:r>
          </a:p>
          <a:p>
            <a:pPr lvl="1"/>
            <a:r>
              <a:rPr lang="en-US" dirty="0"/>
              <a:t>There are many issues in Canadian Federalism, but the one issue that has dominated our focus almost continually in the last three decades has been that of Quebec Separatism. Research and answer the following: </a:t>
            </a:r>
          </a:p>
          <a:p>
            <a:pPr lvl="1"/>
            <a:r>
              <a:rPr lang="en-US" dirty="0"/>
              <a:t>a) Why do some Quebecois want their own separate state? </a:t>
            </a:r>
          </a:p>
          <a:p>
            <a:pPr lvl="1"/>
            <a:r>
              <a:rPr lang="en-US" dirty="0"/>
              <a:t>b) Are the grievances of Quebec substantial and justified?</a:t>
            </a:r>
          </a:p>
          <a:p>
            <a:pPr lvl="1"/>
            <a:r>
              <a:rPr lang="en-US" dirty="0"/>
              <a:t> c) What success has the sovereignty movement had in Quebec? </a:t>
            </a:r>
          </a:p>
          <a:p>
            <a:pPr lvl="1"/>
            <a:r>
              <a:rPr lang="en-US" dirty="0"/>
              <a:t>d) How has the federal government responded since 1980? </a:t>
            </a:r>
          </a:p>
        </p:txBody>
      </p:sp>
    </p:spTree>
    <p:extLst>
      <p:ext uri="{BB962C8B-B14F-4D97-AF65-F5344CB8AC3E}">
        <p14:creationId xmlns:p14="http://schemas.microsoft.com/office/powerpoint/2010/main" val="34550038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78</TotalTime>
  <Words>445</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Government of Canada</vt:lpstr>
      <vt:lpstr>Federalism</vt:lpstr>
      <vt:lpstr>Different Forms</vt:lpstr>
      <vt:lpstr>Canadian Federalism</vt:lpstr>
      <vt:lpstr>Examples</vt:lpstr>
      <vt:lpstr>Division of Power</vt:lpstr>
      <vt:lpstr>Federalism in Canada</vt:lpstr>
      <vt:lpstr>Assignment #1</vt:lpstr>
      <vt:lpstr>Assignment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of Canada</dc:title>
  <dc:creator>O'Toole, Brittany (ASD-N)</dc:creator>
  <cp:lastModifiedBy>O'Toole, Brittany (ASD-N)</cp:lastModifiedBy>
  <cp:revision>9</cp:revision>
  <dcterms:created xsi:type="dcterms:W3CDTF">2020-05-18T20:03:37Z</dcterms:created>
  <dcterms:modified xsi:type="dcterms:W3CDTF">2020-05-18T21:22:17Z</dcterms:modified>
</cp:coreProperties>
</file>