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Anton"/>
      <p:regular r:id="rId21"/>
    </p:embeddedFont>
    <p:embeddedFont>
      <p:font typeface="Boogaloo"/>
      <p:regular r:id="rId22"/>
    </p:embeddedFont>
    <p:embeddedFont>
      <p:font typeface="Oswald"/>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Boogaloo-regular.fntdata"/><Relationship Id="rId10" Type="http://schemas.openxmlformats.org/officeDocument/2006/relationships/slide" Target="slides/slide5.xml"/><Relationship Id="rId21" Type="http://schemas.openxmlformats.org/officeDocument/2006/relationships/font" Target="fonts/Anton-regular.fntdata"/><Relationship Id="rId13" Type="http://schemas.openxmlformats.org/officeDocument/2006/relationships/slide" Target="slides/slide8.xml"/><Relationship Id="rId24" Type="http://schemas.openxmlformats.org/officeDocument/2006/relationships/font" Target="fonts/Oswald-bold.fntdata"/><Relationship Id="rId12" Type="http://schemas.openxmlformats.org/officeDocument/2006/relationships/slide" Target="slides/slide7.xml"/><Relationship Id="rId23" Type="http://schemas.openxmlformats.org/officeDocument/2006/relationships/font" Target="fonts/Oswa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337fe8e4f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337fe8e4f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6337fe8e4f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6337fe8e4f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6337fe8e4f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337fe8e4f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6337fe8e4f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6337fe8e4f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6337fe8e4f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6337fe8e4f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6337fe8e4f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6337fe8e4f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6337fe8e4f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337fe8e4f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6337fe8e4f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337fe8e4f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6337fe8e4f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6337fe8e4f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6337fe8e4f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6337fe8e4f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337fe8e4f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6337fe8e4f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6337fe8e4f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6337fe8e4f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337fe8e4f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337fe8e4f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337fe8e4f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337fe8e4f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thewjf.com/combat-juggling/" TargetMode="External"/><Relationship Id="rId4" Type="http://schemas.openxmlformats.org/officeDocument/2006/relationships/hyperlink" Target="https://juggle.fandom.com/wiki/Combat#cite_note-0" TargetMode="External"/><Relationship Id="rId5" Type="http://schemas.openxmlformats.org/officeDocument/2006/relationships/image" Target="../media/image1.png"/><Relationship Id="rId6"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www.youtube.com/watch?v=hFP4C0PQ4jU" TargetMode="External"/><Relationship Id="rId5" Type="http://schemas.openxmlformats.org/officeDocument/2006/relationships/image" Target="../media/image3.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3999" cy="5143498"/>
          </a:xfrm>
          <a:prstGeom prst="rect">
            <a:avLst/>
          </a:prstGeom>
          <a:noFill/>
          <a:ln>
            <a:noFill/>
          </a:ln>
          <a:effectLst>
            <a:outerShdw blurRad="57150" rotWithShape="0" algn="bl" dir="5400000" dist="19050">
              <a:srgbClr val="000000">
                <a:alpha val="50000"/>
              </a:srgbClr>
            </a:outerShdw>
          </a:effectLst>
        </p:spPr>
      </p:pic>
      <p:sp>
        <p:nvSpPr>
          <p:cNvPr id="55" name="Google Shape;55;p13"/>
          <p:cNvSpPr txBox="1"/>
          <p:nvPr/>
        </p:nvSpPr>
        <p:spPr>
          <a:xfrm>
            <a:off x="499758" y="808400"/>
            <a:ext cx="8520600" cy="205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5200">
                <a:solidFill>
                  <a:srgbClr val="FFFFFF"/>
                </a:solidFill>
                <a:latin typeface="Anton"/>
                <a:ea typeface="Anton"/>
                <a:cs typeface="Anton"/>
                <a:sym typeface="Anton"/>
              </a:rPr>
              <a:t>WELLNESS 110</a:t>
            </a:r>
            <a:endParaRPr sz="5200">
              <a:solidFill>
                <a:srgbClr val="FFFFFF"/>
              </a:solidFill>
              <a:latin typeface="Anton"/>
              <a:ea typeface="Anton"/>
              <a:cs typeface="Anton"/>
              <a:sym typeface="Anton"/>
            </a:endParaRPr>
          </a:p>
          <a:p>
            <a:pPr indent="0" lvl="0" marL="0" rtl="0" algn="ctr">
              <a:spcBef>
                <a:spcPts val="0"/>
              </a:spcBef>
              <a:spcAft>
                <a:spcPts val="0"/>
              </a:spcAft>
              <a:buNone/>
            </a:pPr>
            <a:r>
              <a:rPr lang="en-GB" sz="3600">
                <a:solidFill>
                  <a:srgbClr val="FFFFFF"/>
                </a:solidFill>
                <a:latin typeface="Anton"/>
                <a:ea typeface="Anton"/>
                <a:cs typeface="Anton"/>
                <a:sym typeface="Anton"/>
              </a:rPr>
              <a:t>WELLNESS THROUGH PHYSICAL EDUCATION</a:t>
            </a:r>
            <a:r>
              <a:rPr lang="en-GB" sz="5200">
                <a:solidFill>
                  <a:srgbClr val="FFFFFF"/>
                </a:solidFill>
                <a:latin typeface="Anton"/>
                <a:ea typeface="Anton"/>
                <a:cs typeface="Anton"/>
                <a:sym typeface="Anton"/>
              </a:rPr>
              <a:t> </a:t>
            </a:r>
            <a:endParaRPr sz="5200">
              <a:solidFill>
                <a:srgbClr val="FFFFFF"/>
              </a:solidFill>
              <a:latin typeface="Anton"/>
              <a:ea typeface="Anton"/>
              <a:cs typeface="Anton"/>
              <a:sym typeface="Anton"/>
            </a:endParaRPr>
          </a:p>
        </p:txBody>
      </p:sp>
      <p:sp>
        <p:nvSpPr>
          <p:cNvPr id="56" name="Google Shape;56;p13"/>
          <p:cNvSpPr txBox="1"/>
          <p:nvPr/>
        </p:nvSpPr>
        <p:spPr>
          <a:xfrm>
            <a:off x="499750" y="2861000"/>
            <a:ext cx="8520600" cy="79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solidFill>
                  <a:srgbClr val="FFFFFF"/>
                </a:solidFill>
                <a:latin typeface="Oswald"/>
                <a:ea typeface="Oswald"/>
                <a:cs typeface="Oswald"/>
                <a:sym typeface="Oswald"/>
              </a:rPr>
              <a:t>THE WEIRD WORLD OF WACKY SPORTS</a:t>
            </a:r>
            <a:endParaRPr sz="2800">
              <a:solidFill>
                <a:srgbClr val="FFFFFF"/>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#3:</a:t>
            </a:r>
            <a:endParaRPr>
              <a:latin typeface="Boogaloo"/>
              <a:ea typeface="Boogaloo"/>
              <a:cs typeface="Boogaloo"/>
              <a:sym typeface="Boogaloo"/>
            </a:endParaRPr>
          </a:p>
        </p:txBody>
      </p:sp>
      <p:sp>
        <p:nvSpPr>
          <p:cNvPr id="127" name="Google Shape;12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Pictures or Video:</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pic>
        <p:nvPicPr>
          <p:cNvPr id="128" name="Google Shape;128;p22"/>
          <p:cNvPicPr preferRelativeResize="0"/>
          <p:nvPr/>
        </p:nvPicPr>
        <p:blipFill>
          <a:blip r:embed="rId3">
            <a:alphaModFix/>
          </a:blip>
          <a:stretch>
            <a:fillRect/>
          </a:stretch>
        </p:blipFill>
        <p:spPr>
          <a:xfrm>
            <a:off x="8141050" y="0"/>
            <a:ext cx="1002946" cy="9669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#4: </a:t>
            </a:r>
            <a:endParaRPr>
              <a:latin typeface="Boogaloo"/>
              <a:ea typeface="Boogaloo"/>
              <a:cs typeface="Boogaloo"/>
              <a:sym typeface="Boogaloo"/>
            </a:endParaRPr>
          </a:p>
        </p:txBody>
      </p:sp>
      <p:sp>
        <p:nvSpPr>
          <p:cNvPr id="134" name="Google Shape;134;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Description: </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History:</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World Popularity: </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sp>
        <p:nvSpPr>
          <p:cNvPr id="135" name="Google Shape;135;p23"/>
          <p:cNvSpPr txBox="1"/>
          <p:nvPr/>
        </p:nvSpPr>
        <p:spPr>
          <a:xfrm>
            <a:off x="252650" y="4343300"/>
            <a:ext cx="73182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Work Cited: 	</a:t>
            </a:r>
            <a:endParaRPr>
              <a:latin typeface="Boogaloo"/>
              <a:ea typeface="Boogaloo"/>
              <a:cs typeface="Boogaloo"/>
              <a:sym typeface="Boogaloo"/>
            </a:endParaRPr>
          </a:p>
        </p:txBody>
      </p:sp>
      <p:pic>
        <p:nvPicPr>
          <p:cNvPr id="136" name="Google Shape;136;p23"/>
          <p:cNvPicPr preferRelativeResize="0"/>
          <p:nvPr/>
        </p:nvPicPr>
        <p:blipFill>
          <a:blip r:embed="rId3">
            <a:alphaModFix/>
          </a:blip>
          <a:stretch>
            <a:fillRect/>
          </a:stretch>
        </p:blipFill>
        <p:spPr>
          <a:xfrm>
            <a:off x="8141050" y="0"/>
            <a:ext cx="1002946" cy="9669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#4:</a:t>
            </a:r>
            <a:endParaRPr>
              <a:latin typeface="Boogaloo"/>
              <a:ea typeface="Boogaloo"/>
              <a:cs typeface="Boogaloo"/>
              <a:sym typeface="Boogaloo"/>
            </a:endParaRPr>
          </a:p>
        </p:txBody>
      </p:sp>
      <p:sp>
        <p:nvSpPr>
          <p:cNvPr id="142" name="Google Shape;142;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Pictures or Video:</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pic>
        <p:nvPicPr>
          <p:cNvPr id="143" name="Google Shape;143;p24"/>
          <p:cNvPicPr preferRelativeResize="0"/>
          <p:nvPr/>
        </p:nvPicPr>
        <p:blipFill>
          <a:blip r:embed="rId3">
            <a:alphaModFix/>
          </a:blip>
          <a:stretch>
            <a:fillRect/>
          </a:stretch>
        </p:blipFill>
        <p:spPr>
          <a:xfrm>
            <a:off x="8141050" y="0"/>
            <a:ext cx="1002946" cy="9669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#5: </a:t>
            </a:r>
            <a:endParaRPr>
              <a:latin typeface="Boogaloo"/>
              <a:ea typeface="Boogaloo"/>
              <a:cs typeface="Boogaloo"/>
              <a:sym typeface="Boogaloo"/>
            </a:endParaRPr>
          </a:p>
        </p:txBody>
      </p:sp>
      <p:sp>
        <p:nvSpPr>
          <p:cNvPr id="149" name="Google Shape;149;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Description: </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History:</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World Popularity: </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sp>
        <p:nvSpPr>
          <p:cNvPr id="150" name="Google Shape;150;p25"/>
          <p:cNvSpPr txBox="1"/>
          <p:nvPr/>
        </p:nvSpPr>
        <p:spPr>
          <a:xfrm>
            <a:off x="252650" y="4343300"/>
            <a:ext cx="73182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Work Cited: 	</a:t>
            </a:r>
            <a:endParaRPr>
              <a:latin typeface="Boogaloo"/>
              <a:ea typeface="Boogaloo"/>
              <a:cs typeface="Boogaloo"/>
              <a:sym typeface="Boogaloo"/>
            </a:endParaRPr>
          </a:p>
        </p:txBody>
      </p:sp>
      <p:pic>
        <p:nvPicPr>
          <p:cNvPr id="151" name="Google Shape;151;p25"/>
          <p:cNvPicPr preferRelativeResize="0"/>
          <p:nvPr/>
        </p:nvPicPr>
        <p:blipFill>
          <a:blip r:embed="rId3">
            <a:alphaModFix/>
          </a:blip>
          <a:stretch>
            <a:fillRect/>
          </a:stretch>
        </p:blipFill>
        <p:spPr>
          <a:xfrm>
            <a:off x="8141050" y="0"/>
            <a:ext cx="1002946" cy="9669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#5:</a:t>
            </a:r>
            <a:endParaRPr>
              <a:latin typeface="Boogaloo"/>
              <a:ea typeface="Boogaloo"/>
              <a:cs typeface="Boogaloo"/>
              <a:sym typeface="Boogaloo"/>
            </a:endParaRPr>
          </a:p>
        </p:txBody>
      </p:sp>
      <p:sp>
        <p:nvSpPr>
          <p:cNvPr id="157" name="Google Shape;157;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Pictures or Video:</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pic>
        <p:nvPicPr>
          <p:cNvPr id="158" name="Google Shape;158;p26"/>
          <p:cNvPicPr preferRelativeResize="0"/>
          <p:nvPr/>
        </p:nvPicPr>
        <p:blipFill>
          <a:blip r:embed="rId3">
            <a:alphaModFix/>
          </a:blip>
          <a:stretch>
            <a:fillRect/>
          </a:stretch>
        </p:blipFill>
        <p:spPr>
          <a:xfrm>
            <a:off x="8141050" y="0"/>
            <a:ext cx="1002946" cy="9669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Reflection</a:t>
            </a:r>
            <a:r>
              <a:rPr lang="en-GB">
                <a:latin typeface="Boogaloo"/>
                <a:ea typeface="Boogaloo"/>
                <a:cs typeface="Boogaloo"/>
                <a:sym typeface="Boogaloo"/>
              </a:rPr>
              <a:t>:</a:t>
            </a:r>
            <a:endParaRPr>
              <a:latin typeface="Boogaloo"/>
              <a:ea typeface="Boogaloo"/>
              <a:cs typeface="Boogaloo"/>
              <a:sym typeface="Boogaloo"/>
            </a:endParaRPr>
          </a:p>
        </p:txBody>
      </p:sp>
      <p:sp>
        <p:nvSpPr>
          <p:cNvPr id="164" name="Google Shape;164;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Of all the sports you researched…</a:t>
            </a:r>
            <a:endParaRPr>
              <a:latin typeface="Boogaloo"/>
              <a:ea typeface="Boogaloo"/>
              <a:cs typeface="Boogaloo"/>
              <a:sym typeface="Boogaloo"/>
            </a:endParaRPr>
          </a:p>
          <a:p>
            <a:pPr indent="-342900" lvl="0" marL="457200" rtl="0" algn="l">
              <a:spcBef>
                <a:spcPts val="1600"/>
              </a:spcBef>
              <a:spcAft>
                <a:spcPts val="0"/>
              </a:spcAft>
              <a:buSzPts val="1800"/>
              <a:buFont typeface="Boogaloo"/>
              <a:buAutoNum type="arabicPeriod"/>
            </a:pPr>
            <a:r>
              <a:rPr lang="en-GB">
                <a:latin typeface="Boogaloo"/>
                <a:ea typeface="Boogaloo"/>
                <a:cs typeface="Boogaloo"/>
                <a:sym typeface="Boogaloo"/>
              </a:rPr>
              <a:t>Which sport would attempt to try?</a:t>
            </a:r>
            <a:endParaRPr>
              <a:latin typeface="Boogaloo"/>
              <a:ea typeface="Boogaloo"/>
              <a:cs typeface="Boogaloo"/>
              <a:sym typeface="Boogaloo"/>
            </a:endParaRPr>
          </a:p>
          <a:p>
            <a:pPr indent="-342900" lvl="0" marL="457200" rtl="0" algn="l">
              <a:spcBef>
                <a:spcPts val="0"/>
              </a:spcBef>
              <a:spcAft>
                <a:spcPts val="0"/>
              </a:spcAft>
              <a:buSzPts val="1800"/>
              <a:buFont typeface="Boogaloo"/>
              <a:buAutoNum type="arabicPeriod"/>
            </a:pPr>
            <a:r>
              <a:rPr lang="en-GB">
                <a:latin typeface="Boogaloo"/>
                <a:ea typeface="Boogaloo"/>
                <a:cs typeface="Boogaloo"/>
                <a:sym typeface="Boogaloo"/>
              </a:rPr>
              <a:t>Why would you attempt it?</a:t>
            </a:r>
            <a:endParaRPr>
              <a:latin typeface="Boogaloo"/>
              <a:ea typeface="Boogaloo"/>
              <a:cs typeface="Boogaloo"/>
              <a:sym typeface="Boogaloo"/>
            </a:endParaRPr>
          </a:p>
          <a:p>
            <a:pPr indent="-342900" lvl="0" marL="457200" rtl="0" algn="l">
              <a:spcBef>
                <a:spcPts val="0"/>
              </a:spcBef>
              <a:spcAft>
                <a:spcPts val="0"/>
              </a:spcAft>
              <a:buSzPts val="1800"/>
              <a:buFont typeface="Boogaloo"/>
              <a:buAutoNum type="arabicPeriod"/>
            </a:pPr>
            <a:r>
              <a:rPr lang="en-GB">
                <a:latin typeface="Boogaloo"/>
                <a:ea typeface="Boogaloo"/>
                <a:cs typeface="Boogaloo"/>
                <a:sym typeface="Boogaloo"/>
              </a:rPr>
              <a:t>Do you think you would be successful?</a:t>
            </a:r>
            <a:endParaRPr>
              <a:latin typeface="Boogaloo"/>
              <a:ea typeface="Boogaloo"/>
              <a:cs typeface="Boogaloo"/>
              <a:sym typeface="Boogaloo"/>
            </a:endParaRPr>
          </a:p>
        </p:txBody>
      </p:sp>
      <p:pic>
        <p:nvPicPr>
          <p:cNvPr id="165" name="Google Shape;165;p27"/>
          <p:cNvPicPr preferRelativeResize="0"/>
          <p:nvPr/>
        </p:nvPicPr>
        <p:blipFill>
          <a:blip r:embed="rId3">
            <a:alphaModFix/>
          </a:blip>
          <a:stretch>
            <a:fillRect/>
          </a:stretch>
        </p:blipFill>
        <p:spPr>
          <a:xfrm flipH="1">
            <a:off x="7054825" y="0"/>
            <a:ext cx="1926750" cy="1826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Task:</a:t>
            </a:r>
            <a:endParaRPr>
              <a:latin typeface="Boogaloo"/>
              <a:ea typeface="Boogaloo"/>
              <a:cs typeface="Boogaloo"/>
              <a:sym typeface="Boogaloo"/>
            </a:endParaRPr>
          </a:p>
        </p:txBody>
      </p:sp>
      <p:sp>
        <p:nvSpPr>
          <p:cNvPr id="62" name="Google Shape;62;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Within our society exists a number of strange, wacky and possibly dangerous sports. Some date back long ago in history (Cheese Rolling) whereas others are fairly new (Zorbing). </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This project tasks you with researching 5 Weird Sports. Each slide is set up for you to add the necessary information:</a:t>
            </a:r>
            <a:endParaRPr>
              <a:latin typeface="Boogaloo"/>
              <a:ea typeface="Boogaloo"/>
              <a:cs typeface="Boogaloo"/>
              <a:sym typeface="Boogaloo"/>
            </a:endParaRPr>
          </a:p>
          <a:p>
            <a:pPr indent="-342900" lvl="0" marL="457200" rtl="0" algn="l">
              <a:spcBef>
                <a:spcPts val="1600"/>
              </a:spcBef>
              <a:spcAft>
                <a:spcPts val="0"/>
              </a:spcAft>
              <a:buSzPts val="1800"/>
              <a:buFont typeface="Boogaloo"/>
              <a:buChar char="❏"/>
            </a:pPr>
            <a:r>
              <a:rPr lang="en-GB">
                <a:latin typeface="Boogaloo"/>
                <a:ea typeface="Boogaloo"/>
                <a:cs typeface="Boogaloo"/>
                <a:sym typeface="Boogaloo"/>
              </a:rPr>
              <a:t>Description</a:t>
            </a:r>
            <a:endParaRPr>
              <a:latin typeface="Boogaloo"/>
              <a:ea typeface="Boogaloo"/>
              <a:cs typeface="Boogaloo"/>
              <a:sym typeface="Boogaloo"/>
            </a:endParaRPr>
          </a:p>
          <a:p>
            <a:pPr indent="-342900" lvl="0" marL="457200" rtl="0" algn="l">
              <a:spcBef>
                <a:spcPts val="0"/>
              </a:spcBef>
              <a:spcAft>
                <a:spcPts val="0"/>
              </a:spcAft>
              <a:buSzPts val="1800"/>
              <a:buFont typeface="Boogaloo"/>
              <a:buChar char="❏"/>
            </a:pPr>
            <a:r>
              <a:rPr lang="en-GB">
                <a:latin typeface="Boogaloo"/>
                <a:ea typeface="Boogaloo"/>
                <a:cs typeface="Boogaloo"/>
                <a:sym typeface="Boogaloo"/>
              </a:rPr>
              <a:t>Brief History</a:t>
            </a:r>
            <a:endParaRPr>
              <a:latin typeface="Boogaloo"/>
              <a:ea typeface="Boogaloo"/>
              <a:cs typeface="Boogaloo"/>
              <a:sym typeface="Boogaloo"/>
            </a:endParaRPr>
          </a:p>
          <a:p>
            <a:pPr indent="-342900" lvl="0" marL="457200" rtl="0" algn="l">
              <a:spcBef>
                <a:spcPts val="0"/>
              </a:spcBef>
              <a:spcAft>
                <a:spcPts val="0"/>
              </a:spcAft>
              <a:buSzPts val="1800"/>
              <a:buFont typeface="Boogaloo"/>
              <a:buChar char="❏"/>
            </a:pPr>
            <a:r>
              <a:rPr lang="en-GB">
                <a:latin typeface="Boogaloo"/>
                <a:ea typeface="Boogaloo"/>
                <a:cs typeface="Boogaloo"/>
                <a:sym typeface="Boogaloo"/>
              </a:rPr>
              <a:t>World Popularity</a:t>
            </a:r>
            <a:endParaRPr>
              <a:latin typeface="Boogaloo"/>
              <a:ea typeface="Boogaloo"/>
              <a:cs typeface="Boogaloo"/>
              <a:sym typeface="Boogaloo"/>
            </a:endParaRPr>
          </a:p>
          <a:p>
            <a:pPr indent="-342900" lvl="0" marL="457200" rtl="0" algn="l">
              <a:spcBef>
                <a:spcPts val="0"/>
              </a:spcBef>
              <a:spcAft>
                <a:spcPts val="0"/>
              </a:spcAft>
              <a:buSzPts val="1800"/>
              <a:buFont typeface="Boogaloo"/>
              <a:buChar char="❏"/>
            </a:pPr>
            <a:r>
              <a:rPr lang="en-GB">
                <a:latin typeface="Boogaloo"/>
                <a:ea typeface="Boogaloo"/>
                <a:cs typeface="Boogaloo"/>
                <a:sym typeface="Boogaloo"/>
              </a:rPr>
              <a:t>Picture or Video</a:t>
            </a:r>
            <a:endParaRPr>
              <a:latin typeface="Boogaloo"/>
              <a:ea typeface="Boogaloo"/>
              <a:cs typeface="Boogaloo"/>
              <a:sym typeface="Boogaloo"/>
            </a:endParaRPr>
          </a:p>
          <a:p>
            <a:pPr indent="-342900" lvl="0" marL="457200" rtl="0" algn="l">
              <a:spcBef>
                <a:spcPts val="0"/>
              </a:spcBef>
              <a:spcAft>
                <a:spcPts val="0"/>
              </a:spcAft>
              <a:buSzPts val="1800"/>
              <a:buFont typeface="Boogaloo"/>
              <a:buChar char="●"/>
            </a:pPr>
            <a:r>
              <a:rPr lang="en-GB">
                <a:latin typeface="Boogaloo"/>
                <a:ea typeface="Boogaloo"/>
                <a:cs typeface="Boogaloo"/>
                <a:sym typeface="Boogaloo"/>
              </a:rPr>
              <a:t>Reflection Questions </a:t>
            </a:r>
            <a:endParaRPr>
              <a:latin typeface="Boogaloo"/>
              <a:ea typeface="Boogaloo"/>
              <a:cs typeface="Boogaloo"/>
              <a:sym typeface="Boogaloo"/>
            </a:endParaRPr>
          </a:p>
          <a:p>
            <a:pPr indent="0" lvl="0" marL="0" rtl="0" algn="l">
              <a:spcBef>
                <a:spcPts val="1600"/>
              </a:spcBef>
              <a:spcAft>
                <a:spcPts val="0"/>
              </a:spcAft>
              <a:buNone/>
            </a:pPr>
            <a:r>
              <a:t/>
            </a:r>
            <a:endParaRPr>
              <a:latin typeface="Boogaloo"/>
              <a:ea typeface="Boogaloo"/>
              <a:cs typeface="Boogaloo"/>
              <a:sym typeface="Boogaloo"/>
            </a:endParaRPr>
          </a:p>
          <a:p>
            <a:pPr indent="0" lvl="0" marL="0" rtl="0" algn="l">
              <a:spcBef>
                <a:spcPts val="1600"/>
              </a:spcBef>
              <a:spcAft>
                <a:spcPts val="0"/>
              </a:spcAft>
              <a:buNone/>
            </a:pPr>
            <a:r>
              <a:t/>
            </a:r>
            <a:endParaRPr>
              <a:latin typeface="Boogaloo"/>
              <a:ea typeface="Boogaloo"/>
              <a:cs typeface="Boogaloo"/>
              <a:sym typeface="Boogaloo"/>
            </a:endParaRPr>
          </a:p>
          <a:p>
            <a:pPr indent="0" lvl="0" marL="0" rtl="0" algn="l">
              <a:spcBef>
                <a:spcPts val="1600"/>
              </a:spcBef>
              <a:spcAft>
                <a:spcPts val="0"/>
              </a:spcAft>
              <a:buNone/>
            </a:pPr>
            <a:r>
              <a:t/>
            </a:r>
            <a:endParaRPr>
              <a:latin typeface="Boogaloo"/>
              <a:ea typeface="Boogaloo"/>
              <a:cs typeface="Boogaloo"/>
              <a:sym typeface="Boogaloo"/>
            </a:endParaRPr>
          </a:p>
          <a:p>
            <a:pPr indent="0" lvl="0" marL="0" rtl="0" algn="l">
              <a:spcBef>
                <a:spcPts val="1600"/>
              </a:spcBef>
              <a:spcAft>
                <a:spcPts val="1600"/>
              </a:spcAft>
              <a:buNone/>
            </a:pPr>
            <a:r>
              <a:t/>
            </a:r>
            <a:endParaRPr>
              <a:latin typeface="Boogaloo"/>
              <a:ea typeface="Boogaloo"/>
              <a:cs typeface="Boogaloo"/>
              <a:sym typeface="Boogaloo"/>
            </a:endParaRPr>
          </a:p>
        </p:txBody>
      </p:sp>
      <p:pic>
        <p:nvPicPr>
          <p:cNvPr id="63" name="Google Shape;63;p14"/>
          <p:cNvPicPr preferRelativeResize="0"/>
          <p:nvPr/>
        </p:nvPicPr>
        <p:blipFill>
          <a:blip r:embed="rId3">
            <a:alphaModFix/>
          </a:blip>
          <a:stretch>
            <a:fillRect/>
          </a:stretch>
        </p:blipFill>
        <p:spPr>
          <a:xfrm>
            <a:off x="6408525" y="2689047"/>
            <a:ext cx="2219750" cy="21399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#1: Combat Juggling </a:t>
            </a:r>
            <a:endParaRPr>
              <a:latin typeface="Boogaloo"/>
              <a:ea typeface="Boogaloo"/>
              <a:cs typeface="Boogaloo"/>
              <a:sym typeface="Boogaloo"/>
            </a:endParaRPr>
          </a:p>
        </p:txBody>
      </p:sp>
      <p:sp>
        <p:nvSpPr>
          <p:cNvPr id="69" name="Google Shape;69;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Description: Combat Juggling is a team sport where each competitor juggles three clubs while attempting to eliminate their opponents by interfering with their ability to juggle. This is traditionally accomplished by throwing one of the three clubs high into the air and using one of the other two clubs to knock a club out of the air or hand of their opponent. The competitor on the attack must resume their juggling pattern to remain in the competition.</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History: A historical record of the sport is challenging to find. However, one source suggests that the sport began in the early 1980s in California. </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World Popularity: United States and Europe</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sp>
        <p:nvSpPr>
          <p:cNvPr id="70" name="Google Shape;70;p15"/>
          <p:cNvSpPr txBox="1"/>
          <p:nvPr/>
        </p:nvSpPr>
        <p:spPr>
          <a:xfrm>
            <a:off x="252650" y="4343300"/>
            <a:ext cx="73182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Work Cited: 	</a:t>
            </a:r>
            <a:r>
              <a:rPr lang="en-GB" u="sng">
                <a:solidFill>
                  <a:schemeClr val="hlink"/>
                </a:solidFill>
                <a:latin typeface="Boogaloo"/>
                <a:ea typeface="Boogaloo"/>
                <a:cs typeface="Boogaloo"/>
                <a:sym typeface="Boogaloo"/>
                <a:hlinkClick r:id="rId3"/>
              </a:rPr>
              <a:t>https://www.thewjf.com/combat-juggling/</a:t>
            </a:r>
            <a:endParaRPr>
              <a:latin typeface="Boogaloo"/>
              <a:ea typeface="Boogaloo"/>
              <a:cs typeface="Boogaloo"/>
              <a:sym typeface="Boogaloo"/>
            </a:endParaRPr>
          </a:p>
          <a:p>
            <a:pPr indent="0" lvl="0" marL="0" rtl="0" algn="l">
              <a:spcBef>
                <a:spcPts val="0"/>
              </a:spcBef>
              <a:spcAft>
                <a:spcPts val="0"/>
              </a:spcAft>
              <a:buNone/>
            </a:pPr>
            <a:r>
              <a:rPr lang="en-GB">
                <a:latin typeface="Boogaloo"/>
                <a:ea typeface="Boogaloo"/>
                <a:cs typeface="Boogaloo"/>
                <a:sym typeface="Boogaloo"/>
              </a:rPr>
              <a:t>		</a:t>
            </a:r>
            <a:r>
              <a:rPr lang="en-GB" u="sng">
                <a:solidFill>
                  <a:schemeClr val="hlink"/>
                </a:solidFill>
                <a:latin typeface="Boogaloo"/>
                <a:ea typeface="Boogaloo"/>
                <a:cs typeface="Boogaloo"/>
                <a:sym typeface="Boogaloo"/>
                <a:hlinkClick r:id="rId4"/>
              </a:rPr>
              <a:t>https://juggle.fandom.com/wiki/Combat#cite_note-0</a:t>
            </a:r>
            <a:r>
              <a:rPr lang="en-GB">
                <a:latin typeface="Boogaloo"/>
                <a:ea typeface="Boogaloo"/>
                <a:cs typeface="Boogaloo"/>
                <a:sym typeface="Boogaloo"/>
              </a:rPr>
              <a:t> </a:t>
            </a:r>
            <a:endParaRPr>
              <a:latin typeface="Boogaloo"/>
              <a:ea typeface="Boogaloo"/>
              <a:cs typeface="Boogaloo"/>
              <a:sym typeface="Boogaloo"/>
            </a:endParaRPr>
          </a:p>
        </p:txBody>
      </p:sp>
      <p:sp>
        <p:nvSpPr>
          <p:cNvPr id="71" name="Google Shape;71;p15"/>
          <p:cNvSpPr txBox="1"/>
          <p:nvPr/>
        </p:nvSpPr>
        <p:spPr>
          <a:xfrm rot="314">
            <a:off x="5043879" y="144627"/>
            <a:ext cx="3279600" cy="10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400">
                <a:solidFill>
                  <a:srgbClr val="FF0000"/>
                </a:solidFill>
                <a:latin typeface="Boogaloo"/>
                <a:ea typeface="Boogaloo"/>
                <a:cs typeface="Boogaloo"/>
                <a:sym typeface="Boogaloo"/>
              </a:rPr>
              <a:t>EXAMPLE</a:t>
            </a:r>
            <a:endParaRPr sz="6400">
              <a:solidFill>
                <a:srgbClr val="FF0000"/>
              </a:solidFill>
              <a:latin typeface="Boogaloo"/>
              <a:ea typeface="Boogaloo"/>
              <a:cs typeface="Boogaloo"/>
              <a:sym typeface="Boogaloo"/>
            </a:endParaRPr>
          </a:p>
        </p:txBody>
      </p:sp>
      <p:pic>
        <p:nvPicPr>
          <p:cNvPr id="72" name="Google Shape;72;p15"/>
          <p:cNvPicPr preferRelativeResize="0"/>
          <p:nvPr/>
        </p:nvPicPr>
        <p:blipFill>
          <a:blip r:embed="rId5">
            <a:alphaModFix/>
          </a:blip>
          <a:stretch>
            <a:fillRect/>
          </a:stretch>
        </p:blipFill>
        <p:spPr>
          <a:xfrm>
            <a:off x="7297051" y="3465275"/>
            <a:ext cx="1084950" cy="1392449"/>
          </a:xfrm>
          <a:prstGeom prst="rect">
            <a:avLst/>
          </a:prstGeom>
          <a:noFill/>
          <a:ln>
            <a:noFill/>
          </a:ln>
        </p:spPr>
      </p:pic>
      <p:pic>
        <p:nvPicPr>
          <p:cNvPr id="73" name="Google Shape;73;p15"/>
          <p:cNvPicPr preferRelativeResize="0"/>
          <p:nvPr/>
        </p:nvPicPr>
        <p:blipFill>
          <a:blip r:embed="rId6">
            <a:alphaModFix/>
          </a:blip>
          <a:stretch>
            <a:fillRect/>
          </a:stretch>
        </p:blipFill>
        <p:spPr>
          <a:xfrm>
            <a:off x="8141050" y="0"/>
            <a:ext cx="1002946" cy="9669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Combat Juggling </a:t>
            </a:r>
            <a:endParaRPr>
              <a:latin typeface="Boogaloo"/>
              <a:ea typeface="Boogaloo"/>
              <a:cs typeface="Boogaloo"/>
              <a:sym typeface="Boogaloo"/>
            </a:endParaRPr>
          </a:p>
        </p:txBody>
      </p:sp>
      <p:sp>
        <p:nvSpPr>
          <p:cNvPr id="79" name="Google Shape;79;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Pictures or Video:</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sp>
        <p:nvSpPr>
          <p:cNvPr id="80" name="Google Shape;80;p16"/>
          <p:cNvSpPr txBox="1"/>
          <p:nvPr/>
        </p:nvSpPr>
        <p:spPr>
          <a:xfrm rot="314">
            <a:off x="4861454" y="144627"/>
            <a:ext cx="3279600" cy="100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6400">
                <a:solidFill>
                  <a:srgbClr val="FF0000"/>
                </a:solidFill>
                <a:latin typeface="Boogaloo"/>
                <a:ea typeface="Boogaloo"/>
                <a:cs typeface="Boogaloo"/>
                <a:sym typeface="Boogaloo"/>
              </a:rPr>
              <a:t>EXAMPLE</a:t>
            </a:r>
            <a:endParaRPr sz="6400">
              <a:solidFill>
                <a:srgbClr val="FF0000"/>
              </a:solidFill>
              <a:latin typeface="Boogaloo"/>
              <a:ea typeface="Boogaloo"/>
              <a:cs typeface="Boogaloo"/>
              <a:sym typeface="Boogaloo"/>
            </a:endParaRPr>
          </a:p>
        </p:txBody>
      </p:sp>
      <p:pic>
        <p:nvPicPr>
          <p:cNvPr id="81" name="Google Shape;81;p16"/>
          <p:cNvPicPr preferRelativeResize="0"/>
          <p:nvPr/>
        </p:nvPicPr>
        <p:blipFill>
          <a:blip r:embed="rId3">
            <a:alphaModFix/>
          </a:blip>
          <a:stretch>
            <a:fillRect/>
          </a:stretch>
        </p:blipFill>
        <p:spPr>
          <a:xfrm>
            <a:off x="7297051" y="3465275"/>
            <a:ext cx="1084950" cy="1392449"/>
          </a:xfrm>
          <a:prstGeom prst="rect">
            <a:avLst/>
          </a:prstGeom>
          <a:noFill/>
          <a:ln>
            <a:noFill/>
          </a:ln>
        </p:spPr>
      </p:pic>
      <p:pic>
        <p:nvPicPr>
          <p:cNvPr descr=" " id="82" name="Google Shape;82;p16" title="Combat Juggling">
            <a:hlinkClick r:id="rId4"/>
          </p:cNvPr>
          <p:cNvPicPr preferRelativeResize="0"/>
          <p:nvPr/>
        </p:nvPicPr>
        <p:blipFill>
          <a:blip r:embed="rId5">
            <a:alphaModFix/>
          </a:blip>
          <a:stretch>
            <a:fillRect/>
          </a:stretch>
        </p:blipFill>
        <p:spPr>
          <a:xfrm>
            <a:off x="1983450" y="1238250"/>
            <a:ext cx="4572000" cy="3429000"/>
          </a:xfrm>
          <a:prstGeom prst="rect">
            <a:avLst/>
          </a:prstGeom>
          <a:noFill/>
          <a:ln>
            <a:noFill/>
          </a:ln>
        </p:spPr>
      </p:pic>
      <p:pic>
        <p:nvPicPr>
          <p:cNvPr id="83" name="Google Shape;83;p16"/>
          <p:cNvPicPr preferRelativeResize="0"/>
          <p:nvPr/>
        </p:nvPicPr>
        <p:blipFill>
          <a:blip r:embed="rId6">
            <a:alphaModFix/>
          </a:blip>
          <a:stretch>
            <a:fillRect/>
          </a:stretch>
        </p:blipFill>
        <p:spPr>
          <a:xfrm>
            <a:off x="8141050" y="0"/>
            <a:ext cx="1002946" cy="9669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#1: </a:t>
            </a:r>
            <a:endParaRPr>
              <a:latin typeface="Boogaloo"/>
              <a:ea typeface="Boogaloo"/>
              <a:cs typeface="Boogaloo"/>
              <a:sym typeface="Boogaloo"/>
            </a:endParaRPr>
          </a:p>
        </p:txBody>
      </p:sp>
      <p:sp>
        <p:nvSpPr>
          <p:cNvPr id="89" name="Google Shape;8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Description: </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History:</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World Popularity: </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sp>
        <p:nvSpPr>
          <p:cNvPr id="90" name="Google Shape;90;p17"/>
          <p:cNvSpPr txBox="1"/>
          <p:nvPr/>
        </p:nvSpPr>
        <p:spPr>
          <a:xfrm>
            <a:off x="252650" y="4343300"/>
            <a:ext cx="73182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Work Cited: 	</a:t>
            </a:r>
            <a:endParaRPr>
              <a:latin typeface="Boogaloo"/>
              <a:ea typeface="Boogaloo"/>
              <a:cs typeface="Boogaloo"/>
              <a:sym typeface="Boogaloo"/>
            </a:endParaRPr>
          </a:p>
        </p:txBody>
      </p:sp>
      <p:pic>
        <p:nvPicPr>
          <p:cNvPr id="91" name="Google Shape;91;p17"/>
          <p:cNvPicPr preferRelativeResize="0"/>
          <p:nvPr/>
        </p:nvPicPr>
        <p:blipFill>
          <a:blip r:embed="rId3">
            <a:alphaModFix/>
          </a:blip>
          <a:stretch>
            <a:fillRect/>
          </a:stretch>
        </p:blipFill>
        <p:spPr>
          <a:xfrm>
            <a:off x="8141050" y="0"/>
            <a:ext cx="1002946" cy="9669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#1:</a:t>
            </a:r>
            <a:endParaRPr>
              <a:latin typeface="Boogaloo"/>
              <a:ea typeface="Boogaloo"/>
              <a:cs typeface="Boogaloo"/>
              <a:sym typeface="Boogaloo"/>
            </a:endParaRPr>
          </a:p>
        </p:txBody>
      </p:sp>
      <p:sp>
        <p:nvSpPr>
          <p:cNvPr id="97" name="Google Shape;97;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Pictures or Video:</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pic>
        <p:nvPicPr>
          <p:cNvPr id="98" name="Google Shape;98;p18"/>
          <p:cNvPicPr preferRelativeResize="0"/>
          <p:nvPr/>
        </p:nvPicPr>
        <p:blipFill>
          <a:blip r:embed="rId3">
            <a:alphaModFix/>
          </a:blip>
          <a:stretch>
            <a:fillRect/>
          </a:stretch>
        </p:blipFill>
        <p:spPr>
          <a:xfrm>
            <a:off x="8141050" y="0"/>
            <a:ext cx="1002946" cy="9669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#2: </a:t>
            </a:r>
            <a:endParaRPr>
              <a:latin typeface="Boogaloo"/>
              <a:ea typeface="Boogaloo"/>
              <a:cs typeface="Boogaloo"/>
              <a:sym typeface="Boogaloo"/>
            </a:endParaRPr>
          </a:p>
        </p:txBody>
      </p:sp>
      <p:sp>
        <p:nvSpPr>
          <p:cNvPr id="104" name="Google Shape;10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Description: </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History:</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World Popularity: </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sp>
        <p:nvSpPr>
          <p:cNvPr id="105" name="Google Shape;105;p19"/>
          <p:cNvSpPr txBox="1"/>
          <p:nvPr/>
        </p:nvSpPr>
        <p:spPr>
          <a:xfrm>
            <a:off x="252650" y="4343300"/>
            <a:ext cx="73182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Work Cited: 	</a:t>
            </a:r>
            <a:endParaRPr>
              <a:latin typeface="Boogaloo"/>
              <a:ea typeface="Boogaloo"/>
              <a:cs typeface="Boogaloo"/>
              <a:sym typeface="Boogaloo"/>
            </a:endParaRPr>
          </a:p>
        </p:txBody>
      </p:sp>
      <p:pic>
        <p:nvPicPr>
          <p:cNvPr id="106" name="Google Shape;106;p19"/>
          <p:cNvPicPr preferRelativeResize="0"/>
          <p:nvPr/>
        </p:nvPicPr>
        <p:blipFill>
          <a:blip r:embed="rId3">
            <a:alphaModFix/>
          </a:blip>
          <a:stretch>
            <a:fillRect/>
          </a:stretch>
        </p:blipFill>
        <p:spPr>
          <a:xfrm>
            <a:off x="8141050" y="0"/>
            <a:ext cx="1002946" cy="9669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#2:</a:t>
            </a:r>
            <a:endParaRPr>
              <a:latin typeface="Boogaloo"/>
              <a:ea typeface="Boogaloo"/>
              <a:cs typeface="Boogaloo"/>
              <a:sym typeface="Boogaloo"/>
            </a:endParaRPr>
          </a:p>
        </p:txBody>
      </p:sp>
      <p:sp>
        <p:nvSpPr>
          <p:cNvPr id="112" name="Google Shape;11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Pictures or Video:</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pic>
        <p:nvPicPr>
          <p:cNvPr id="113" name="Google Shape;113;p20"/>
          <p:cNvPicPr preferRelativeResize="0"/>
          <p:nvPr/>
        </p:nvPicPr>
        <p:blipFill>
          <a:blip r:embed="rId3">
            <a:alphaModFix/>
          </a:blip>
          <a:stretch>
            <a:fillRect/>
          </a:stretch>
        </p:blipFill>
        <p:spPr>
          <a:xfrm>
            <a:off x="8141050" y="0"/>
            <a:ext cx="1002946" cy="9669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Sport #3: </a:t>
            </a:r>
            <a:endParaRPr>
              <a:latin typeface="Boogaloo"/>
              <a:ea typeface="Boogaloo"/>
              <a:cs typeface="Boogaloo"/>
              <a:sym typeface="Boogaloo"/>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Description: </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History:</a:t>
            </a:r>
            <a:endParaRPr>
              <a:latin typeface="Boogaloo"/>
              <a:ea typeface="Boogaloo"/>
              <a:cs typeface="Boogaloo"/>
              <a:sym typeface="Boogaloo"/>
            </a:endParaRPr>
          </a:p>
          <a:p>
            <a:pPr indent="0" lvl="0" marL="0" rtl="0" algn="l">
              <a:spcBef>
                <a:spcPts val="1600"/>
              </a:spcBef>
              <a:spcAft>
                <a:spcPts val="0"/>
              </a:spcAft>
              <a:buNone/>
            </a:pPr>
            <a:r>
              <a:rPr lang="en-GB">
                <a:latin typeface="Boogaloo"/>
                <a:ea typeface="Boogaloo"/>
                <a:cs typeface="Boogaloo"/>
                <a:sym typeface="Boogaloo"/>
              </a:rPr>
              <a:t>World Popularity: </a:t>
            </a:r>
            <a:endParaRPr>
              <a:latin typeface="Boogaloo"/>
              <a:ea typeface="Boogaloo"/>
              <a:cs typeface="Boogaloo"/>
              <a:sym typeface="Boogaloo"/>
            </a:endParaRPr>
          </a:p>
          <a:p>
            <a:pPr indent="0" lvl="0" marL="457200" rtl="0" algn="l">
              <a:spcBef>
                <a:spcPts val="1600"/>
              </a:spcBef>
              <a:spcAft>
                <a:spcPts val="1600"/>
              </a:spcAft>
              <a:buNone/>
            </a:pPr>
            <a:r>
              <a:t/>
            </a:r>
            <a:endParaRPr>
              <a:latin typeface="Boogaloo"/>
              <a:ea typeface="Boogaloo"/>
              <a:cs typeface="Boogaloo"/>
              <a:sym typeface="Boogaloo"/>
            </a:endParaRPr>
          </a:p>
        </p:txBody>
      </p:sp>
      <p:sp>
        <p:nvSpPr>
          <p:cNvPr id="120" name="Google Shape;120;p21"/>
          <p:cNvSpPr txBox="1"/>
          <p:nvPr/>
        </p:nvSpPr>
        <p:spPr>
          <a:xfrm>
            <a:off x="252650" y="4343300"/>
            <a:ext cx="7318200" cy="41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latin typeface="Boogaloo"/>
                <a:ea typeface="Boogaloo"/>
                <a:cs typeface="Boogaloo"/>
                <a:sym typeface="Boogaloo"/>
              </a:rPr>
              <a:t>Work Cited: 	</a:t>
            </a:r>
            <a:endParaRPr>
              <a:latin typeface="Boogaloo"/>
              <a:ea typeface="Boogaloo"/>
              <a:cs typeface="Boogaloo"/>
              <a:sym typeface="Boogaloo"/>
            </a:endParaRPr>
          </a:p>
        </p:txBody>
      </p:sp>
      <p:pic>
        <p:nvPicPr>
          <p:cNvPr id="121" name="Google Shape;121;p21"/>
          <p:cNvPicPr preferRelativeResize="0"/>
          <p:nvPr/>
        </p:nvPicPr>
        <p:blipFill>
          <a:blip r:embed="rId3">
            <a:alphaModFix/>
          </a:blip>
          <a:stretch>
            <a:fillRect/>
          </a:stretch>
        </p:blipFill>
        <p:spPr>
          <a:xfrm>
            <a:off x="8141050" y="0"/>
            <a:ext cx="1002946" cy="9669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