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7" r:id="rId4"/>
    <p:sldId id="258" r:id="rId5"/>
    <p:sldId id="260" r:id="rId6"/>
    <p:sldId id="265" r:id="rId7"/>
    <p:sldId id="266" r:id="rId8"/>
    <p:sldId id="259" r:id="rId9"/>
    <p:sldId id="267" r:id="rId10"/>
    <p:sldId id="262" r:id="rId11"/>
    <p:sldId id="263" r:id="rId12"/>
    <p:sldId id="264"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4A1A84C4-F209-4C1D-B0B1-5AF6143FA116}" type="datetimeFigureOut">
              <a:rPr lang="en-US" smtClean="0"/>
              <a:pPr/>
              <a:t>1/10/2013</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4A1A84C4-F209-4C1D-B0B1-5AF6143FA116}" type="datetimeFigureOut">
              <a:rPr lang="en-US" smtClean="0"/>
              <a:pPr/>
              <a:t>1/10/2013</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4A1A84C4-F209-4C1D-B0B1-5AF6143FA116}" type="datetimeFigureOut">
              <a:rPr lang="en-US" smtClean="0"/>
              <a:pPr/>
              <a:t>1/10/2013</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4A1A84C4-F209-4C1D-B0B1-5AF6143FA116}" type="datetimeFigureOut">
              <a:rPr lang="en-US" smtClean="0"/>
              <a:pPr/>
              <a:t>1/10/2013</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4A1A84C4-F209-4C1D-B0B1-5AF6143FA116}" type="datetimeFigureOut">
              <a:rPr lang="en-US" smtClean="0"/>
              <a:pPr/>
              <a:t>1/10/2013</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4A1A84C4-F209-4C1D-B0B1-5AF6143FA116}" type="datetimeFigureOut">
              <a:rPr lang="en-US" smtClean="0"/>
              <a:pPr/>
              <a:t>1/10/2013</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4A1A84C4-F209-4C1D-B0B1-5AF6143FA116}" type="datetimeFigureOut">
              <a:rPr lang="en-US" smtClean="0"/>
              <a:pPr/>
              <a:t>1/10/2013</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4A1A84C4-F209-4C1D-B0B1-5AF6143FA116}" type="datetimeFigureOut">
              <a:rPr lang="en-US" smtClean="0"/>
              <a:pPr/>
              <a:t>1/10/2013</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4A1A84C4-F209-4C1D-B0B1-5AF6143FA116}" type="datetimeFigureOut">
              <a:rPr lang="en-US" smtClean="0"/>
              <a:pPr/>
              <a:t>1/10/2013</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4A1A84C4-F209-4C1D-B0B1-5AF6143FA116}" type="datetimeFigureOut">
              <a:rPr lang="en-US" smtClean="0"/>
              <a:pPr/>
              <a:t>1/10/2013</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4A1A84C4-F209-4C1D-B0B1-5AF6143FA116}" type="datetimeFigureOut">
              <a:rPr lang="en-US" smtClean="0"/>
              <a:pPr/>
              <a:t>1/10/2013</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A2D62C5C-A684-425C-8ED6-CD848CA70EF3}" type="slidenum">
              <a:rPr lang="en-US" smtClean="0"/>
              <a:pPr/>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4A1A84C4-F209-4C1D-B0B1-5AF6143FA116}" type="datetimeFigureOut">
              <a:rPr lang="en-US" smtClean="0"/>
              <a:pPr/>
              <a:t>1/10/2013</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A2D62C5C-A684-425C-8ED6-CD848CA70EF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thinkexist.com/quotation/the_law-which_restrains_a_man_from_doing_mischief/331474.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Understanding Civil Law</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172641626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Claims</a:t>
            </a:r>
            <a:endParaRPr lang="en-US" dirty="0"/>
          </a:p>
        </p:txBody>
      </p:sp>
      <p:sp>
        <p:nvSpPr>
          <p:cNvPr id="4" name="TextBox 3"/>
          <p:cNvSpPr txBox="1"/>
          <p:nvPr/>
        </p:nvSpPr>
        <p:spPr>
          <a:xfrm>
            <a:off x="3886200" y="714652"/>
            <a:ext cx="5181600" cy="5909310"/>
          </a:xfrm>
          <a:prstGeom prst="rect">
            <a:avLst/>
          </a:prstGeom>
          <a:noFill/>
        </p:spPr>
        <p:txBody>
          <a:bodyPr wrap="square" rtlCol="0">
            <a:spAutoFit/>
          </a:bodyPr>
          <a:lstStyle/>
          <a:p>
            <a:r>
              <a:rPr lang="en-US" b="1" u="sng" dirty="0" smtClean="0"/>
              <a:t>Third party claim: </a:t>
            </a:r>
            <a:r>
              <a:rPr lang="en-US" dirty="0" smtClean="0"/>
              <a:t>a complaint filed by the defendant claiming that another party is at fault.</a:t>
            </a:r>
          </a:p>
          <a:p>
            <a:endParaRPr lang="en-US" dirty="0"/>
          </a:p>
          <a:p>
            <a:r>
              <a:rPr lang="en-US" b="1" u="sng" dirty="0" smtClean="0"/>
              <a:t>Liable: </a:t>
            </a:r>
            <a:r>
              <a:rPr lang="en-US" dirty="0" smtClean="0"/>
              <a:t>legally responsible for a wrongful action.</a:t>
            </a:r>
          </a:p>
          <a:p>
            <a:endParaRPr lang="en-US" b="1" u="sng" dirty="0"/>
          </a:p>
          <a:p>
            <a:r>
              <a:rPr lang="en-US" b="1" u="sng" dirty="0" smtClean="0"/>
              <a:t>Examination for discovery</a:t>
            </a:r>
            <a:r>
              <a:rPr lang="en-US" dirty="0" smtClean="0"/>
              <a:t>: examination of evidence by both sides before a civil trial.</a:t>
            </a:r>
          </a:p>
          <a:p>
            <a:endParaRPr lang="en-US" dirty="0"/>
          </a:p>
          <a:p>
            <a:r>
              <a:rPr lang="en-US" b="1" u="sng" dirty="0" smtClean="0"/>
              <a:t>Privileged documents: </a:t>
            </a:r>
            <a:r>
              <a:rPr lang="en-US" dirty="0" smtClean="0"/>
              <a:t>records and information that can be excluded for examination by the other side in a civil action.</a:t>
            </a:r>
          </a:p>
          <a:p>
            <a:endParaRPr lang="en-US" dirty="0"/>
          </a:p>
          <a:p>
            <a:r>
              <a:rPr lang="en-US" b="1" u="sng" dirty="0" smtClean="0"/>
              <a:t>Settle out of court: </a:t>
            </a:r>
            <a:r>
              <a:rPr lang="en-US" dirty="0" smtClean="0"/>
              <a:t>all parties agree to resolve the dispute instead of going to court.</a:t>
            </a:r>
          </a:p>
          <a:p>
            <a:endParaRPr lang="en-US" dirty="0"/>
          </a:p>
          <a:p>
            <a:r>
              <a:rPr lang="en-US" b="1" u="sng" dirty="0" smtClean="0"/>
              <a:t>Class action lawsuits: </a:t>
            </a:r>
            <a:r>
              <a:rPr lang="en-US" dirty="0" smtClean="0"/>
              <a:t>a lawsuit initiated by a group </a:t>
            </a:r>
            <a:r>
              <a:rPr lang="en-US" dirty="0"/>
              <a:t>o</a:t>
            </a:r>
            <a:r>
              <a:rPr lang="en-US" dirty="0" smtClean="0"/>
              <a:t>f people over a complaint common to all.</a:t>
            </a:r>
          </a:p>
          <a:p>
            <a:endParaRPr lang="en-US" dirty="0"/>
          </a:p>
        </p:txBody>
      </p:sp>
    </p:spTree>
    <p:extLst>
      <p:ext uri="{BB962C8B-B14F-4D97-AF65-F5344CB8AC3E}">
        <p14:creationId xmlns:p14="http://schemas.microsoft.com/office/powerpoint/2010/main" xmlns="" val="26044793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courts</a:t>
            </a:r>
            <a:endParaRPr lang="en-US" dirty="0"/>
          </a:p>
        </p:txBody>
      </p:sp>
      <p:sp>
        <p:nvSpPr>
          <p:cNvPr id="4" name="TextBox 3"/>
          <p:cNvSpPr txBox="1"/>
          <p:nvPr/>
        </p:nvSpPr>
        <p:spPr>
          <a:xfrm>
            <a:off x="3618368" y="990600"/>
            <a:ext cx="5562600" cy="4678204"/>
          </a:xfrm>
          <a:prstGeom prst="rect">
            <a:avLst/>
          </a:prstGeom>
          <a:noFill/>
        </p:spPr>
        <p:txBody>
          <a:bodyPr wrap="square" rtlCol="0">
            <a:spAutoFit/>
          </a:bodyPr>
          <a:lstStyle/>
          <a:p>
            <a:r>
              <a:rPr lang="en-US" sz="2000" b="1" u="sng" dirty="0" smtClean="0"/>
              <a:t>Small claims Courts: </a:t>
            </a:r>
          </a:p>
          <a:p>
            <a:pPr marL="285750" indent="-285750">
              <a:buFont typeface="Arial" pitchFamily="34" charset="0"/>
              <a:buChar char="•"/>
            </a:pPr>
            <a:r>
              <a:rPr lang="en-US" sz="2000" dirty="0" smtClean="0"/>
              <a:t>Represented by lawyer, law student or agent</a:t>
            </a:r>
          </a:p>
          <a:p>
            <a:pPr marL="285750" indent="-285750">
              <a:buFont typeface="Arial" pitchFamily="34" charset="0"/>
              <a:buChar char="•"/>
            </a:pPr>
            <a:r>
              <a:rPr lang="en-US" sz="2000" dirty="0" smtClean="0"/>
              <a:t>generally law suits up to $10,000</a:t>
            </a:r>
          </a:p>
          <a:p>
            <a:pPr marL="285750" indent="-285750">
              <a:buFont typeface="Arial" pitchFamily="34" charset="0"/>
              <a:buChar char="•"/>
            </a:pPr>
            <a:r>
              <a:rPr lang="en-US" sz="2000" dirty="0" smtClean="0"/>
              <a:t>Least expensive, faster and informal.</a:t>
            </a:r>
          </a:p>
          <a:p>
            <a:pPr marL="285750" indent="-285750">
              <a:buFont typeface="Arial" pitchFamily="34" charset="0"/>
              <a:buChar char="•"/>
            </a:pPr>
            <a:r>
              <a:rPr lang="en-US" sz="2000" dirty="0" smtClean="0"/>
              <a:t>Judge alone based on balance of probabilities.</a:t>
            </a:r>
          </a:p>
          <a:p>
            <a:pPr marL="285750" indent="-285750">
              <a:buFont typeface="Arial" pitchFamily="34" charset="0"/>
              <a:buChar char="•"/>
            </a:pPr>
            <a:endParaRPr lang="en-US" sz="2000" dirty="0"/>
          </a:p>
          <a:p>
            <a:r>
              <a:rPr lang="en-US" sz="2000" b="1" u="sng" dirty="0" smtClean="0"/>
              <a:t>Superior courts of the province and territories</a:t>
            </a:r>
          </a:p>
          <a:p>
            <a:pPr marL="285750" indent="-285750">
              <a:buFont typeface="Arial" pitchFamily="34" charset="0"/>
              <a:buChar char="•"/>
            </a:pPr>
            <a:r>
              <a:rPr lang="en-US" sz="2000" dirty="0" smtClean="0"/>
              <a:t>Represented by a lawyer</a:t>
            </a:r>
          </a:p>
          <a:p>
            <a:pPr marL="285750" indent="-285750">
              <a:buFont typeface="Arial" pitchFamily="34" charset="0"/>
              <a:buChar char="•"/>
            </a:pPr>
            <a:r>
              <a:rPr lang="en-US" sz="2000" dirty="0" smtClean="0"/>
              <a:t>More complex cases</a:t>
            </a:r>
          </a:p>
          <a:p>
            <a:pPr marL="285750" indent="-285750">
              <a:buFont typeface="Arial" pitchFamily="34" charset="0"/>
              <a:buChar char="•"/>
            </a:pPr>
            <a:r>
              <a:rPr lang="en-US" sz="2000" dirty="0" smtClean="0"/>
              <a:t>Larger financial compensations</a:t>
            </a:r>
          </a:p>
          <a:p>
            <a:pPr marL="285750" indent="-285750">
              <a:buFont typeface="Arial" pitchFamily="34" charset="0"/>
              <a:buChar char="•"/>
            </a:pPr>
            <a:r>
              <a:rPr lang="en-US" sz="2000" dirty="0" smtClean="0"/>
              <a:t>Judge and sometimes jury.</a:t>
            </a:r>
          </a:p>
          <a:p>
            <a:pPr marL="285750" indent="-285750">
              <a:buFont typeface="Arial" pitchFamily="34" charset="0"/>
              <a:buChar char="•"/>
            </a:pPr>
            <a:endParaRPr lang="en-US" dirty="0"/>
          </a:p>
        </p:txBody>
      </p:sp>
    </p:spTree>
    <p:extLst>
      <p:ext uri="{BB962C8B-B14F-4D97-AF65-F5344CB8AC3E}">
        <p14:creationId xmlns:p14="http://schemas.microsoft.com/office/powerpoint/2010/main" xmlns="" val="43356564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courts </a:t>
            </a:r>
            <a:endParaRPr lang="en-US" dirty="0"/>
          </a:p>
        </p:txBody>
      </p:sp>
      <p:sp>
        <p:nvSpPr>
          <p:cNvPr id="4" name="Rectangle 3"/>
          <p:cNvSpPr/>
          <p:nvPr/>
        </p:nvSpPr>
        <p:spPr>
          <a:xfrm>
            <a:off x="3505200" y="0"/>
            <a:ext cx="5638800" cy="7478970"/>
          </a:xfrm>
          <a:prstGeom prst="rect">
            <a:avLst/>
          </a:prstGeom>
        </p:spPr>
        <p:txBody>
          <a:bodyPr wrap="square">
            <a:spAutoFit/>
          </a:bodyPr>
          <a:lstStyle/>
          <a:p>
            <a:r>
              <a:rPr lang="en-US" sz="2000" b="1" u="sng" dirty="0"/>
              <a:t>Courts of Appeal:</a:t>
            </a:r>
          </a:p>
          <a:p>
            <a:pPr marL="285750" indent="-285750">
              <a:buFont typeface="Arial" pitchFamily="34" charset="0"/>
              <a:buChar char="•"/>
            </a:pPr>
            <a:r>
              <a:rPr lang="en-US" sz="2000" dirty="0"/>
              <a:t>Highest courts in in the </a:t>
            </a:r>
            <a:r>
              <a:rPr lang="en-US" sz="2000" dirty="0" smtClean="0"/>
              <a:t>province (criminal and civil)</a:t>
            </a:r>
            <a:endParaRPr lang="en-US" sz="2000" dirty="0"/>
          </a:p>
          <a:p>
            <a:pPr marL="285750" indent="-285750">
              <a:buFont typeface="Arial" pitchFamily="34" charset="0"/>
              <a:buChar char="•"/>
            </a:pPr>
            <a:r>
              <a:rPr lang="en-US" sz="2000" dirty="0"/>
              <a:t>Empowered to order a new trial, not overturn the decisions of a jury.</a:t>
            </a:r>
          </a:p>
          <a:p>
            <a:pPr marL="285750" indent="-285750">
              <a:buFont typeface="Arial" pitchFamily="34" charset="0"/>
              <a:buChar char="•"/>
            </a:pPr>
            <a:r>
              <a:rPr lang="en-US" sz="2000" dirty="0"/>
              <a:t>Decisions a binding ( final and enforceable</a:t>
            </a:r>
            <a:r>
              <a:rPr lang="en-US" sz="2000" dirty="0" smtClean="0"/>
              <a:t>) in province.</a:t>
            </a:r>
            <a:endParaRPr lang="en-US" sz="2000" dirty="0"/>
          </a:p>
          <a:p>
            <a:pPr marL="285750" indent="-285750">
              <a:buFont typeface="Arial" pitchFamily="34" charset="0"/>
              <a:buChar char="•"/>
            </a:pPr>
            <a:r>
              <a:rPr lang="en-US" sz="2000" dirty="0"/>
              <a:t>Panel of 3 judges</a:t>
            </a:r>
          </a:p>
          <a:p>
            <a:pPr marL="285750" indent="-285750">
              <a:buFont typeface="Arial" pitchFamily="34" charset="0"/>
              <a:buChar char="•"/>
            </a:pPr>
            <a:r>
              <a:rPr lang="en-US" sz="2000" dirty="0"/>
              <a:t>Incase of a split decision, a “dissenting option” (a minority opinion that disagrees with the majority point of law.) is released to the public</a:t>
            </a:r>
            <a:r>
              <a:rPr lang="en-US" sz="2000" dirty="0" smtClean="0"/>
              <a:t>.</a:t>
            </a:r>
          </a:p>
          <a:p>
            <a:pPr marL="285750" indent="-285750">
              <a:buFont typeface="Arial" pitchFamily="34" charset="0"/>
              <a:buChar char="•"/>
            </a:pPr>
            <a:endParaRPr lang="en-US" sz="2000" dirty="0"/>
          </a:p>
          <a:p>
            <a:r>
              <a:rPr lang="en-US" sz="2000" b="1" u="sng" dirty="0" smtClean="0"/>
              <a:t>Supreme Court of Canada</a:t>
            </a:r>
          </a:p>
          <a:p>
            <a:pPr marL="285750" indent="-285750">
              <a:buFont typeface="Arial" pitchFamily="34" charset="0"/>
              <a:buChar char="•"/>
            </a:pPr>
            <a:r>
              <a:rPr lang="en-US" sz="2000" dirty="0" smtClean="0"/>
              <a:t>Highest court of Appeal in Canada (criminal and civil cases)</a:t>
            </a:r>
          </a:p>
          <a:p>
            <a:pPr marL="285750" indent="-285750">
              <a:buFont typeface="Arial" pitchFamily="34" charset="0"/>
              <a:buChar char="•"/>
            </a:pPr>
            <a:r>
              <a:rPr lang="en-US" sz="2000" dirty="0" smtClean="0"/>
              <a:t>Decisions are binding throughout the country.</a:t>
            </a:r>
          </a:p>
          <a:p>
            <a:pPr marL="285750" indent="-285750">
              <a:buFont typeface="Arial" pitchFamily="34" charset="0"/>
              <a:buChar char="•"/>
            </a:pPr>
            <a:r>
              <a:rPr lang="en-US" sz="2000" dirty="0" smtClean="0"/>
              <a:t>Nine justices hear the cases.</a:t>
            </a:r>
          </a:p>
          <a:p>
            <a:pPr marL="285750" indent="-285750">
              <a:buFont typeface="Arial" pitchFamily="34" charset="0"/>
              <a:buChar char="•"/>
            </a:pPr>
            <a:endParaRPr lang="en-US" sz="2000" dirty="0"/>
          </a:p>
          <a:p>
            <a:r>
              <a:rPr lang="en-US" sz="2000" b="1" u="sng" dirty="0" smtClean="0"/>
              <a:t>Federal Court of Canada</a:t>
            </a:r>
          </a:p>
          <a:p>
            <a:pPr marL="285750" indent="-285750">
              <a:buFont typeface="Arial" pitchFamily="34" charset="0"/>
              <a:buChar char="•"/>
            </a:pPr>
            <a:r>
              <a:rPr lang="en-US" sz="2000" dirty="0" smtClean="0"/>
              <a:t>Generally for disputes with the government.</a:t>
            </a:r>
          </a:p>
          <a:p>
            <a:pPr marL="285750" indent="-285750">
              <a:buFont typeface="Arial" pitchFamily="34" charset="0"/>
              <a:buChar char="•"/>
            </a:pPr>
            <a:endParaRPr lang="en-US" sz="2000" dirty="0" smtClean="0"/>
          </a:p>
          <a:p>
            <a:pPr marL="285750" indent="-285750">
              <a:buFont typeface="Arial" pitchFamily="34" charset="0"/>
              <a:buChar char="•"/>
            </a:pPr>
            <a:endParaRPr lang="en-US" sz="2000" dirty="0"/>
          </a:p>
        </p:txBody>
      </p:sp>
    </p:spTree>
    <p:extLst>
      <p:ext uri="{BB962C8B-B14F-4D97-AF65-F5344CB8AC3E}">
        <p14:creationId xmlns:p14="http://schemas.microsoft.com/office/powerpoint/2010/main" xmlns="" val="2631461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remedies </a:t>
            </a:r>
            <a:endParaRPr lang="en-US" dirty="0"/>
          </a:p>
        </p:txBody>
      </p:sp>
      <p:sp>
        <p:nvSpPr>
          <p:cNvPr id="4" name="Rectangle 3"/>
          <p:cNvSpPr/>
          <p:nvPr/>
        </p:nvSpPr>
        <p:spPr>
          <a:xfrm>
            <a:off x="3886200" y="990600"/>
            <a:ext cx="5257800" cy="5632311"/>
          </a:xfrm>
          <a:prstGeom prst="rect">
            <a:avLst/>
          </a:prstGeom>
        </p:spPr>
        <p:txBody>
          <a:bodyPr wrap="square">
            <a:spAutoFit/>
          </a:bodyPr>
          <a:lstStyle/>
          <a:p>
            <a:r>
              <a:rPr lang="en-US" sz="2400" dirty="0" smtClean="0"/>
              <a:t>Civil cases generally handles compensating one party with financial gain because of the damages that have occurred through situations, breach of contracts or other circumstances. Although most of these cases are easy to determine, personal injury can have a much more complicated outcome.  In these cases the courts may award special damages and general damages.</a:t>
            </a:r>
          </a:p>
          <a:p>
            <a:endParaRPr lang="en-US" dirty="0"/>
          </a:p>
          <a:p>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a:p>
        </p:txBody>
      </p:sp>
    </p:spTree>
    <p:extLst>
      <p:ext uri="{BB962C8B-B14F-4D97-AF65-F5344CB8AC3E}">
        <p14:creationId xmlns:p14="http://schemas.microsoft.com/office/powerpoint/2010/main" xmlns="" val="193342993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
            </a:r>
            <a:r>
              <a:rPr lang="en-US" dirty="0" smtClean="0"/>
              <a:t>amages</a:t>
            </a:r>
            <a:endParaRPr lang="en-US" dirty="0"/>
          </a:p>
        </p:txBody>
      </p:sp>
      <p:sp>
        <p:nvSpPr>
          <p:cNvPr id="4" name="Rectangle 3"/>
          <p:cNvSpPr/>
          <p:nvPr/>
        </p:nvSpPr>
        <p:spPr>
          <a:xfrm>
            <a:off x="3581400" y="457200"/>
            <a:ext cx="5105400" cy="5632311"/>
          </a:xfrm>
          <a:prstGeom prst="rect">
            <a:avLst/>
          </a:prstGeom>
        </p:spPr>
        <p:txBody>
          <a:bodyPr wrap="square">
            <a:spAutoFit/>
          </a:bodyPr>
          <a:lstStyle/>
          <a:p>
            <a:r>
              <a:rPr lang="en-US" sz="2000" dirty="0" smtClean="0"/>
              <a:t>General damages:</a:t>
            </a:r>
          </a:p>
          <a:p>
            <a:r>
              <a:rPr lang="en-US" sz="2000" b="1" u="sng" dirty="0" smtClean="0"/>
              <a:t>Pecuniary damages </a:t>
            </a:r>
            <a:r>
              <a:rPr lang="en-US" sz="2000" dirty="0" smtClean="0"/>
              <a:t>are monetary compensation for losses that can be calculated.</a:t>
            </a:r>
          </a:p>
          <a:p>
            <a:endParaRPr lang="en-US" sz="2000" dirty="0" smtClean="0"/>
          </a:p>
          <a:p>
            <a:r>
              <a:rPr lang="en-US" sz="2000" b="1" u="sng" dirty="0" smtClean="0"/>
              <a:t>Non- pecuniary damages </a:t>
            </a:r>
            <a:r>
              <a:rPr lang="en-US" sz="2000" dirty="0" smtClean="0"/>
              <a:t>are compensations for losses that do not involve an actual loss of money and are difficulty to quantify</a:t>
            </a:r>
            <a:r>
              <a:rPr lang="en-US" sz="2000" dirty="0" smtClean="0"/>
              <a:t>.</a:t>
            </a:r>
          </a:p>
          <a:p>
            <a:endParaRPr lang="en-US" sz="2000" dirty="0" smtClean="0"/>
          </a:p>
          <a:p>
            <a:r>
              <a:rPr lang="en-US" sz="2000" b="1" u="sng" dirty="0" smtClean="0"/>
              <a:t>Aggravated damages: </a:t>
            </a:r>
            <a:r>
              <a:rPr lang="en-US" sz="2000" dirty="0" smtClean="0"/>
              <a:t>Compensation for intangible losses such as humiliation and distress.</a:t>
            </a:r>
          </a:p>
          <a:p>
            <a:endParaRPr lang="en-US" sz="2000" dirty="0" smtClean="0"/>
          </a:p>
          <a:p>
            <a:r>
              <a:rPr lang="en-US" sz="2000" b="1" u="sng" dirty="0" smtClean="0"/>
              <a:t>Special damages: </a:t>
            </a:r>
            <a:r>
              <a:rPr lang="en-US" sz="2000" dirty="0" smtClean="0"/>
              <a:t>compensation for out of pocket expenses. (Medication, ambulance, repairs and therapy)</a:t>
            </a:r>
          </a:p>
          <a:p>
            <a:endParaRPr lang="en-US" sz="2000" dirty="0"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
            </a:r>
            <a:r>
              <a:rPr lang="en-US" dirty="0" smtClean="0"/>
              <a:t>amages</a:t>
            </a:r>
            <a:endParaRPr lang="en-US" dirty="0"/>
          </a:p>
        </p:txBody>
      </p:sp>
      <p:sp>
        <p:nvSpPr>
          <p:cNvPr id="4" name="Rectangle 3"/>
          <p:cNvSpPr/>
          <p:nvPr/>
        </p:nvSpPr>
        <p:spPr>
          <a:xfrm>
            <a:off x="3581400" y="914400"/>
            <a:ext cx="5105400" cy="5324535"/>
          </a:xfrm>
          <a:prstGeom prst="rect">
            <a:avLst/>
          </a:prstGeom>
        </p:spPr>
        <p:txBody>
          <a:bodyPr wrap="square">
            <a:spAutoFit/>
          </a:bodyPr>
          <a:lstStyle/>
          <a:p>
            <a:r>
              <a:rPr lang="en-US" sz="2000" b="1" u="sng" dirty="0" smtClean="0"/>
              <a:t>Punitive damages: </a:t>
            </a:r>
            <a:r>
              <a:rPr lang="en-US" sz="2000" dirty="0" smtClean="0"/>
              <a:t>damages imposed to punish the defendant for reprehensible or malicious conduct.</a:t>
            </a:r>
          </a:p>
          <a:p>
            <a:endParaRPr lang="en-US" sz="2000" dirty="0" smtClean="0"/>
          </a:p>
          <a:p>
            <a:r>
              <a:rPr lang="en-US" sz="2000" b="1" u="sng" dirty="0" smtClean="0"/>
              <a:t>Nominal damages: </a:t>
            </a:r>
            <a:r>
              <a:rPr lang="en-US" sz="2000" dirty="0" smtClean="0"/>
              <a:t>minimal compensation to acknowledge a moral victory.</a:t>
            </a:r>
          </a:p>
          <a:p>
            <a:endParaRPr lang="en-US" sz="2000" dirty="0" smtClean="0"/>
          </a:p>
          <a:p>
            <a:r>
              <a:rPr lang="en-US" sz="2000" b="1" u="sng" dirty="0" smtClean="0"/>
              <a:t>Specific performance: </a:t>
            </a:r>
            <a:r>
              <a:rPr lang="en-US" sz="2000" dirty="0" smtClean="0"/>
              <a:t>a Court order requiring someone to fulfill the terms of a contract.</a:t>
            </a:r>
          </a:p>
          <a:p>
            <a:endParaRPr lang="en-US" sz="2000" dirty="0" smtClean="0"/>
          </a:p>
          <a:p>
            <a:r>
              <a:rPr lang="en-US" sz="2000" b="1" u="sng" dirty="0" smtClean="0"/>
              <a:t>Injunctions: </a:t>
            </a:r>
            <a:r>
              <a:rPr lang="en-US" sz="2000" dirty="0" smtClean="0"/>
              <a:t>a court order requiring or prohibiting and action</a:t>
            </a:r>
          </a:p>
          <a:p>
            <a:endParaRPr lang="en-US" sz="2000" dirty="0" smtClean="0"/>
          </a:p>
          <a:p>
            <a:endParaRPr lang="en-US" sz="2000" dirty="0" smtClean="0"/>
          </a:p>
          <a:p>
            <a:endParaRPr lang="en-US" sz="2000" dirty="0"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your knowledge</a:t>
            </a:r>
            <a:endParaRPr lang="en-US" dirty="0"/>
          </a:p>
        </p:txBody>
      </p:sp>
      <p:sp>
        <p:nvSpPr>
          <p:cNvPr id="4" name="TextBox 3"/>
          <p:cNvSpPr txBox="1"/>
          <p:nvPr/>
        </p:nvSpPr>
        <p:spPr>
          <a:xfrm>
            <a:off x="3962401" y="457200"/>
            <a:ext cx="4876800" cy="984885"/>
          </a:xfrm>
          <a:prstGeom prst="rect">
            <a:avLst/>
          </a:prstGeom>
          <a:noFill/>
        </p:spPr>
        <p:txBody>
          <a:bodyPr wrap="square" rtlCol="0">
            <a:spAutoFit/>
          </a:bodyPr>
          <a:lstStyle/>
          <a:p>
            <a:r>
              <a:rPr lang="en-US" sz="2000" dirty="0" smtClean="0"/>
              <a:t>What kinds of compensation could be awarded for the following cases:</a:t>
            </a:r>
          </a:p>
          <a:p>
            <a:endParaRPr lang="en-US" dirty="0"/>
          </a:p>
        </p:txBody>
      </p:sp>
      <p:sp>
        <p:nvSpPr>
          <p:cNvPr id="5" name="TextBox 4"/>
          <p:cNvSpPr txBox="1"/>
          <p:nvPr/>
        </p:nvSpPr>
        <p:spPr>
          <a:xfrm>
            <a:off x="3505200" y="1595021"/>
            <a:ext cx="5410200" cy="5262979"/>
          </a:xfrm>
          <a:prstGeom prst="rect">
            <a:avLst/>
          </a:prstGeom>
          <a:noFill/>
        </p:spPr>
        <p:txBody>
          <a:bodyPr wrap="square" rtlCol="0">
            <a:spAutoFit/>
          </a:bodyPr>
          <a:lstStyle/>
          <a:p>
            <a:r>
              <a:rPr lang="en-US" sz="2000" dirty="0" smtClean="0"/>
              <a:t>Case 1: Civil suit against contractor who installed cheaper roof shingles.</a:t>
            </a:r>
          </a:p>
          <a:p>
            <a:endParaRPr lang="en-US" sz="2000" dirty="0" smtClean="0"/>
          </a:p>
          <a:p>
            <a:r>
              <a:rPr lang="en-US" sz="2000" dirty="0" smtClean="0"/>
              <a:t>Case 2: Car Accident where the plaintiff suffered  a broken leg and cannot work at his job for 6 weeks. He works as a mechanic.</a:t>
            </a:r>
          </a:p>
          <a:p>
            <a:endParaRPr lang="en-US" sz="2000" dirty="0" smtClean="0"/>
          </a:p>
          <a:p>
            <a:r>
              <a:rPr lang="en-US" sz="2000" dirty="0" smtClean="0"/>
              <a:t>Case 3: The plaintiff was shopping at a store. On the way out she was attacked by a security guard who had though that she had stolen items and was running away from the store. She fell and broke her collarbone. She was kept until police arrived two hours later. During which she missed an important job interview.</a:t>
            </a:r>
          </a:p>
          <a:p>
            <a:endParaRPr lang="en-US" dirty="0" smtClean="0"/>
          </a:p>
          <a:p>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Now that the trial is over, where is my money?</a:t>
            </a:r>
            <a:endParaRPr lang="en-US" dirty="0"/>
          </a:p>
        </p:txBody>
      </p:sp>
      <p:sp>
        <p:nvSpPr>
          <p:cNvPr id="4" name="TextBox 3"/>
          <p:cNvSpPr txBox="1"/>
          <p:nvPr/>
        </p:nvSpPr>
        <p:spPr>
          <a:xfrm>
            <a:off x="3733799" y="533400"/>
            <a:ext cx="5410201" cy="5016758"/>
          </a:xfrm>
          <a:prstGeom prst="rect">
            <a:avLst/>
          </a:prstGeom>
          <a:noFill/>
        </p:spPr>
        <p:txBody>
          <a:bodyPr wrap="square" rtlCol="0">
            <a:spAutoFit/>
          </a:bodyPr>
          <a:lstStyle/>
          <a:p>
            <a:r>
              <a:rPr lang="en-US" sz="2000" dirty="0" smtClean="0"/>
              <a:t>The bad news is that after the trial the court does not simply pass over a check. The check must come from the defendant, who is called the judgment debtor.</a:t>
            </a:r>
          </a:p>
          <a:p>
            <a:endParaRPr lang="en-US" sz="2000" dirty="0" smtClean="0"/>
          </a:p>
          <a:p>
            <a:r>
              <a:rPr lang="en-US" sz="2000" b="1" u="sng" dirty="0" smtClean="0"/>
              <a:t>Examination of the judgment debtor:  </a:t>
            </a:r>
            <a:r>
              <a:rPr lang="en-US" sz="2000" dirty="0" smtClean="0"/>
              <a:t>if he/she cannot pay, his assets will be examined in order to make the payments.</a:t>
            </a:r>
          </a:p>
          <a:p>
            <a:endParaRPr lang="en-US" sz="2000" dirty="0" smtClean="0"/>
          </a:p>
          <a:p>
            <a:r>
              <a:rPr lang="en-US" sz="2000" b="1" u="sng" dirty="0" smtClean="0"/>
              <a:t>Garnishment: </a:t>
            </a:r>
            <a:r>
              <a:rPr lang="en-US" sz="2000" dirty="0" smtClean="0"/>
              <a:t>a court order requiring a third party to pay the plaintiff money owed to the defendant. </a:t>
            </a:r>
          </a:p>
          <a:p>
            <a:endParaRPr lang="en-US" sz="2000" dirty="0" smtClean="0"/>
          </a:p>
          <a:p>
            <a:r>
              <a:rPr lang="en-US" sz="2000" b="1" u="sng" dirty="0" smtClean="0"/>
              <a:t>Execution or seizure: </a:t>
            </a:r>
            <a:r>
              <a:rPr lang="en-US" sz="2000" dirty="0" smtClean="0"/>
              <a:t>The debtor’s assets can be seized by the sheriff, then sold to pay the defendant.</a:t>
            </a:r>
            <a:endParaRPr lang="en-US" sz="20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 sources of Compensation</a:t>
            </a:r>
            <a:endParaRPr lang="en-US" dirty="0"/>
          </a:p>
        </p:txBody>
      </p:sp>
      <p:sp>
        <p:nvSpPr>
          <p:cNvPr id="4" name="TextBox 3"/>
          <p:cNvSpPr txBox="1"/>
          <p:nvPr/>
        </p:nvSpPr>
        <p:spPr>
          <a:xfrm>
            <a:off x="3733800" y="381000"/>
            <a:ext cx="5181600" cy="5632311"/>
          </a:xfrm>
          <a:prstGeom prst="rect">
            <a:avLst/>
          </a:prstGeom>
          <a:noFill/>
        </p:spPr>
        <p:txBody>
          <a:bodyPr wrap="square" rtlCol="0">
            <a:spAutoFit/>
          </a:bodyPr>
          <a:lstStyle/>
          <a:p>
            <a:r>
              <a:rPr lang="en-US" sz="2000" b="1" dirty="0" smtClean="0"/>
              <a:t>Motor vehicle insurance</a:t>
            </a:r>
            <a:r>
              <a:rPr lang="en-US" sz="2000" dirty="0" smtClean="0"/>
              <a:t>: it is possible to collect compensation fro the defendant’s insurer.</a:t>
            </a:r>
          </a:p>
          <a:p>
            <a:endParaRPr lang="en-US" sz="2000" dirty="0" smtClean="0"/>
          </a:p>
          <a:p>
            <a:r>
              <a:rPr lang="en-US" sz="2000" b="1" dirty="0" smtClean="0"/>
              <a:t>No-Fault insurance: </a:t>
            </a:r>
            <a:r>
              <a:rPr lang="en-US" sz="2000" dirty="0" smtClean="0"/>
              <a:t>a no fault insurance system is available to Canadians in order to provide funds without evidence of fault.</a:t>
            </a:r>
          </a:p>
          <a:p>
            <a:endParaRPr lang="en-US" sz="2000" dirty="0" smtClean="0"/>
          </a:p>
          <a:p>
            <a:r>
              <a:rPr lang="en-US" sz="2000" b="1" u="sng" dirty="0" smtClean="0"/>
              <a:t>Worker’s compensation: </a:t>
            </a:r>
            <a:r>
              <a:rPr lang="en-US" sz="2000" dirty="0" smtClean="0"/>
              <a:t>Workers who are injured on the job have another source of compensation through their </a:t>
            </a:r>
            <a:r>
              <a:rPr lang="en-US" sz="2000" dirty="0" smtClean="0"/>
              <a:t>W</a:t>
            </a:r>
            <a:r>
              <a:rPr lang="en-US" sz="2000" dirty="0" smtClean="0"/>
              <a:t>orker’s </a:t>
            </a:r>
            <a:r>
              <a:rPr lang="en-US" sz="2000" dirty="0" smtClean="0"/>
              <a:t>C</a:t>
            </a:r>
            <a:r>
              <a:rPr lang="en-US" sz="2000" dirty="0" smtClean="0"/>
              <a:t>ompensation Fund.</a:t>
            </a:r>
          </a:p>
          <a:p>
            <a:endParaRPr lang="en-US" sz="2000" b="1" u="sng" dirty="0" smtClean="0"/>
          </a:p>
          <a:p>
            <a:r>
              <a:rPr lang="en-US" sz="2000" b="1" u="sng" dirty="0" smtClean="0"/>
              <a:t>Criminal Injuries Compensation: </a:t>
            </a:r>
            <a:r>
              <a:rPr lang="en-US" sz="2000" dirty="0" smtClean="0"/>
              <a:t>these funds have been set up to aid in damages in the cases where the defendant has no assets. There is a limited amount of many that can be awarded.</a:t>
            </a:r>
            <a:endParaRPr lang="en-US" sz="20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 Dispute Resolutions</a:t>
            </a:r>
            <a:endParaRPr lang="en-US" dirty="0"/>
          </a:p>
        </p:txBody>
      </p:sp>
      <p:sp>
        <p:nvSpPr>
          <p:cNvPr id="4" name="TextBox 3"/>
          <p:cNvSpPr txBox="1"/>
          <p:nvPr/>
        </p:nvSpPr>
        <p:spPr>
          <a:xfrm>
            <a:off x="3886200" y="304800"/>
            <a:ext cx="4648200" cy="1015663"/>
          </a:xfrm>
          <a:prstGeom prst="rect">
            <a:avLst/>
          </a:prstGeom>
          <a:noFill/>
        </p:spPr>
        <p:txBody>
          <a:bodyPr wrap="square" rtlCol="0">
            <a:spAutoFit/>
          </a:bodyPr>
          <a:lstStyle/>
          <a:p>
            <a:r>
              <a:rPr lang="en-US" sz="2000" dirty="0" smtClean="0"/>
              <a:t>There are many different ways to resolve disputes that should be considered before going to court.</a:t>
            </a:r>
            <a:endParaRPr lang="en-US" sz="2000" dirty="0"/>
          </a:p>
        </p:txBody>
      </p:sp>
      <p:sp>
        <p:nvSpPr>
          <p:cNvPr id="5" name="TextBox 4"/>
          <p:cNvSpPr txBox="1"/>
          <p:nvPr/>
        </p:nvSpPr>
        <p:spPr>
          <a:xfrm>
            <a:off x="3581400" y="1828800"/>
            <a:ext cx="5410200" cy="3477875"/>
          </a:xfrm>
          <a:prstGeom prst="rect">
            <a:avLst/>
          </a:prstGeom>
          <a:noFill/>
        </p:spPr>
        <p:txBody>
          <a:bodyPr wrap="square" rtlCol="0">
            <a:spAutoFit/>
          </a:bodyPr>
          <a:lstStyle/>
          <a:p>
            <a:r>
              <a:rPr lang="en-US" sz="2000" b="1" u="sng" dirty="0" smtClean="0"/>
              <a:t>Negotiation:  </a:t>
            </a:r>
            <a:r>
              <a:rPr lang="en-US" sz="2000" dirty="0" smtClean="0"/>
              <a:t>a process whereby both parties communicate to reach a mutually acceptable agreement.</a:t>
            </a:r>
          </a:p>
          <a:p>
            <a:endParaRPr lang="en-US" sz="2000" dirty="0" smtClean="0"/>
          </a:p>
          <a:p>
            <a:r>
              <a:rPr lang="en-US" sz="2000" b="1" u="sng" dirty="0" smtClean="0"/>
              <a:t>Mediation: </a:t>
            </a:r>
            <a:r>
              <a:rPr lang="en-US" sz="2000" dirty="0" smtClean="0"/>
              <a:t>a process in which a neutral third party intervenes to bring opposing parties to an agreement.</a:t>
            </a:r>
          </a:p>
          <a:p>
            <a:endParaRPr lang="en-US" sz="2000" dirty="0" smtClean="0"/>
          </a:p>
          <a:p>
            <a:r>
              <a:rPr lang="en-US" sz="2000" b="1" u="sng" dirty="0" smtClean="0"/>
              <a:t>Arbitration: </a:t>
            </a:r>
            <a:r>
              <a:rPr lang="en-US" sz="2000" dirty="0" smtClean="0"/>
              <a:t>a process in which a neutral third party hears both sides of the dispute and makes a binding decision.</a:t>
            </a:r>
            <a:endParaRPr lang="en-US" sz="20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civil Law?</a:t>
            </a:r>
            <a:endParaRPr lang="en-US" dirty="0"/>
          </a:p>
        </p:txBody>
      </p:sp>
      <p:sp>
        <p:nvSpPr>
          <p:cNvPr id="3" name="Content Placeholder 2"/>
          <p:cNvSpPr>
            <a:spLocks noGrp="1"/>
          </p:cNvSpPr>
          <p:nvPr>
            <p:ph idx="1"/>
          </p:nvPr>
        </p:nvSpPr>
        <p:spPr/>
        <p:txBody>
          <a:bodyPr/>
          <a:lstStyle/>
          <a:p>
            <a:r>
              <a:rPr lang="en-US" dirty="0">
                <a:effectLst/>
              </a:rPr>
              <a:t>     “</a:t>
            </a:r>
            <a:r>
              <a:rPr lang="en-US" dirty="0">
                <a:effectLst/>
                <a:hlinkClick r:id="rId2"/>
              </a:rPr>
              <a:t>The </a:t>
            </a:r>
            <a:r>
              <a:rPr lang="en-US" b="1" dirty="0">
                <a:effectLst/>
                <a:hlinkClick r:id="rId2"/>
              </a:rPr>
              <a:t>law</a:t>
            </a:r>
            <a:r>
              <a:rPr lang="en-US" dirty="0">
                <a:effectLst/>
                <a:hlinkClick r:id="rId2"/>
              </a:rPr>
              <a:t>, which restrains a man from doing mischief to his fellow </a:t>
            </a:r>
            <a:r>
              <a:rPr lang="en-US" dirty="0" smtClean="0">
                <a:effectLst/>
                <a:hlinkClick r:id="rId2"/>
              </a:rPr>
              <a:t>citizens.</a:t>
            </a:r>
            <a:r>
              <a:rPr lang="en-US" dirty="0" smtClean="0">
                <a:effectLst/>
              </a:rPr>
              <a:t>”</a:t>
            </a:r>
          </a:p>
          <a:p>
            <a:pPr marL="0" indent="0">
              <a:buNone/>
            </a:pPr>
            <a:r>
              <a:rPr lang="en-US" dirty="0" smtClean="0">
                <a:effectLst/>
              </a:rPr>
              <a:t>William Blackstone</a:t>
            </a:r>
            <a:endParaRPr lang="en-US" dirty="0"/>
          </a:p>
        </p:txBody>
      </p:sp>
    </p:spTree>
    <p:extLst>
      <p:ext uri="{BB962C8B-B14F-4D97-AF65-F5344CB8AC3E}">
        <p14:creationId xmlns:p14="http://schemas.microsoft.com/office/powerpoint/2010/main" xmlns="" val="331448469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Procedures</a:t>
            </a:r>
            <a:endParaRPr lang="en-US" dirty="0"/>
          </a:p>
        </p:txBody>
      </p:sp>
      <p:sp>
        <p:nvSpPr>
          <p:cNvPr id="4" name="TextBox 3"/>
          <p:cNvSpPr txBox="1"/>
          <p:nvPr/>
        </p:nvSpPr>
        <p:spPr>
          <a:xfrm>
            <a:off x="3733800" y="1447800"/>
            <a:ext cx="4953000" cy="3754874"/>
          </a:xfrm>
          <a:prstGeom prst="rect">
            <a:avLst/>
          </a:prstGeom>
          <a:noFill/>
        </p:spPr>
        <p:txBody>
          <a:bodyPr wrap="square" rtlCol="0">
            <a:spAutoFit/>
          </a:bodyPr>
          <a:lstStyle/>
          <a:p>
            <a:r>
              <a:rPr lang="en-US" sz="2000" b="1" u="sng" dirty="0" smtClean="0"/>
              <a:t>Public Law: </a:t>
            </a:r>
            <a:r>
              <a:rPr lang="en-US" sz="2000" dirty="0" smtClean="0"/>
              <a:t>Deals with the relationship between state (government) and individuals or organizations.</a:t>
            </a:r>
          </a:p>
          <a:p>
            <a:endParaRPr lang="en-US" sz="2000" dirty="0"/>
          </a:p>
          <a:p>
            <a:r>
              <a:rPr lang="en-US" sz="2000" b="1" u="sng" dirty="0" smtClean="0"/>
              <a:t>Private law: </a:t>
            </a:r>
            <a:r>
              <a:rPr lang="en-US" sz="2000" dirty="0" smtClean="0"/>
              <a:t>deals with the disputes between persons and between individuals and companies. Although an individual can sue the government for breach of employment, suffers an injury because of the government or contract disputes with government.</a:t>
            </a:r>
          </a:p>
          <a:p>
            <a:endParaRPr lang="en-US" dirty="0"/>
          </a:p>
        </p:txBody>
      </p:sp>
    </p:spTree>
    <p:extLst>
      <p:ext uri="{BB962C8B-B14F-4D97-AF65-F5344CB8AC3E}">
        <p14:creationId xmlns:p14="http://schemas.microsoft.com/office/powerpoint/2010/main" xmlns="" val="168206050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involved in Civil Actions</a:t>
            </a:r>
            <a:endParaRPr lang="en-US" dirty="0"/>
          </a:p>
        </p:txBody>
      </p:sp>
      <p:sp>
        <p:nvSpPr>
          <p:cNvPr id="4" name="TextBox 3"/>
          <p:cNvSpPr txBox="1"/>
          <p:nvPr/>
        </p:nvSpPr>
        <p:spPr>
          <a:xfrm rot="916284">
            <a:off x="3348946" y="776969"/>
            <a:ext cx="5662144" cy="5632311"/>
          </a:xfrm>
          <a:prstGeom prst="rect">
            <a:avLst/>
          </a:prstGeom>
          <a:noFill/>
        </p:spPr>
        <p:txBody>
          <a:bodyPr wrap="square" rtlCol="0">
            <a:spAutoFit/>
          </a:bodyPr>
          <a:lstStyle/>
          <a:p>
            <a:r>
              <a:rPr lang="en-US" sz="2000" b="1" u="sng" dirty="0" smtClean="0"/>
              <a:t>Litigation</a:t>
            </a:r>
            <a:r>
              <a:rPr lang="en-US" sz="2000" dirty="0" smtClean="0"/>
              <a:t>: Legal action to resolve a dispute.</a:t>
            </a:r>
          </a:p>
          <a:p>
            <a:endParaRPr lang="en-US" sz="2000" dirty="0" smtClean="0"/>
          </a:p>
          <a:p>
            <a:r>
              <a:rPr lang="en-US" sz="2000" b="1" u="sng" dirty="0" smtClean="0"/>
              <a:t>Litigants</a:t>
            </a:r>
            <a:r>
              <a:rPr lang="en-US" sz="2000" dirty="0" smtClean="0"/>
              <a:t>: The parties involved in the civil action.</a:t>
            </a:r>
          </a:p>
          <a:p>
            <a:endParaRPr lang="en-US" sz="2000" dirty="0" smtClean="0"/>
          </a:p>
          <a:p>
            <a:r>
              <a:rPr lang="en-US" sz="2000" b="1" u="sng" dirty="0" smtClean="0"/>
              <a:t>Plaintiff</a:t>
            </a:r>
            <a:r>
              <a:rPr lang="en-US" sz="2000" dirty="0" smtClean="0"/>
              <a:t>: The party initiating the legal action</a:t>
            </a:r>
          </a:p>
          <a:p>
            <a:endParaRPr lang="en-US" sz="2000" dirty="0" smtClean="0"/>
          </a:p>
          <a:p>
            <a:r>
              <a:rPr lang="en-US" sz="2000" b="1" i="1" dirty="0" smtClean="0"/>
              <a:t>Defendant</a:t>
            </a:r>
            <a:r>
              <a:rPr lang="en-US" sz="2000" dirty="0" smtClean="0"/>
              <a:t>: The party being sued in the legal action.</a:t>
            </a:r>
          </a:p>
          <a:p>
            <a:endParaRPr lang="en-US" sz="2000" dirty="0" smtClean="0"/>
          </a:p>
          <a:p>
            <a:endParaRPr lang="en-US" sz="2000" dirty="0" smtClean="0"/>
          </a:p>
          <a:p>
            <a:r>
              <a:rPr lang="en-US" sz="2000" b="1" u="sng" dirty="0" smtClean="0"/>
              <a:t>Damages</a:t>
            </a:r>
            <a:r>
              <a:rPr lang="en-US" sz="2000" dirty="0" smtClean="0"/>
              <a:t>: Compensation for a wrong suffered.</a:t>
            </a:r>
          </a:p>
          <a:p>
            <a:endParaRPr lang="en-US" sz="2000" dirty="0" smtClean="0"/>
          </a:p>
          <a:p>
            <a:r>
              <a:rPr lang="en-US" sz="2000" b="1" u="sng" dirty="0" smtClean="0"/>
              <a:t>Balance of probabilities: </a:t>
            </a:r>
            <a:r>
              <a:rPr lang="en-US" sz="2000" dirty="0" smtClean="0"/>
              <a:t>the weight of evidence to decide whether it is the plaintiff's or the defendant’s version of the events that is more convincing or likely to be correct.</a:t>
            </a:r>
            <a:endParaRPr lang="en-US" sz="2000" dirty="0"/>
          </a:p>
        </p:txBody>
      </p:sp>
    </p:spTree>
    <p:extLst>
      <p:ext uri="{BB962C8B-B14F-4D97-AF65-F5344CB8AC3E}">
        <p14:creationId xmlns:p14="http://schemas.microsoft.com/office/powerpoint/2010/main" xmlns="" val="109238143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 too young to go to be sued”</a:t>
            </a:r>
            <a:endParaRPr lang="en-US" dirty="0"/>
          </a:p>
        </p:txBody>
      </p:sp>
      <p:sp>
        <p:nvSpPr>
          <p:cNvPr id="4" name="TextBox 3"/>
          <p:cNvSpPr txBox="1"/>
          <p:nvPr/>
        </p:nvSpPr>
        <p:spPr>
          <a:xfrm>
            <a:off x="4114800" y="457200"/>
            <a:ext cx="4419600" cy="4154984"/>
          </a:xfrm>
          <a:prstGeom prst="rect">
            <a:avLst/>
          </a:prstGeom>
          <a:noFill/>
        </p:spPr>
        <p:txBody>
          <a:bodyPr wrap="square" rtlCol="0">
            <a:spAutoFit/>
          </a:bodyPr>
          <a:lstStyle/>
          <a:p>
            <a:r>
              <a:rPr lang="en-US" sz="2400" b="1" u="sng" dirty="0" smtClean="0"/>
              <a:t>Next Friend</a:t>
            </a:r>
            <a:r>
              <a:rPr lang="en-US" sz="2400" dirty="0" smtClean="0"/>
              <a:t>: An adult who represents a child or person under a disability who initiates a civil lawsuit.</a:t>
            </a:r>
          </a:p>
          <a:p>
            <a:endParaRPr lang="en-US" sz="2400" dirty="0" smtClean="0"/>
          </a:p>
          <a:p>
            <a:r>
              <a:rPr lang="en-US" sz="2400" b="1" u="sng" dirty="0" smtClean="0"/>
              <a:t>Guardian ad </a:t>
            </a:r>
            <a:r>
              <a:rPr lang="en-US" sz="2400" b="1" u="sng" dirty="0" err="1" smtClean="0"/>
              <a:t>Litem</a:t>
            </a:r>
            <a:r>
              <a:rPr lang="en-US" sz="2400" b="1" u="sng" dirty="0" smtClean="0"/>
              <a:t> </a:t>
            </a:r>
            <a:r>
              <a:rPr lang="en-US" sz="2400" dirty="0" smtClean="0"/>
              <a:t>(litigation guardian) The person appointed to act on the behalf of a minor or person under a disability who is being sued.</a:t>
            </a:r>
            <a:endParaRPr lang="en-US" sz="2400" dirty="0"/>
          </a:p>
        </p:txBody>
      </p:sp>
    </p:spTree>
    <p:extLst>
      <p:ext uri="{BB962C8B-B14F-4D97-AF65-F5344CB8AC3E}">
        <p14:creationId xmlns:p14="http://schemas.microsoft.com/office/powerpoint/2010/main" xmlns="" val="287698882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Action</a:t>
            </a:r>
            <a:endParaRPr lang="en-US" dirty="0"/>
          </a:p>
        </p:txBody>
      </p:sp>
      <p:sp>
        <p:nvSpPr>
          <p:cNvPr id="4" name="TextBox 3"/>
          <p:cNvSpPr txBox="1"/>
          <p:nvPr/>
        </p:nvSpPr>
        <p:spPr>
          <a:xfrm>
            <a:off x="3810000" y="2133600"/>
            <a:ext cx="4419600" cy="2308324"/>
          </a:xfrm>
          <a:prstGeom prst="rect">
            <a:avLst/>
          </a:prstGeom>
          <a:noFill/>
        </p:spPr>
        <p:txBody>
          <a:bodyPr wrap="square" rtlCol="0">
            <a:spAutoFit/>
          </a:bodyPr>
          <a:lstStyle/>
          <a:p>
            <a:r>
              <a:rPr lang="en-US" sz="2400" dirty="0" smtClean="0"/>
              <a:t>Complex civil actions or those involving a significant amount of money are brought before a Superior Court. For less serious matters, all provinces has a small claims court.</a:t>
            </a:r>
          </a:p>
        </p:txBody>
      </p:sp>
    </p:spTree>
    <p:extLst>
      <p:ext uri="{BB962C8B-B14F-4D97-AF65-F5344CB8AC3E}">
        <p14:creationId xmlns:p14="http://schemas.microsoft.com/office/powerpoint/2010/main" xmlns="" val="28769888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a Civil Action</a:t>
            </a:r>
            <a:endParaRPr lang="en-US" dirty="0"/>
          </a:p>
        </p:txBody>
      </p:sp>
      <p:sp>
        <p:nvSpPr>
          <p:cNvPr id="5" name="Rectangle 4"/>
          <p:cNvSpPr/>
          <p:nvPr/>
        </p:nvSpPr>
        <p:spPr>
          <a:xfrm>
            <a:off x="3886200" y="152400"/>
            <a:ext cx="5257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Cause of the action</a:t>
            </a:r>
          </a:p>
          <a:p>
            <a:pPr algn="ctr"/>
            <a:r>
              <a:rPr lang="en-US" dirty="0" smtClean="0">
                <a:solidFill>
                  <a:schemeClr val="bg1">
                    <a:lumMod val="95000"/>
                    <a:lumOff val="5000"/>
                  </a:schemeClr>
                </a:solidFill>
              </a:rPr>
              <a:t>Complaint or reason for suing</a:t>
            </a:r>
            <a:endParaRPr lang="en-US" dirty="0">
              <a:solidFill>
                <a:schemeClr val="bg1">
                  <a:lumMod val="95000"/>
                  <a:lumOff val="5000"/>
                </a:schemeClr>
              </a:solidFill>
            </a:endParaRPr>
          </a:p>
        </p:txBody>
      </p:sp>
      <p:cxnSp>
        <p:nvCxnSpPr>
          <p:cNvPr id="7" name="Straight Arrow Connector 6"/>
          <p:cNvCxnSpPr/>
          <p:nvPr/>
        </p:nvCxnSpPr>
        <p:spPr>
          <a:xfrm>
            <a:off x="6629400" y="533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657600" y="1066800"/>
            <a:ext cx="518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Writ of Summons</a:t>
            </a:r>
          </a:p>
          <a:p>
            <a:pPr algn="ctr"/>
            <a:r>
              <a:rPr lang="en-US" dirty="0" smtClean="0">
                <a:solidFill>
                  <a:schemeClr val="bg1">
                    <a:lumMod val="95000"/>
                    <a:lumOff val="5000"/>
                  </a:schemeClr>
                </a:solidFill>
              </a:rPr>
              <a:t>In some provinces only/ issued by the court</a:t>
            </a:r>
            <a:endParaRPr lang="en-US" dirty="0">
              <a:solidFill>
                <a:schemeClr val="bg1">
                  <a:lumMod val="95000"/>
                  <a:lumOff val="5000"/>
                </a:schemeClr>
              </a:solidFill>
            </a:endParaRPr>
          </a:p>
        </p:txBody>
      </p:sp>
      <p:sp>
        <p:nvSpPr>
          <p:cNvPr id="9" name="Rectangle 8"/>
          <p:cNvSpPr/>
          <p:nvPr/>
        </p:nvSpPr>
        <p:spPr>
          <a:xfrm>
            <a:off x="3429000" y="2057400"/>
            <a:ext cx="525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Statement of claim</a:t>
            </a:r>
          </a:p>
          <a:p>
            <a:pPr algn="ctr"/>
            <a:r>
              <a:rPr lang="en-US" dirty="0" smtClean="0">
                <a:solidFill>
                  <a:schemeClr val="bg1">
                    <a:lumMod val="95000"/>
                    <a:lumOff val="5000"/>
                  </a:schemeClr>
                </a:solidFill>
              </a:rPr>
              <a:t>The facts according to the </a:t>
            </a:r>
            <a:r>
              <a:rPr lang="en-US" dirty="0" err="1" smtClean="0">
                <a:solidFill>
                  <a:schemeClr val="bg1">
                    <a:lumMod val="95000"/>
                    <a:lumOff val="5000"/>
                  </a:schemeClr>
                </a:solidFill>
              </a:rPr>
              <a:t>plantiff</a:t>
            </a:r>
            <a:endParaRPr lang="en-US" dirty="0">
              <a:solidFill>
                <a:schemeClr val="bg1">
                  <a:lumMod val="95000"/>
                  <a:lumOff val="5000"/>
                </a:schemeClr>
              </a:solidFill>
            </a:endParaRPr>
          </a:p>
        </p:txBody>
      </p:sp>
      <p:sp>
        <p:nvSpPr>
          <p:cNvPr id="10" name="Rectangle 9"/>
          <p:cNvSpPr/>
          <p:nvPr/>
        </p:nvSpPr>
        <p:spPr>
          <a:xfrm>
            <a:off x="3276600" y="2971800"/>
            <a:ext cx="525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Statement of </a:t>
            </a:r>
            <a:r>
              <a:rPr lang="en-US" dirty="0" err="1" smtClean="0">
                <a:solidFill>
                  <a:schemeClr val="bg1">
                    <a:lumMod val="95000"/>
                    <a:lumOff val="5000"/>
                  </a:schemeClr>
                </a:solidFill>
              </a:rPr>
              <a:t>Defence</a:t>
            </a:r>
            <a:endParaRPr lang="en-US" dirty="0" smtClean="0">
              <a:solidFill>
                <a:schemeClr val="bg1">
                  <a:lumMod val="95000"/>
                  <a:lumOff val="5000"/>
                </a:schemeClr>
              </a:solidFill>
            </a:endParaRPr>
          </a:p>
          <a:p>
            <a:pPr algn="ctr"/>
            <a:r>
              <a:rPr lang="en-US" dirty="0" smtClean="0">
                <a:solidFill>
                  <a:schemeClr val="bg1">
                    <a:lumMod val="95000"/>
                    <a:lumOff val="5000"/>
                  </a:schemeClr>
                </a:solidFill>
              </a:rPr>
              <a:t>The defendants response or counterclaim</a:t>
            </a:r>
            <a:endParaRPr lang="en-US" dirty="0">
              <a:solidFill>
                <a:schemeClr val="bg1">
                  <a:lumMod val="95000"/>
                  <a:lumOff val="5000"/>
                </a:schemeClr>
              </a:solidFill>
            </a:endParaRPr>
          </a:p>
        </p:txBody>
      </p:sp>
      <p:sp>
        <p:nvSpPr>
          <p:cNvPr id="11" name="Rectangle 10"/>
          <p:cNvSpPr/>
          <p:nvPr/>
        </p:nvSpPr>
        <p:spPr>
          <a:xfrm>
            <a:off x="2895600" y="4038600"/>
            <a:ext cx="16764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Reply</a:t>
            </a:r>
          </a:p>
        </p:txBody>
      </p:sp>
      <p:cxnSp>
        <p:nvCxnSpPr>
          <p:cNvPr id="12" name="Straight Arrow Connector 11"/>
          <p:cNvCxnSpPr/>
          <p:nvPr/>
        </p:nvCxnSpPr>
        <p:spPr>
          <a:xfrm>
            <a:off x="5867400" y="16002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038600" y="2438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572000" y="4114800"/>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581400" y="35052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5257800" y="3810000"/>
            <a:ext cx="3429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Examination for discovery</a:t>
            </a:r>
          </a:p>
          <a:p>
            <a:pPr algn="ctr"/>
            <a:r>
              <a:rPr lang="en-US" dirty="0" smtClean="0">
                <a:solidFill>
                  <a:schemeClr val="bg1">
                    <a:lumMod val="95000"/>
                    <a:lumOff val="5000"/>
                  </a:schemeClr>
                </a:solidFill>
              </a:rPr>
              <a:t>Evidence of both sides</a:t>
            </a:r>
            <a:endParaRPr lang="en-US" dirty="0">
              <a:solidFill>
                <a:schemeClr val="bg1">
                  <a:lumMod val="95000"/>
                  <a:lumOff val="5000"/>
                </a:schemeClr>
              </a:solidFill>
            </a:endParaRPr>
          </a:p>
        </p:txBody>
      </p:sp>
      <p:sp>
        <p:nvSpPr>
          <p:cNvPr id="19" name="Rectangle 18"/>
          <p:cNvSpPr/>
          <p:nvPr/>
        </p:nvSpPr>
        <p:spPr>
          <a:xfrm>
            <a:off x="2438400" y="5562600"/>
            <a:ext cx="2895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Settlement out of court</a:t>
            </a:r>
          </a:p>
        </p:txBody>
      </p:sp>
      <p:sp>
        <p:nvSpPr>
          <p:cNvPr id="20" name="Rectangle 19"/>
          <p:cNvSpPr/>
          <p:nvPr/>
        </p:nvSpPr>
        <p:spPr>
          <a:xfrm>
            <a:off x="5562600" y="4724400"/>
            <a:ext cx="3581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Pre- trial conference</a:t>
            </a:r>
          </a:p>
          <a:p>
            <a:pPr algn="ctr"/>
            <a:r>
              <a:rPr lang="en-US" dirty="0" smtClean="0">
                <a:solidFill>
                  <a:schemeClr val="bg1">
                    <a:lumMod val="95000"/>
                    <a:lumOff val="5000"/>
                  </a:schemeClr>
                </a:solidFill>
              </a:rPr>
              <a:t>Judge meets with both sides</a:t>
            </a:r>
            <a:endParaRPr lang="en-US" dirty="0">
              <a:solidFill>
                <a:schemeClr val="bg1">
                  <a:lumMod val="95000"/>
                  <a:lumOff val="5000"/>
                </a:schemeClr>
              </a:solidFill>
            </a:endParaRPr>
          </a:p>
        </p:txBody>
      </p:sp>
      <p:cxnSp>
        <p:nvCxnSpPr>
          <p:cNvPr id="21" name="Straight Arrow Connector 20"/>
          <p:cNvCxnSpPr/>
          <p:nvPr/>
        </p:nvCxnSpPr>
        <p:spPr>
          <a:xfrm>
            <a:off x="8382000" y="4191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019800" y="5638800"/>
            <a:ext cx="2895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Trial court- ruling</a:t>
            </a:r>
          </a:p>
        </p:txBody>
      </p:sp>
      <p:sp>
        <p:nvSpPr>
          <p:cNvPr id="23" name="Rectangle 22"/>
          <p:cNvSpPr/>
          <p:nvPr/>
        </p:nvSpPr>
        <p:spPr>
          <a:xfrm>
            <a:off x="6096000" y="6248400"/>
            <a:ext cx="2743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95000"/>
                    <a:lumOff val="5000"/>
                  </a:schemeClr>
                </a:solidFill>
              </a:rPr>
              <a:t>Appeal- challenge decision</a:t>
            </a:r>
          </a:p>
        </p:txBody>
      </p:sp>
      <p:cxnSp>
        <p:nvCxnSpPr>
          <p:cNvPr id="24" name="Straight Arrow Connector 23"/>
          <p:cNvCxnSpPr/>
          <p:nvPr/>
        </p:nvCxnSpPr>
        <p:spPr>
          <a:xfrm>
            <a:off x="4800600" y="5105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934200" y="51054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248400" y="56388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4800600" y="51054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7698882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an Action</a:t>
            </a:r>
            <a:endParaRPr lang="en-US" dirty="0"/>
          </a:p>
        </p:txBody>
      </p:sp>
      <p:sp>
        <p:nvSpPr>
          <p:cNvPr id="4" name="TextBox 3"/>
          <p:cNvSpPr txBox="1"/>
          <p:nvPr/>
        </p:nvSpPr>
        <p:spPr>
          <a:xfrm>
            <a:off x="3886200" y="457200"/>
            <a:ext cx="5029200" cy="6001643"/>
          </a:xfrm>
          <a:prstGeom prst="rect">
            <a:avLst/>
          </a:prstGeom>
          <a:noFill/>
        </p:spPr>
        <p:txBody>
          <a:bodyPr wrap="square" rtlCol="0">
            <a:spAutoFit/>
          </a:bodyPr>
          <a:lstStyle/>
          <a:p>
            <a:r>
              <a:rPr lang="en-US" sz="2400" b="1" u="sng" dirty="0" smtClean="0"/>
              <a:t>Pleadings: </a:t>
            </a:r>
            <a:r>
              <a:rPr lang="en-US" sz="2400" dirty="0" smtClean="0"/>
              <a:t>documents stating formal allegations by the parties regarding their claims and </a:t>
            </a:r>
            <a:r>
              <a:rPr lang="en-US" sz="2400" dirty="0" err="1" smtClean="0"/>
              <a:t>defences</a:t>
            </a:r>
            <a:endParaRPr lang="en-US" sz="2400" dirty="0" smtClean="0"/>
          </a:p>
          <a:p>
            <a:endParaRPr lang="en-US" sz="2400" dirty="0" smtClean="0"/>
          </a:p>
          <a:p>
            <a:r>
              <a:rPr lang="en-US" sz="2400" b="1" u="sng" dirty="0" smtClean="0"/>
              <a:t>Writ of summons</a:t>
            </a:r>
            <a:r>
              <a:rPr lang="en-US" sz="2400" dirty="0" smtClean="0"/>
              <a:t>: a legal document that commences civil actions in some provinces.</a:t>
            </a:r>
          </a:p>
          <a:p>
            <a:endParaRPr lang="en-US" sz="2400" dirty="0" smtClean="0"/>
          </a:p>
          <a:p>
            <a:r>
              <a:rPr lang="en-US" sz="2400" b="1" u="sng" dirty="0" smtClean="0"/>
              <a:t>Statement of claim: </a:t>
            </a:r>
            <a:r>
              <a:rPr lang="en-US" sz="2400" dirty="0" smtClean="0"/>
              <a:t>a document outlining the facts supporting a civil action and the remedy desired.</a:t>
            </a:r>
          </a:p>
          <a:p>
            <a:endParaRPr lang="en-US" sz="2400" dirty="0" smtClean="0"/>
          </a:p>
          <a:p>
            <a:r>
              <a:rPr lang="en-US" sz="2400" b="1" u="sng" dirty="0" smtClean="0"/>
              <a:t>Remedy: </a:t>
            </a:r>
            <a:r>
              <a:rPr lang="en-US" sz="2400" dirty="0" smtClean="0"/>
              <a:t>the relief sought by the plaintiff.</a:t>
            </a:r>
            <a:endParaRPr lang="en-US" sz="2400" dirty="0"/>
          </a:p>
        </p:txBody>
      </p:sp>
    </p:spTree>
    <p:extLst>
      <p:ext uri="{BB962C8B-B14F-4D97-AF65-F5344CB8AC3E}">
        <p14:creationId xmlns:p14="http://schemas.microsoft.com/office/powerpoint/2010/main" xmlns="" val="2213754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an Action</a:t>
            </a:r>
            <a:endParaRPr lang="en-US" dirty="0"/>
          </a:p>
        </p:txBody>
      </p:sp>
      <p:sp>
        <p:nvSpPr>
          <p:cNvPr id="4" name="TextBox 3"/>
          <p:cNvSpPr txBox="1"/>
          <p:nvPr/>
        </p:nvSpPr>
        <p:spPr>
          <a:xfrm>
            <a:off x="3886200" y="457200"/>
            <a:ext cx="5029200" cy="6001643"/>
          </a:xfrm>
          <a:prstGeom prst="rect">
            <a:avLst/>
          </a:prstGeom>
          <a:noFill/>
        </p:spPr>
        <p:txBody>
          <a:bodyPr wrap="square" rtlCol="0">
            <a:spAutoFit/>
          </a:bodyPr>
          <a:lstStyle/>
          <a:p>
            <a:r>
              <a:rPr lang="en-US" sz="2400" b="1" u="sng" dirty="0" smtClean="0"/>
              <a:t>Particulars: </a:t>
            </a:r>
            <a:r>
              <a:rPr lang="en-US" sz="2400" dirty="0" smtClean="0"/>
              <a:t>specific details of a claim in a civil action.</a:t>
            </a:r>
          </a:p>
          <a:p>
            <a:endParaRPr lang="en-US" sz="2400" dirty="0" smtClean="0"/>
          </a:p>
          <a:p>
            <a:r>
              <a:rPr lang="en-US" sz="2400" b="1" u="sng" dirty="0" smtClean="0"/>
              <a:t>Default judgment</a:t>
            </a:r>
            <a:r>
              <a:rPr lang="en-US" sz="2400" dirty="0" smtClean="0"/>
              <a:t>: a judgment against a party who has failed to defend a claim.</a:t>
            </a:r>
          </a:p>
          <a:p>
            <a:endParaRPr lang="en-US" sz="2400" dirty="0" smtClean="0"/>
          </a:p>
          <a:p>
            <a:r>
              <a:rPr lang="en-US" sz="2400" b="1" u="sng" dirty="0" smtClean="0"/>
              <a:t>Statement of </a:t>
            </a:r>
            <a:r>
              <a:rPr lang="en-US" sz="2400" b="1" u="sng" dirty="0" err="1" smtClean="0"/>
              <a:t>defence</a:t>
            </a:r>
            <a:r>
              <a:rPr lang="en-US" sz="2400" b="1" u="sng" dirty="0" smtClean="0"/>
              <a:t>: </a:t>
            </a:r>
            <a:r>
              <a:rPr lang="en-US" sz="2400" dirty="0" smtClean="0"/>
              <a:t>The response to the plaintiff’s complaint, denying the allegations in part or in whole.</a:t>
            </a:r>
          </a:p>
          <a:p>
            <a:endParaRPr lang="en-US" sz="2400" dirty="0" smtClean="0"/>
          </a:p>
          <a:p>
            <a:r>
              <a:rPr lang="en-US" sz="2400" b="1" u="sng" dirty="0" smtClean="0"/>
              <a:t>counterclaim: </a:t>
            </a:r>
            <a:r>
              <a:rPr lang="en-US" sz="2400" dirty="0" smtClean="0"/>
              <a:t>an action brought in response to the plaintiff’s claim aimed at diminishing or removing the defendant’s liability.</a:t>
            </a:r>
            <a:endParaRPr lang="en-US" sz="2400" dirty="0"/>
          </a:p>
        </p:txBody>
      </p:sp>
    </p:spTree>
    <p:extLst>
      <p:ext uri="{BB962C8B-B14F-4D97-AF65-F5344CB8AC3E}">
        <p14:creationId xmlns:p14="http://schemas.microsoft.com/office/powerpoint/2010/main" xmlns="" val="7248863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TC101859865[[fn=Kilter]]</Template>
  <TotalTime>303</TotalTime>
  <Words>1306</Words>
  <Application>Microsoft Office PowerPoint</Application>
  <PresentationFormat>On-screen Show (4:3)</PresentationFormat>
  <Paragraphs>151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Kilter</vt:lpstr>
      <vt:lpstr>Understanding Civil Law</vt:lpstr>
      <vt:lpstr>What is civil Law?</vt:lpstr>
      <vt:lpstr>Law Procedures</vt:lpstr>
      <vt:lpstr>Who is involved in Civil Actions</vt:lpstr>
      <vt:lpstr>“I’m too young to go to be sued”</vt:lpstr>
      <vt:lpstr>Civil Action</vt:lpstr>
      <vt:lpstr>Stages of a Civil Action</vt:lpstr>
      <vt:lpstr>Setting an Action</vt:lpstr>
      <vt:lpstr>Setting an Action</vt:lpstr>
      <vt:lpstr>Third party Claims</vt:lpstr>
      <vt:lpstr>Civil courts</vt:lpstr>
      <vt:lpstr>Civil courts </vt:lpstr>
      <vt:lpstr>Civil remedies </vt:lpstr>
      <vt:lpstr>Damages</vt:lpstr>
      <vt:lpstr>Damages</vt:lpstr>
      <vt:lpstr>Test your knowledge</vt:lpstr>
      <vt:lpstr>Now that the trial is over, where is my money?</vt:lpstr>
      <vt:lpstr>Alternative sources of Compensation</vt:lpstr>
      <vt:lpstr>Alternative Dispute Resolutions</vt:lpstr>
    </vt:vector>
  </TitlesOfParts>
  <Company>NBDOE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DT16</dc:creator>
  <cp:lastModifiedBy>davidg</cp:lastModifiedBy>
  <cp:revision>17</cp:revision>
  <dcterms:created xsi:type="dcterms:W3CDTF">2013-01-09T12:40:54Z</dcterms:created>
  <dcterms:modified xsi:type="dcterms:W3CDTF">2013-01-10T14:31:52Z</dcterms:modified>
</cp:coreProperties>
</file>